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j9NWyzlBpUouzd78EMZSlp9VYcN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C109FB-C5AF-48AB-98DF-77404208FE79}">
  <a:tblStyle styleId="{8CC109FB-C5AF-48AB-98DF-77404208FE79}"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customschemas.google.com/relationships/presentationmetadata" Target="meta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1" name="Shape 11"/>
        <p:cNvGrpSpPr/>
        <p:nvPr/>
      </p:nvGrpSpPr>
      <p:grpSpPr>
        <a:xfrm>
          <a:off x="0" y="0"/>
          <a:ext cx="0" cy="0"/>
          <a:chOff x="0" y="0"/>
          <a:chExt cx="0" cy="0"/>
        </a:xfrm>
      </p:grpSpPr>
      <p:sp>
        <p:nvSpPr>
          <p:cNvPr id="12" name="Google Shape;12;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14" name="Google Shape;1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73" name="Shape 73"/>
        <p:cNvGrpSpPr/>
        <p:nvPr/>
      </p:nvGrpSpPr>
      <p:grpSpPr>
        <a:xfrm>
          <a:off x="0" y="0"/>
          <a:ext cx="0" cy="0"/>
          <a:chOff x="0" y="0"/>
          <a:chExt cx="0" cy="0"/>
        </a:xfrm>
      </p:grpSpPr>
      <p:sp>
        <p:nvSpPr>
          <p:cNvPr id="74" name="Google Shape;74;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24"/>
          <p:cNvSpPr/>
          <p:nvPr>
            <p:ph idx="2" type="pic"/>
          </p:nvPr>
        </p:nvSpPr>
        <p:spPr>
          <a:xfrm>
            <a:off x="5183188" y="987425"/>
            <a:ext cx="6172200" cy="4873625"/>
          </a:xfrm>
          <a:prstGeom prst="rect">
            <a:avLst/>
          </a:prstGeom>
          <a:noFill/>
          <a:ln>
            <a:noFill/>
          </a:ln>
        </p:spPr>
      </p:sp>
      <p:sp>
        <p:nvSpPr>
          <p:cNvPr id="76" name="Google Shape;76;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7" name="Google Shape;77;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80" name="Shape 80"/>
        <p:cNvGrpSpPr/>
        <p:nvPr/>
      </p:nvGrpSpPr>
      <p:grpSpPr>
        <a:xfrm>
          <a:off x="0" y="0"/>
          <a:ext cx="0" cy="0"/>
          <a:chOff x="0" y="0"/>
          <a:chExt cx="0" cy="0"/>
        </a:xfrm>
      </p:grpSpPr>
      <p:sp>
        <p:nvSpPr>
          <p:cNvPr id="81" name="Google Shape;81;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86" name="Shape 86"/>
        <p:cNvGrpSpPr/>
        <p:nvPr/>
      </p:nvGrpSpPr>
      <p:grpSpPr>
        <a:xfrm>
          <a:off x="0" y="0"/>
          <a:ext cx="0" cy="0"/>
          <a:chOff x="0" y="0"/>
          <a:chExt cx="0" cy="0"/>
        </a:xfrm>
      </p:grpSpPr>
      <p:sp>
        <p:nvSpPr>
          <p:cNvPr id="87" name="Google Shape;87;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3" name="Shape 23"/>
        <p:cNvGrpSpPr/>
        <p:nvPr/>
      </p:nvGrpSpPr>
      <p:grpSpPr>
        <a:xfrm>
          <a:off x="0" y="0"/>
          <a:ext cx="0" cy="0"/>
          <a:chOff x="0" y="0"/>
          <a:chExt cx="0" cy="0"/>
        </a:xfrm>
      </p:grpSpPr>
      <p:sp>
        <p:nvSpPr>
          <p:cNvPr id="24" name="Google Shape;24;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29" name="Shape 29"/>
        <p:cNvGrpSpPr/>
        <p:nvPr/>
      </p:nvGrpSpPr>
      <p:grpSpPr>
        <a:xfrm>
          <a:off x="0" y="0"/>
          <a:ext cx="0" cy="0"/>
          <a:chOff x="0" y="0"/>
          <a:chExt cx="0" cy="0"/>
        </a:xfrm>
      </p:grpSpPr>
      <p:sp>
        <p:nvSpPr>
          <p:cNvPr id="30" name="Google Shape;30;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33" name="Shape 33"/>
        <p:cNvGrpSpPr/>
        <p:nvPr/>
      </p:nvGrpSpPr>
      <p:grpSpPr>
        <a:xfrm>
          <a:off x="0" y="0"/>
          <a:ext cx="0" cy="0"/>
          <a:chOff x="0" y="0"/>
          <a:chExt cx="0" cy="0"/>
        </a:xfrm>
      </p:grpSpPr>
      <p:sp>
        <p:nvSpPr>
          <p:cNvPr id="34" name="Google Shape;34;p1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6" name="Google Shape;36;p18"/>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7" name="Google Shape;3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40" name="Shape 40"/>
        <p:cNvGrpSpPr/>
        <p:nvPr/>
      </p:nvGrpSpPr>
      <p:grpSpPr>
        <a:xfrm>
          <a:off x="0" y="0"/>
          <a:ext cx="0" cy="0"/>
          <a:chOff x="0" y="0"/>
          <a:chExt cx="0" cy="0"/>
        </a:xfrm>
      </p:grpSpPr>
      <p:sp>
        <p:nvSpPr>
          <p:cNvPr id="41" name="Google Shape;41;p1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3" name="Google Shape;4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46" name="Shape 46"/>
        <p:cNvGrpSpPr/>
        <p:nvPr/>
      </p:nvGrpSpPr>
      <p:grpSpPr>
        <a:xfrm>
          <a:off x="0" y="0"/>
          <a:ext cx="0" cy="0"/>
          <a:chOff x="0" y="0"/>
          <a:chExt cx="0" cy="0"/>
        </a:xfrm>
      </p:grpSpPr>
      <p:sp>
        <p:nvSpPr>
          <p:cNvPr id="47" name="Google Shape;47;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9" name="Google Shape;49;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52" name="Shape 52"/>
        <p:cNvGrpSpPr/>
        <p:nvPr/>
      </p:nvGrpSpPr>
      <p:grpSpPr>
        <a:xfrm>
          <a:off x="0" y="0"/>
          <a:ext cx="0" cy="0"/>
          <a:chOff x="0" y="0"/>
          <a:chExt cx="0" cy="0"/>
        </a:xfrm>
      </p:grpSpPr>
      <p:sp>
        <p:nvSpPr>
          <p:cNvPr id="53" name="Google Shape;5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2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 name="Google Shape;56;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59" name="Shape 59"/>
        <p:cNvGrpSpPr/>
        <p:nvPr/>
      </p:nvGrpSpPr>
      <p:grpSpPr>
        <a:xfrm>
          <a:off x="0" y="0"/>
          <a:ext cx="0" cy="0"/>
          <a:chOff x="0" y="0"/>
          <a:chExt cx="0" cy="0"/>
        </a:xfrm>
      </p:grpSpPr>
      <p:sp>
        <p:nvSpPr>
          <p:cNvPr id="60" name="Google Shape;60;p2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2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2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2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4" name="Google Shape;64;p2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68" name="Shape 68"/>
        <p:cNvGrpSpPr/>
        <p:nvPr/>
      </p:nvGrpSpPr>
      <p:grpSpPr>
        <a:xfrm>
          <a:off x="0" y="0"/>
          <a:ext cx="0" cy="0"/>
          <a:chOff x="0" y="0"/>
          <a:chExt cx="0" cy="0"/>
        </a:xfrm>
      </p:grpSpPr>
      <p:sp>
        <p:nvSpPr>
          <p:cNvPr id="69" name="Google Shape;69;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C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2.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1"/>
                </a:solidFill>
                <a:latin typeface="Calibri"/>
                <a:ea typeface="Calibri"/>
                <a:cs typeface="Calibri"/>
                <a:sym typeface="Calibri"/>
              </a:defRPr>
            </a:lvl1pPr>
            <a:lvl2pPr indent="0" lvl="1" marL="0" marR="0" rtl="0" algn="r">
              <a:spcBef>
                <a:spcPts val="0"/>
              </a:spcBef>
              <a:buNone/>
              <a:defRPr b="0" i="0" sz="1200" u="none" cap="none" strike="noStrike">
                <a:solidFill>
                  <a:schemeClr val="lt1"/>
                </a:solidFill>
                <a:latin typeface="Calibri"/>
                <a:ea typeface="Calibri"/>
                <a:cs typeface="Calibri"/>
                <a:sym typeface="Calibri"/>
              </a:defRPr>
            </a:lvl2pPr>
            <a:lvl3pPr indent="0" lvl="2" marL="0" marR="0" rtl="0" algn="r">
              <a:spcBef>
                <a:spcPts val="0"/>
              </a:spcBef>
              <a:buNone/>
              <a:defRPr b="0" i="0" sz="1200" u="none" cap="none" strike="noStrike">
                <a:solidFill>
                  <a:schemeClr val="lt1"/>
                </a:solidFill>
                <a:latin typeface="Calibri"/>
                <a:ea typeface="Calibri"/>
                <a:cs typeface="Calibri"/>
                <a:sym typeface="Calibri"/>
              </a:defRPr>
            </a:lvl3pPr>
            <a:lvl4pPr indent="0" lvl="3" marL="0" marR="0" rtl="0" algn="r">
              <a:spcBef>
                <a:spcPts val="0"/>
              </a:spcBef>
              <a:buNone/>
              <a:defRPr b="0" i="0" sz="1200" u="none" cap="none" strike="noStrike">
                <a:solidFill>
                  <a:schemeClr val="lt1"/>
                </a:solidFill>
                <a:latin typeface="Calibri"/>
                <a:ea typeface="Calibri"/>
                <a:cs typeface="Calibri"/>
                <a:sym typeface="Calibri"/>
              </a:defRPr>
            </a:lvl4pPr>
            <a:lvl5pPr indent="0" lvl="4" marL="0" marR="0" rtl="0" algn="r">
              <a:spcBef>
                <a:spcPts val="0"/>
              </a:spcBef>
              <a:buNone/>
              <a:defRPr b="0" i="0" sz="1200" u="none" cap="none" strike="noStrike">
                <a:solidFill>
                  <a:schemeClr val="lt1"/>
                </a:solidFill>
                <a:latin typeface="Calibri"/>
                <a:ea typeface="Calibri"/>
                <a:cs typeface="Calibri"/>
                <a:sym typeface="Calibri"/>
              </a:defRPr>
            </a:lvl5pPr>
            <a:lvl6pPr indent="0" lvl="5" marL="0" marR="0" rtl="0" algn="r">
              <a:spcBef>
                <a:spcPts val="0"/>
              </a:spcBef>
              <a:buNone/>
              <a:defRPr b="0" i="0" sz="1200" u="none" cap="none" strike="noStrike">
                <a:solidFill>
                  <a:schemeClr val="lt1"/>
                </a:solidFill>
                <a:latin typeface="Calibri"/>
                <a:ea typeface="Calibri"/>
                <a:cs typeface="Calibri"/>
                <a:sym typeface="Calibri"/>
              </a:defRPr>
            </a:lvl6pPr>
            <a:lvl7pPr indent="0" lvl="6" marL="0" marR="0" rtl="0" algn="r">
              <a:spcBef>
                <a:spcPts val="0"/>
              </a:spcBef>
              <a:buNone/>
              <a:defRPr b="0" i="0" sz="1200" u="none" cap="none" strike="noStrike">
                <a:solidFill>
                  <a:schemeClr val="lt1"/>
                </a:solidFill>
                <a:latin typeface="Calibri"/>
                <a:ea typeface="Calibri"/>
                <a:cs typeface="Calibri"/>
                <a:sym typeface="Calibri"/>
              </a:defRPr>
            </a:lvl7pPr>
            <a:lvl8pPr indent="0" lvl="7" marL="0" marR="0" rtl="0" algn="r">
              <a:spcBef>
                <a:spcPts val="0"/>
              </a:spcBef>
              <a:buNone/>
              <a:defRPr b="0" i="0" sz="1200" u="none" cap="none" strike="noStrike">
                <a:solidFill>
                  <a:schemeClr val="lt1"/>
                </a:solidFill>
                <a:latin typeface="Calibri"/>
                <a:ea typeface="Calibri"/>
                <a:cs typeface="Calibri"/>
                <a:sym typeface="Calibri"/>
              </a:defRPr>
            </a:lvl8pPr>
            <a:lvl9pPr indent="0" lvl="8" marL="0" marR="0" rtl="0" algn="r">
              <a:spcBef>
                <a:spcPts val="0"/>
              </a:spcBef>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 name="Shape 17"/>
        <p:cNvGrpSpPr/>
        <p:nvPr/>
      </p:nvGrpSpPr>
      <p:grpSpPr>
        <a:xfrm>
          <a:off x="0" y="0"/>
          <a:ext cx="0" cy="0"/>
          <a:chOff x="0" y="0"/>
          <a:chExt cx="0" cy="0"/>
        </a:xfrm>
      </p:grpSpPr>
      <p:sp>
        <p:nvSpPr>
          <p:cNvPr id="18" name="Google Shape;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 name="Google Shape;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 name="Google Shape;20;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 name="Google Shape;21;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 name="Google Shape;22;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sz="1200" u="none">
                <a:solidFill>
                  <a:srgbClr val="888888"/>
                </a:solidFill>
                <a:latin typeface="Calibri"/>
                <a:ea typeface="Calibri"/>
                <a:cs typeface="Calibri"/>
                <a:sym typeface="Calibri"/>
              </a:defRPr>
            </a:lvl1pPr>
            <a:lvl2pPr indent="0" lvl="1" marL="0" marR="0" rtl="0" algn="r">
              <a:spcBef>
                <a:spcPts val="0"/>
              </a:spcBef>
              <a:buNone/>
              <a:defRPr b="0" sz="1200" u="none">
                <a:solidFill>
                  <a:srgbClr val="888888"/>
                </a:solidFill>
                <a:latin typeface="Calibri"/>
                <a:ea typeface="Calibri"/>
                <a:cs typeface="Calibri"/>
                <a:sym typeface="Calibri"/>
              </a:defRPr>
            </a:lvl2pPr>
            <a:lvl3pPr indent="0" lvl="2" marL="0" marR="0" rtl="0" algn="r">
              <a:spcBef>
                <a:spcPts val="0"/>
              </a:spcBef>
              <a:buNone/>
              <a:defRPr b="0" sz="1200" u="none">
                <a:solidFill>
                  <a:srgbClr val="888888"/>
                </a:solidFill>
                <a:latin typeface="Calibri"/>
                <a:ea typeface="Calibri"/>
                <a:cs typeface="Calibri"/>
                <a:sym typeface="Calibri"/>
              </a:defRPr>
            </a:lvl3pPr>
            <a:lvl4pPr indent="0" lvl="3" marL="0" marR="0" rtl="0" algn="r">
              <a:spcBef>
                <a:spcPts val="0"/>
              </a:spcBef>
              <a:buNone/>
              <a:defRPr b="0" sz="1200" u="none">
                <a:solidFill>
                  <a:srgbClr val="888888"/>
                </a:solidFill>
                <a:latin typeface="Calibri"/>
                <a:ea typeface="Calibri"/>
                <a:cs typeface="Calibri"/>
                <a:sym typeface="Calibri"/>
              </a:defRPr>
            </a:lvl4pPr>
            <a:lvl5pPr indent="0" lvl="4" marL="0" marR="0" rtl="0" algn="r">
              <a:spcBef>
                <a:spcPts val="0"/>
              </a:spcBef>
              <a:buNone/>
              <a:defRPr b="0" sz="1200" u="none">
                <a:solidFill>
                  <a:srgbClr val="888888"/>
                </a:solidFill>
                <a:latin typeface="Calibri"/>
                <a:ea typeface="Calibri"/>
                <a:cs typeface="Calibri"/>
                <a:sym typeface="Calibri"/>
              </a:defRPr>
            </a:lvl5pPr>
            <a:lvl6pPr indent="0" lvl="5" marL="0" marR="0" rtl="0" algn="r">
              <a:spcBef>
                <a:spcPts val="0"/>
              </a:spcBef>
              <a:buNone/>
              <a:defRPr b="0" sz="1200" u="none">
                <a:solidFill>
                  <a:srgbClr val="888888"/>
                </a:solidFill>
                <a:latin typeface="Calibri"/>
                <a:ea typeface="Calibri"/>
                <a:cs typeface="Calibri"/>
                <a:sym typeface="Calibri"/>
              </a:defRPr>
            </a:lvl6pPr>
            <a:lvl7pPr indent="0" lvl="6" marL="0" marR="0" rtl="0" algn="r">
              <a:spcBef>
                <a:spcPts val="0"/>
              </a:spcBef>
              <a:buNone/>
              <a:defRPr b="0" sz="1200" u="none">
                <a:solidFill>
                  <a:srgbClr val="888888"/>
                </a:solidFill>
                <a:latin typeface="Calibri"/>
                <a:ea typeface="Calibri"/>
                <a:cs typeface="Calibri"/>
                <a:sym typeface="Calibri"/>
              </a:defRPr>
            </a:lvl7pPr>
            <a:lvl8pPr indent="0" lvl="7" marL="0" marR="0" rtl="0" algn="r">
              <a:spcBef>
                <a:spcPts val="0"/>
              </a:spcBef>
              <a:buNone/>
              <a:defRPr b="0" sz="1200" u="none">
                <a:solidFill>
                  <a:srgbClr val="888888"/>
                </a:solidFill>
                <a:latin typeface="Calibri"/>
                <a:ea typeface="Calibri"/>
                <a:cs typeface="Calibri"/>
                <a:sym typeface="Calibri"/>
              </a:defRPr>
            </a:lvl8pPr>
            <a:lvl9pPr indent="0" lvl="8" marL="0" marR="0" rtl="0" algn="r">
              <a:spcBef>
                <a:spcPts val="0"/>
              </a:spcBef>
              <a:buNone/>
              <a:defRPr b="0" sz="1200" u="non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CL"/>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5" name="Shape 95"/>
        <p:cNvGrpSpPr/>
        <p:nvPr/>
      </p:nvGrpSpPr>
      <p:grpSpPr>
        <a:xfrm>
          <a:off x="0" y="0"/>
          <a:ext cx="0" cy="0"/>
          <a:chOff x="0" y="0"/>
          <a:chExt cx="0" cy="0"/>
        </a:xfrm>
      </p:grpSpPr>
      <p:pic>
        <p:nvPicPr>
          <p:cNvPr id="96" name="Google Shape;96;p1"/>
          <p:cNvPicPr preferRelativeResize="0"/>
          <p:nvPr/>
        </p:nvPicPr>
        <p:blipFill rotWithShape="1">
          <a:blip r:embed="rId3">
            <a:alphaModFix/>
          </a:blip>
          <a:srcRect b="0" l="0" r="0" t="15730"/>
          <a:stretch/>
        </p:blipFill>
        <p:spPr>
          <a:xfrm>
            <a:off x="-1" y="-84657"/>
            <a:ext cx="12191980" cy="6857990"/>
          </a:xfrm>
          <a:prstGeom prst="rect">
            <a:avLst/>
          </a:prstGeom>
          <a:noFill/>
          <a:ln>
            <a:noFill/>
          </a:ln>
        </p:spPr>
      </p:pic>
      <p:sp>
        <p:nvSpPr>
          <p:cNvPr id="97" name="Google Shape;97;p1"/>
          <p:cNvSpPr/>
          <p:nvPr/>
        </p:nvSpPr>
        <p:spPr>
          <a:xfrm>
            <a:off x="-1" y="4892040"/>
            <a:ext cx="12191999" cy="1965960"/>
          </a:xfrm>
          <a:prstGeom prst="rect">
            <a:avLst/>
          </a:prstGeom>
          <a:solidFill>
            <a:schemeClr val="dk1">
              <a:alpha val="71764"/>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98" name="Google Shape;98;p1"/>
          <p:cNvSpPr txBox="1"/>
          <p:nvPr>
            <p:ph type="title"/>
          </p:nvPr>
        </p:nvSpPr>
        <p:spPr>
          <a:xfrm>
            <a:off x="969264" y="5154168"/>
            <a:ext cx="6973204" cy="126187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EFEFE"/>
              </a:buClr>
              <a:buSzPts val="4800"/>
              <a:buFont typeface="Calibri"/>
              <a:buNone/>
            </a:pPr>
            <a:r>
              <a:rPr lang="es-CL" sz="4800">
                <a:solidFill>
                  <a:srgbClr val="FEFEFE"/>
                </a:solidFill>
              </a:rPr>
              <a:t>Objetivo </a:t>
            </a:r>
            <a:endParaRPr/>
          </a:p>
        </p:txBody>
      </p:sp>
      <p:sp>
        <p:nvSpPr>
          <p:cNvPr id="99" name="Google Shape;99;p1"/>
          <p:cNvSpPr txBox="1"/>
          <p:nvPr>
            <p:ph idx="1" type="body"/>
          </p:nvPr>
        </p:nvSpPr>
        <p:spPr>
          <a:xfrm>
            <a:off x="8458199" y="5154168"/>
            <a:ext cx="3210633" cy="1261872"/>
          </a:xfrm>
          <a:prstGeom prst="rect">
            <a:avLst/>
          </a:prstGeom>
          <a:noFill/>
          <a:ln>
            <a:noFill/>
          </a:ln>
        </p:spPr>
        <p:txBody>
          <a:bodyPr anchorCtr="0" anchor="ctr" bIns="45700" lIns="91425" spcFirstLastPara="1" rIns="91425" wrap="square" tIns="45700">
            <a:normAutofit fontScale="92500" lnSpcReduction="10000"/>
          </a:bodyPr>
          <a:lstStyle/>
          <a:p>
            <a:pPr indent="0" lvl="0" marL="0" rtl="0" algn="just">
              <a:lnSpc>
                <a:spcPct val="90000"/>
              </a:lnSpc>
              <a:spcBef>
                <a:spcPts val="0"/>
              </a:spcBef>
              <a:spcAft>
                <a:spcPts val="0"/>
              </a:spcAft>
              <a:buClr>
                <a:schemeClr val="lt1"/>
              </a:buClr>
              <a:buSzPct val="100000"/>
              <a:buNone/>
            </a:pPr>
            <a:r>
              <a:rPr lang="es-CL" sz="2000"/>
              <a:t>Analizar los textos dramáticos leídos o vistos, para enriquecer su comprensión, considerando, cuando sea pertinente:</a:t>
            </a:r>
            <a:endParaRPr sz="2000">
              <a:solidFill>
                <a:schemeClr val="lt2"/>
              </a:solidFill>
            </a:endParaRPr>
          </a:p>
        </p:txBody>
      </p:sp>
      <p:cxnSp>
        <p:nvCxnSpPr>
          <p:cNvPr id="100" name="Google Shape;100;p1"/>
          <p:cNvCxnSpPr/>
          <p:nvPr/>
        </p:nvCxnSpPr>
        <p:spPr>
          <a:xfrm rot="10800000">
            <a:off x="8138160" y="5325066"/>
            <a:ext cx="0" cy="914400"/>
          </a:xfrm>
          <a:prstGeom prst="straightConnector1">
            <a:avLst/>
          </a:prstGeom>
          <a:noFill/>
          <a:ln cap="flat" cmpd="sng" w="19050">
            <a:solidFill>
              <a:srgbClr val="FEFEFE"/>
            </a:solidFill>
            <a:prstDash val="solid"/>
            <a:miter lim="800000"/>
            <a:headEnd len="sm" w="sm" type="none"/>
            <a:tailEnd len="sm" w="sm" type="none"/>
          </a:ln>
        </p:spPr>
      </p:cxnSp>
      <p:pic>
        <p:nvPicPr>
          <p:cNvPr id="101" name="Google Shape;101;p1"/>
          <p:cNvPicPr preferRelativeResize="0"/>
          <p:nvPr/>
        </p:nvPicPr>
        <p:blipFill rotWithShape="1">
          <a:blip r:embed="rId4">
            <a:alphaModFix/>
          </a:blip>
          <a:srcRect b="0" l="0" r="0" t="0"/>
          <a:stretch/>
        </p:blipFill>
        <p:spPr>
          <a:xfrm>
            <a:off x="313899" y="269377"/>
            <a:ext cx="1713621" cy="923762"/>
          </a:xfrm>
          <a:prstGeom prst="rect">
            <a:avLst/>
          </a:prstGeom>
          <a:noFill/>
          <a:ln>
            <a:noFill/>
          </a:ln>
        </p:spPr>
      </p:pic>
      <p:sp>
        <p:nvSpPr>
          <p:cNvPr id="102" name="Google Shape;102;p1"/>
          <p:cNvSpPr txBox="1"/>
          <p:nvPr/>
        </p:nvSpPr>
        <p:spPr>
          <a:xfrm>
            <a:off x="1524000" y="1122362"/>
            <a:ext cx="9144000" cy="2900518"/>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6600"/>
              <a:buFont typeface="Calibri"/>
              <a:buNone/>
            </a:pPr>
            <a:r>
              <a:rPr b="1" i="0" lang="es-CL" sz="6600" u="none" cap="none" strike="noStrike">
                <a:solidFill>
                  <a:schemeClr val="dk1"/>
                </a:solidFill>
                <a:latin typeface="Calibri"/>
                <a:ea typeface="Calibri"/>
                <a:cs typeface="Calibri"/>
                <a:sym typeface="Calibri"/>
              </a:rPr>
              <a:t>El Género dramático </a:t>
            </a:r>
            <a:endParaRPr/>
          </a:p>
        </p:txBody>
      </p:sp>
      <p:sp>
        <p:nvSpPr>
          <p:cNvPr id="103" name="Google Shape;103;p1"/>
          <p:cNvSpPr/>
          <p:nvPr/>
        </p:nvSpPr>
        <p:spPr>
          <a:xfrm>
            <a:off x="1591733" y="2877235"/>
            <a:ext cx="609600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CL" sz="4000" u="none" cap="none" strike="noStrike">
                <a:solidFill>
                  <a:srgbClr val="FFFFFF"/>
                </a:solidFill>
                <a:latin typeface="Calibri"/>
                <a:ea typeface="Calibri"/>
                <a:cs typeface="Calibri"/>
                <a:sym typeface="Calibri"/>
              </a:rPr>
              <a:t>Lengua y Literatura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2"/>
                                        </p:tgtEl>
                                        <p:attrNameLst>
                                          <p:attrName>style.visibility</p:attrName>
                                        </p:attrNameLst>
                                      </p:cBhvr>
                                      <p:to>
                                        <p:strVal val="visible"/>
                                      </p:to>
                                    </p:set>
                                    <p:animEffect filter="fade" transition="in">
                                      <p:cBhvr>
                                        <p:cTn dur="4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0"/>
          <p:cNvSpPr txBox="1"/>
          <p:nvPr>
            <p:ph type="title"/>
          </p:nvPr>
        </p:nvSpPr>
        <p:spPr>
          <a:xfrm>
            <a:off x="5413200" y="689627"/>
            <a:ext cx="6140400" cy="1323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b="1" lang="es-CL" sz="4000">
                <a:highlight>
                  <a:schemeClr val="lt1"/>
                </a:highlight>
              </a:rPr>
              <a:t>Federico García Lorca (1898- 1936)</a:t>
            </a:r>
            <a:endParaRPr b="1">
              <a:highlight>
                <a:schemeClr val="lt1"/>
              </a:highlight>
            </a:endParaRPr>
          </a:p>
        </p:txBody>
      </p:sp>
      <p:pic>
        <p:nvPicPr>
          <p:cNvPr descr="Imagen en blanco y negro de un hombre con la mano en la cara&#10;&#10;Descripción generada automáticamente con confianza baja" id="190" name="Google Shape;190;p10"/>
          <p:cNvPicPr preferRelativeResize="0"/>
          <p:nvPr>
            <p:ph idx="1" type="body"/>
          </p:nvPr>
        </p:nvPicPr>
        <p:blipFill rotWithShape="1">
          <a:blip r:embed="rId3">
            <a:alphaModFix/>
          </a:blip>
          <a:srcRect b="0" l="5290" r="0" t="0"/>
          <a:stretch/>
        </p:blipFill>
        <p:spPr>
          <a:xfrm>
            <a:off x="20" y="10"/>
            <a:ext cx="4546582" cy="6857990"/>
          </a:xfrm>
          <a:prstGeom prst="rect">
            <a:avLst/>
          </a:prstGeom>
          <a:noFill/>
          <a:ln>
            <a:noFill/>
          </a:ln>
        </p:spPr>
      </p:pic>
      <p:grpSp>
        <p:nvGrpSpPr>
          <p:cNvPr id="191" name="Google Shape;191;p10"/>
          <p:cNvGrpSpPr/>
          <p:nvPr/>
        </p:nvGrpSpPr>
        <p:grpSpPr>
          <a:xfrm>
            <a:off x="3697283" y="0"/>
            <a:ext cx="884241" cy="6858001"/>
            <a:chOff x="3697283" y="0"/>
            <a:chExt cx="884241" cy="6858001"/>
          </a:xfrm>
        </p:grpSpPr>
        <p:sp>
          <p:nvSpPr>
            <p:cNvPr id="192" name="Google Shape;192;p10"/>
            <p:cNvSpPr/>
            <p:nvPr/>
          </p:nvSpPr>
          <p:spPr>
            <a:xfrm flipH="1" rot="-5400000">
              <a:off x="705641" y="2991642"/>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a:outerShdw blurRad="381000" rotWithShape="0" algn="l" dist="152400">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0"/>
            <p:cNvSpPr/>
            <p:nvPr/>
          </p:nvSpPr>
          <p:spPr>
            <a:xfrm flipH="1" rot="-5400000">
              <a:off x="715166" y="2991642"/>
              <a:ext cx="6858001" cy="874716"/>
            </a:xfrm>
            <a:custGeom>
              <a:rect b="b" l="l" r="r" t="t"/>
              <a:pathLst>
                <a:path extrusionOk="0" h="874716" w="6858001">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rotWithShape="1">
              <a:blip r:embed="rId4">
                <a:alphaModFix amt="57000"/>
              </a:blip>
              <a:tile algn="tl" flip="none" tx="0" sx="100000" ty="0" sy="100000"/>
            </a:blipFill>
            <a:ln>
              <a:noFill/>
            </a:ln>
            <a:effectLst>
              <a:outerShdw blurRad="381000" rotWithShape="0" algn="l" dist="152400">
                <a:srgbClr val="000000">
                  <a:alpha val="9803"/>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4" name="Google Shape;194;p10"/>
          <p:cNvSpPr txBox="1"/>
          <p:nvPr>
            <p:ph idx="2" type="body"/>
          </p:nvPr>
        </p:nvSpPr>
        <p:spPr>
          <a:xfrm>
            <a:off x="5232401" y="3146400"/>
            <a:ext cx="6140449" cy="2682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Char char="•"/>
            </a:pPr>
            <a:r>
              <a:rPr b="1" lang="es-CL" sz="2400"/>
              <a:t>Fue un poeta, dramaturgo y prosista español. Adscrito a la generación del 27, fue el poeta de mayor influencia y popularidad de la literatura española del siglo xx. </a:t>
            </a:r>
            <a:endParaRPr b="1"/>
          </a:p>
          <a:p>
            <a:pPr indent="0" lvl="0" marL="0" rtl="0" algn="l">
              <a:lnSpc>
                <a:spcPct val="90000"/>
              </a:lnSpc>
              <a:spcBef>
                <a:spcPts val="1000"/>
              </a:spcBef>
              <a:spcAft>
                <a:spcPts val="0"/>
              </a:spcAft>
              <a:buSzPts val="2400"/>
              <a:buChar char="•"/>
            </a:pPr>
            <a:r>
              <a:rPr b="1" lang="es-CL" sz="2400"/>
              <a:t>Leamos un estracto de su obra dramática </a:t>
            </a:r>
            <a:endParaRPr b="1"/>
          </a:p>
          <a:p>
            <a:pPr indent="0" lvl="0" marL="0" rtl="0" algn="l">
              <a:lnSpc>
                <a:spcPct val="90000"/>
              </a:lnSpc>
              <a:spcBef>
                <a:spcPts val="1000"/>
              </a:spcBef>
              <a:spcAft>
                <a:spcPts val="0"/>
              </a:spcAft>
              <a:buSzPts val="2400"/>
              <a:buFont typeface="Arial"/>
              <a:buChar char="•"/>
            </a:pPr>
            <a:r>
              <a:rPr b="1" lang="es-CL" sz="2400"/>
              <a:t>La casa de Bernarda Alba</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Imagen que contiene Texto&#10;&#10;Descripción generada automáticamente" id="199" name="Google Shape;199;p11"/>
          <p:cNvPicPr preferRelativeResize="0"/>
          <p:nvPr/>
        </p:nvPicPr>
        <p:blipFill rotWithShape="1">
          <a:blip r:embed="rId3">
            <a:alphaModFix/>
          </a:blip>
          <a:srcRect b="0" l="0" r="0" t="0"/>
          <a:stretch/>
        </p:blipFill>
        <p:spPr>
          <a:xfrm>
            <a:off x="-336782" y="-169739"/>
            <a:ext cx="6019075" cy="6774555"/>
          </a:xfrm>
          <a:prstGeom prst="rect">
            <a:avLst/>
          </a:prstGeom>
          <a:noFill/>
          <a:ln>
            <a:noFill/>
          </a:ln>
        </p:spPr>
      </p:pic>
      <p:pic>
        <p:nvPicPr>
          <p:cNvPr descr="Texto&#10;&#10;Descripción generada automáticamente" id="200" name="Google Shape;200;p11"/>
          <p:cNvPicPr preferRelativeResize="0"/>
          <p:nvPr/>
        </p:nvPicPr>
        <p:blipFill rotWithShape="1">
          <a:blip r:embed="rId4">
            <a:alphaModFix/>
          </a:blip>
          <a:srcRect b="0" l="0" r="0" t="0"/>
          <a:stretch/>
        </p:blipFill>
        <p:spPr>
          <a:xfrm>
            <a:off x="7056425" y="129325"/>
            <a:ext cx="3320850" cy="6569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2"/>
          <p:cNvSpPr txBox="1"/>
          <p:nvPr>
            <p:ph type="title"/>
          </p:nvPr>
        </p:nvSpPr>
        <p:spPr>
          <a:xfrm>
            <a:off x="1253067" y="820485"/>
            <a:ext cx="4391024" cy="13234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s-CL" sz="4000">
                <a:solidFill>
                  <a:schemeClr val="lt1"/>
                </a:solidFill>
              </a:rPr>
              <a:t>Actividad</a:t>
            </a:r>
            <a:endParaRPr/>
          </a:p>
        </p:txBody>
      </p:sp>
      <p:grpSp>
        <p:nvGrpSpPr>
          <p:cNvPr id="207" name="Google Shape;207;p12"/>
          <p:cNvGrpSpPr/>
          <p:nvPr/>
        </p:nvGrpSpPr>
        <p:grpSpPr>
          <a:xfrm>
            <a:off x="5395368" y="1"/>
            <a:ext cx="874718" cy="6857455"/>
            <a:chOff x="5395368" y="1"/>
            <a:chExt cx="874718" cy="6857455"/>
          </a:xfrm>
        </p:grpSpPr>
        <p:sp>
          <p:nvSpPr>
            <p:cNvPr id="208" name="Google Shape;208;p12"/>
            <p:cNvSpPr/>
            <p:nvPr/>
          </p:nvSpPr>
          <p:spPr>
            <a:xfrm rot="-5400000">
              <a:off x="2404000" y="2991370"/>
              <a:ext cx="6857455" cy="874716"/>
            </a:xfrm>
            <a:custGeom>
              <a:rect b="b" l="l" r="r" t="t"/>
              <a:pathLst>
                <a:path extrusionOk="0" h="874716" w="6857455">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2"/>
            <p:cNvSpPr/>
            <p:nvPr/>
          </p:nvSpPr>
          <p:spPr>
            <a:xfrm rot="-5400000">
              <a:off x="2403998" y="2991370"/>
              <a:ext cx="6857455" cy="874716"/>
            </a:xfrm>
            <a:custGeom>
              <a:rect b="b" l="l" r="r" t="t"/>
              <a:pathLst>
                <a:path extrusionOk="0" h="874716" w="6857455">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rotWithShape="1">
              <a:blip r:embed="rId3">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10" name="Google Shape;210;p12"/>
          <p:cNvSpPr txBox="1"/>
          <p:nvPr>
            <p:ph idx="1" type="body"/>
          </p:nvPr>
        </p:nvSpPr>
        <p:spPr>
          <a:xfrm>
            <a:off x="2072092" y="1221758"/>
            <a:ext cx="10119900" cy="4414500"/>
          </a:xfrm>
          <a:prstGeom prst="rect">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t" bIns="45700" lIns="91425" spcFirstLastPara="1" rIns="91425" wrap="square" tIns="45700">
            <a:normAutofit fontScale="55000" lnSpcReduction="20000"/>
          </a:bodyPr>
          <a:lstStyle/>
          <a:p>
            <a:pPr indent="-251459" lvl="0" marL="342900" rtl="0" algn="l">
              <a:lnSpc>
                <a:spcPct val="90000"/>
              </a:lnSpc>
              <a:spcBef>
                <a:spcPts val="0"/>
              </a:spcBef>
              <a:spcAft>
                <a:spcPts val="0"/>
              </a:spcAft>
              <a:buClr>
                <a:schemeClr val="dk1"/>
              </a:buClr>
              <a:buSzPct val="100000"/>
              <a:buFont typeface="Calibri"/>
              <a:buAutoNum type="arabicPeriod"/>
            </a:pPr>
            <a:r>
              <a:rPr lang="es-CL" sz="3200">
                <a:solidFill>
                  <a:schemeClr val="dk1"/>
                </a:solidFill>
                <a:latin typeface="Calibri"/>
                <a:ea typeface="Calibri"/>
                <a:cs typeface="Calibri"/>
                <a:sym typeface="Calibri"/>
              </a:rPr>
              <a:t>¿Qué opinan las hermanas sobre la petición de matrimonio de Pepe el Romano?</a:t>
            </a:r>
            <a:endParaRPr sz="32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t/>
            </a:r>
            <a:endParaRPr sz="3200"/>
          </a:p>
          <a:p>
            <a:pPr indent="-251459" lvl="0" marL="342900" rtl="0" algn="l">
              <a:lnSpc>
                <a:spcPct val="90000"/>
              </a:lnSpc>
              <a:spcBef>
                <a:spcPts val="1000"/>
              </a:spcBef>
              <a:spcAft>
                <a:spcPts val="0"/>
              </a:spcAft>
              <a:buClr>
                <a:schemeClr val="dk1"/>
              </a:buClr>
              <a:buSzPct val="100000"/>
              <a:buFont typeface="Calibri"/>
              <a:buAutoNum type="arabicPeriod"/>
            </a:pPr>
            <a:r>
              <a:rPr lang="es-CL" sz="3200">
                <a:solidFill>
                  <a:schemeClr val="dk1"/>
                </a:solidFill>
                <a:latin typeface="Calibri"/>
                <a:ea typeface="Calibri"/>
                <a:cs typeface="Calibri"/>
                <a:sym typeface="Calibri"/>
              </a:rPr>
              <a:t>Explica el sentido del último parlamento de Adela.(lo </a:t>
            </a:r>
            <a:r>
              <a:rPr lang="es-CL" sz="3200"/>
              <a:t>último</a:t>
            </a:r>
            <a:r>
              <a:rPr lang="es-CL" sz="3200">
                <a:solidFill>
                  <a:schemeClr val="dk1"/>
                </a:solidFill>
                <a:latin typeface="Calibri"/>
                <a:ea typeface="Calibri"/>
                <a:cs typeface="Calibri"/>
                <a:sym typeface="Calibri"/>
              </a:rPr>
              <a:t> que habla).</a:t>
            </a:r>
            <a:r>
              <a:rPr lang="es-CL" sz="3200"/>
              <a:t>¿</a:t>
            </a:r>
            <a:r>
              <a:rPr lang="es-CL" sz="3200"/>
              <a:t>Qué</a:t>
            </a:r>
            <a:r>
              <a:rPr lang="es-CL" sz="3200"/>
              <a:t> quiso decir?</a:t>
            </a:r>
            <a:endParaRPr sz="3200">
              <a:solidFill>
                <a:schemeClr val="dk1"/>
              </a:solidFill>
              <a:latin typeface="Calibri"/>
              <a:ea typeface="Calibri"/>
              <a:cs typeface="Calibri"/>
              <a:sym typeface="Calibri"/>
            </a:endParaRPr>
          </a:p>
          <a:p>
            <a:pPr indent="0" lvl="0" marL="228600" rtl="0" algn="l">
              <a:lnSpc>
                <a:spcPct val="90000"/>
              </a:lnSpc>
              <a:spcBef>
                <a:spcPts val="1000"/>
              </a:spcBef>
              <a:spcAft>
                <a:spcPts val="0"/>
              </a:spcAft>
              <a:buNone/>
            </a:pPr>
            <a:r>
              <a:rPr lang="es-CL" sz="3200">
                <a:solidFill>
                  <a:schemeClr val="dk1"/>
                </a:solidFill>
                <a:latin typeface="Calibri"/>
                <a:ea typeface="Calibri"/>
                <a:cs typeface="Calibri"/>
                <a:sym typeface="Calibri"/>
              </a:rPr>
              <a:t> </a:t>
            </a:r>
            <a:endParaRPr/>
          </a:p>
          <a:p>
            <a:pPr indent="-251459" lvl="0" marL="342900" rtl="0" algn="l">
              <a:lnSpc>
                <a:spcPct val="90000"/>
              </a:lnSpc>
              <a:spcBef>
                <a:spcPts val="1000"/>
              </a:spcBef>
              <a:spcAft>
                <a:spcPts val="0"/>
              </a:spcAft>
              <a:buClr>
                <a:schemeClr val="dk1"/>
              </a:buClr>
              <a:buSzPct val="100000"/>
              <a:buFont typeface="Calibri"/>
              <a:buAutoNum type="arabicPeriod"/>
            </a:pPr>
            <a:r>
              <a:rPr lang="es-CL" sz="3200">
                <a:solidFill>
                  <a:schemeClr val="dk1"/>
                </a:solidFill>
                <a:latin typeface="Calibri"/>
                <a:ea typeface="Calibri"/>
                <a:cs typeface="Calibri"/>
                <a:sym typeface="Calibri"/>
              </a:rPr>
              <a:t>¿Cuál es el conflicto  (prob</a:t>
            </a:r>
            <a:r>
              <a:rPr lang="es-CL" sz="3200"/>
              <a:t>lema) </a:t>
            </a:r>
            <a:r>
              <a:rPr lang="es-CL" sz="3200">
                <a:solidFill>
                  <a:schemeClr val="dk1"/>
                </a:solidFill>
                <a:latin typeface="Calibri"/>
                <a:ea typeface="Calibri"/>
                <a:cs typeface="Calibri"/>
                <a:sym typeface="Calibri"/>
              </a:rPr>
              <a:t>que se presenta en el fragmento?,¿qué función cumplen los personajes respecto de él? (¿</a:t>
            </a:r>
            <a:r>
              <a:rPr lang="es-CL" sz="3200"/>
              <a:t>cómo</a:t>
            </a:r>
            <a:r>
              <a:rPr lang="es-CL" sz="3200">
                <a:solidFill>
                  <a:schemeClr val="dk1"/>
                </a:solidFill>
                <a:latin typeface="Calibri"/>
                <a:ea typeface="Calibri"/>
                <a:cs typeface="Calibri"/>
                <a:sym typeface="Calibri"/>
              </a:rPr>
              <a:t> participan los personajes en el confli</a:t>
            </a:r>
            <a:r>
              <a:rPr lang="es-CL" sz="3200"/>
              <a:t>cto).</a:t>
            </a:r>
            <a:endParaRPr sz="3200"/>
          </a:p>
          <a:p>
            <a:pPr indent="0" lvl="0" marL="228600" rtl="0" algn="l">
              <a:lnSpc>
                <a:spcPct val="90000"/>
              </a:lnSpc>
              <a:spcBef>
                <a:spcPts val="1000"/>
              </a:spcBef>
              <a:spcAft>
                <a:spcPts val="0"/>
              </a:spcAft>
              <a:buNone/>
            </a:pPr>
            <a:r>
              <a:t/>
            </a:r>
            <a:endParaRPr sz="3200"/>
          </a:p>
          <a:p>
            <a:pPr indent="0" lvl="0" marL="228600" rtl="0" algn="l">
              <a:lnSpc>
                <a:spcPct val="90000"/>
              </a:lnSpc>
              <a:spcBef>
                <a:spcPts val="1000"/>
              </a:spcBef>
              <a:spcAft>
                <a:spcPts val="0"/>
              </a:spcAft>
              <a:buNone/>
            </a:pPr>
            <a:r>
              <a:t/>
            </a:r>
            <a:endParaRPr sz="3200"/>
          </a:p>
          <a:p>
            <a:pPr indent="0" lvl="0" marL="0" rtl="0" algn="l">
              <a:lnSpc>
                <a:spcPct val="90000"/>
              </a:lnSpc>
              <a:spcBef>
                <a:spcPts val="1000"/>
              </a:spcBef>
              <a:spcAft>
                <a:spcPts val="0"/>
              </a:spcAft>
              <a:buNone/>
            </a:pPr>
            <a:r>
              <a:t/>
            </a:r>
            <a:endParaRPr sz="3200"/>
          </a:p>
          <a:p>
            <a:pPr indent="-251459" lvl="0" marL="342900" rtl="0" algn="l">
              <a:lnSpc>
                <a:spcPct val="90000"/>
              </a:lnSpc>
              <a:spcBef>
                <a:spcPts val="1000"/>
              </a:spcBef>
              <a:spcAft>
                <a:spcPts val="0"/>
              </a:spcAft>
              <a:buClr>
                <a:schemeClr val="dk1"/>
              </a:buClr>
              <a:buSzPct val="100000"/>
              <a:buFont typeface="Calibri"/>
              <a:buAutoNum type="arabicPeriod"/>
            </a:pPr>
            <a:r>
              <a:rPr lang="es-CL" sz="3200"/>
              <a:t>Describir fisicamente </a:t>
            </a:r>
            <a:r>
              <a:rPr lang="es-CL" sz="3200">
                <a:solidFill>
                  <a:schemeClr val="dk1"/>
                </a:solidFill>
                <a:latin typeface="Calibri"/>
                <a:ea typeface="Calibri"/>
                <a:cs typeface="Calibri"/>
                <a:sym typeface="Calibri"/>
              </a:rPr>
              <a:t> a los personajes del texto y luego responde: ¿cómo es la relación entre las hermanas ( como se llevan las hermanas? Fundamenta a partir del texto</a:t>
            </a:r>
            <a:endParaRPr sz="3200">
              <a:solidFill>
                <a:schemeClr val="dk1"/>
              </a:solidFill>
              <a:latin typeface="Calibri"/>
              <a:ea typeface="Calibri"/>
              <a:cs typeface="Calibri"/>
              <a:sym typeface="Calibri"/>
            </a:endParaRPr>
          </a:p>
          <a:p>
            <a:pPr indent="0" lvl="0" marL="228600" rtl="0" algn="l">
              <a:lnSpc>
                <a:spcPct val="90000"/>
              </a:lnSpc>
              <a:spcBef>
                <a:spcPts val="1000"/>
              </a:spcBef>
              <a:spcAft>
                <a:spcPts val="0"/>
              </a:spcAft>
              <a:buNone/>
            </a:pPr>
            <a:r>
              <a:rPr lang="es-CL" sz="3200"/>
              <a:t>Hermanas:¿Como son?</a:t>
            </a:r>
            <a:endParaRPr sz="3200"/>
          </a:p>
          <a:p>
            <a:pPr indent="0" lvl="0" marL="228600" rtl="0" algn="l">
              <a:lnSpc>
                <a:spcPct val="90000"/>
              </a:lnSpc>
              <a:spcBef>
                <a:spcPts val="1000"/>
              </a:spcBef>
              <a:spcAft>
                <a:spcPts val="0"/>
              </a:spcAft>
              <a:buNone/>
            </a:pPr>
            <a:r>
              <a:t/>
            </a:r>
            <a:endParaRPr sz="3200"/>
          </a:p>
          <a:p>
            <a:pPr indent="0" lvl="0" marL="228600" rtl="0" algn="l">
              <a:lnSpc>
                <a:spcPct val="90000"/>
              </a:lnSpc>
              <a:spcBef>
                <a:spcPts val="1000"/>
              </a:spcBef>
              <a:spcAft>
                <a:spcPts val="0"/>
              </a:spcAft>
              <a:buNone/>
            </a:pPr>
            <a:r>
              <a:t/>
            </a:r>
            <a:endParaRPr sz="3200"/>
          </a:p>
          <a:p>
            <a:pPr indent="0" lvl="0" marL="228600" rtl="0" algn="l">
              <a:lnSpc>
                <a:spcPct val="90000"/>
              </a:lnSpc>
              <a:spcBef>
                <a:spcPts val="1000"/>
              </a:spcBef>
              <a:spcAft>
                <a:spcPts val="0"/>
              </a:spcAft>
              <a:buNone/>
            </a:pPr>
            <a:r>
              <a:t/>
            </a:r>
            <a:endParaRPr sz="3200"/>
          </a:p>
        </p:txBody>
      </p:sp>
      <p:sp>
        <p:nvSpPr>
          <p:cNvPr id="211" name="Google Shape;211;p12"/>
          <p:cNvSpPr txBox="1"/>
          <p:nvPr/>
        </p:nvSpPr>
        <p:spPr>
          <a:xfrm>
            <a:off x="974900" y="437025"/>
            <a:ext cx="7261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CL">
                <a:latin typeface="Calibri"/>
                <a:ea typeface="Calibri"/>
                <a:cs typeface="Calibri"/>
                <a:sym typeface="Calibri"/>
              </a:rPr>
              <a:t>https://www.youtube.com/watch?v=hBYlIuAM0KE</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07" name="Shape 107"/>
        <p:cNvGrpSpPr/>
        <p:nvPr/>
      </p:nvGrpSpPr>
      <p:grpSpPr>
        <a:xfrm>
          <a:off x="0" y="0"/>
          <a:ext cx="0" cy="0"/>
          <a:chOff x="0" y="0"/>
          <a:chExt cx="0" cy="0"/>
        </a:xfrm>
      </p:grpSpPr>
      <p:pic>
        <p:nvPicPr>
          <p:cNvPr descr="Español Nivel Secundario: Octavo grado: El género dramático" id="108" name="Google Shape;108;p2"/>
          <p:cNvPicPr preferRelativeResize="0"/>
          <p:nvPr/>
        </p:nvPicPr>
        <p:blipFill rotWithShape="1">
          <a:blip r:embed="rId3">
            <a:alphaModFix/>
          </a:blip>
          <a:srcRect b="20123" l="0" r="-1" t="15018"/>
          <a:stretch/>
        </p:blipFill>
        <p:spPr>
          <a:xfrm>
            <a:off x="20" y="10"/>
            <a:ext cx="12188932" cy="6857990"/>
          </a:xfrm>
          <a:prstGeom prst="rect">
            <a:avLst/>
          </a:prstGeom>
          <a:noFill/>
          <a:ln>
            <a:noFill/>
          </a:ln>
        </p:spPr>
      </p:pic>
      <p:sp>
        <p:nvSpPr>
          <p:cNvPr id="109" name="Google Shape;109;p2"/>
          <p:cNvSpPr/>
          <p:nvPr/>
        </p:nvSpPr>
        <p:spPr>
          <a:xfrm>
            <a:off x="0" y="4023809"/>
            <a:ext cx="11016943" cy="2262375"/>
          </a:xfrm>
          <a:custGeom>
            <a:rect b="b" l="l" r="r" t="t"/>
            <a:pathLst>
              <a:path extrusionOk="0" h="2262375" w="11016943">
                <a:moveTo>
                  <a:pt x="0" y="0"/>
                </a:moveTo>
                <a:lnTo>
                  <a:pt x="9969166" y="0"/>
                </a:lnTo>
                <a:lnTo>
                  <a:pt x="11016943" y="2262375"/>
                </a:lnTo>
                <a:lnTo>
                  <a:pt x="4942050" y="2262375"/>
                </a:lnTo>
                <a:lnTo>
                  <a:pt x="4582160" y="2262375"/>
                </a:lnTo>
                <a:lnTo>
                  <a:pt x="0" y="2262375"/>
                </a:lnTo>
                <a:close/>
              </a:path>
            </a:pathLst>
          </a:custGeom>
          <a:solidFill>
            <a:srgbClr val="262626">
              <a:alpha val="8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2"/>
          <p:cNvSpPr txBox="1"/>
          <p:nvPr>
            <p:ph type="title"/>
          </p:nvPr>
        </p:nvSpPr>
        <p:spPr>
          <a:xfrm>
            <a:off x="618062" y="4185749"/>
            <a:ext cx="9265771" cy="6228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Calibri"/>
              <a:buNone/>
            </a:pPr>
            <a:r>
              <a:rPr lang="es-CL" sz="3600"/>
              <a:t>Género dramático</a:t>
            </a:r>
            <a:endParaRPr/>
          </a:p>
        </p:txBody>
      </p:sp>
      <p:sp>
        <p:nvSpPr>
          <p:cNvPr id="111" name="Google Shape;111;p2"/>
          <p:cNvSpPr txBox="1"/>
          <p:nvPr>
            <p:ph idx="1" type="body"/>
          </p:nvPr>
        </p:nvSpPr>
        <p:spPr>
          <a:xfrm>
            <a:off x="618063" y="4856920"/>
            <a:ext cx="9565028" cy="1591203"/>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1800"/>
              <a:buChar char="•"/>
            </a:pPr>
            <a:r>
              <a:rPr lang="es-CL" sz="1800"/>
              <a:t>El género dramático forma parte de una tríada junto los géneros narrativo y lírico y se fundamenta en el modo de representación o “imitación” de la realidad (mímesis). Se distingue de los otros géneros por ser el más “objetivo”, puesto que los personajes parecen hablar por sí mismos. Por esta interpelación que se produce a través del diálogo, el lingüista Roman Jakobson considera que en este género predomina la función conativa (o apelativa) del lenguaje.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descr="Escultura de una persona&#10;&#10;Descripción generada automáticamente con confianza baja" id="116" name="Google Shape;116;p3"/>
          <p:cNvPicPr preferRelativeResize="0"/>
          <p:nvPr/>
        </p:nvPicPr>
        <p:blipFill rotWithShape="1">
          <a:blip r:embed="rId3">
            <a:alphaModFix/>
          </a:blip>
          <a:srcRect b="4570" l="0" r="19192" t="4521"/>
          <a:stretch/>
        </p:blipFill>
        <p:spPr>
          <a:xfrm>
            <a:off x="20" y="0"/>
            <a:ext cx="12191980" cy="6857990"/>
          </a:xfrm>
          <a:prstGeom prst="rect">
            <a:avLst/>
          </a:prstGeom>
          <a:noFill/>
          <a:ln>
            <a:noFill/>
          </a:ln>
        </p:spPr>
      </p:pic>
      <p:sp>
        <p:nvSpPr>
          <p:cNvPr id="117" name="Google Shape;117;p3"/>
          <p:cNvSpPr/>
          <p:nvPr/>
        </p:nvSpPr>
        <p:spPr>
          <a:xfrm>
            <a:off x="336884" y="321176"/>
            <a:ext cx="4332307" cy="5896743"/>
          </a:xfrm>
          <a:prstGeom prst="rect">
            <a:avLst/>
          </a:prstGeom>
          <a:solidFill>
            <a:schemeClr val="lt1">
              <a:alpha val="89803"/>
            </a:schemeClr>
          </a:solidFill>
          <a:ln cap="sq" cmpd="thinThick"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3"/>
          <p:cNvSpPr txBox="1"/>
          <p:nvPr>
            <p:ph type="title"/>
          </p:nvPr>
        </p:nvSpPr>
        <p:spPr>
          <a:xfrm>
            <a:off x="547527" y="452279"/>
            <a:ext cx="3759240" cy="1029414"/>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s-CL" sz="4000"/>
              <a:t>Origen del teatro griego</a:t>
            </a:r>
            <a:endParaRPr/>
          </a:p>
        </p:txBody>
      </p:sp>
      <p:sp>
        <p:nvSpPr>
          <p:cNvPr id="119" name="Google Shape;119;p3"/>
          <p:cNvSpPr txBox="1"/>
          <p:nvPr>
            <p:ph idx="1" type="body"/>
          </p:nvPr>
        </p:nvSpPr>
        <p:spPr>
          <a:xfrm>
            <a:off x="336885" y="1612796"/>
            <a:ext cx="4180524" cy="4605123"/>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just">
              <a:lnSpc>
                <a:spcPct val="90000"/>
              </a:lnSpc>
              <a:spcBef>
                <a:spcPts val="0"/>
              </a:spcBef>
              <a:spcAft>
                <a:spcPts val="0"/>
              </a:spcAft>
              <a:buClr>
                <a:schemeClr val="dk1"/>
              </a:buClr>
              <a:buSzPct val="100000"/>
              <a:buChar char="•"/>
            </a:pPr>
            <a:r>
              <a:rPr lang="es-CL" sz="2000"/>
              <a:t>El teatro griego se originó en las fiestas religiosas en honor del dios del vino, Dionisio. Estas celebraciones consistían en danzas, cantos y oraciones que presentaban momentos orgiásticos, nostálgicos y alegres, que permitían que las personas llegaran a un estado de exaltación. Antes del sacrificio del chivo, ejecutado por el sacerdote, el cortejo se mostraba gozoso y con cierta exaltación religiosa. Durante la ceremonia, los trozos del animal eran distribuidos entre los asistentes mientras el vino se constituía en un elemento fundamental, provocando la embriaguez, el entusiasmo y el delirio místico.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 name="Shape 123"/>
        <p:cNvGrpSpPr/>
        <p:nvPr/>
      </p:nvGrpSpPr>
      <p:grpSpPr>
        <a:xfrm>
          <a:off x="0" y="0"/>
          <a:ext cx="0" cy="0"/>
          <a:chOff x="0" y="0"/>
          <a:chExt cx="0" cy="0"/>
        </a:xfrm>
      </p:grpSpPr>
      <p:pic>
        <p:nvPicPr>
          <p:cNvPr descr="Un hombre con un gato en un sillón&#10;&#10;Descripción generada automáticamente con confianza baja" id="124" name="Google Shape;124;p4"/>
          <p:cNvPicPr preferRelativeResize="0"/>
          <p:nvPr/>
        </p:nvPicPr>
        <p:blipFill rotWithShape="1">
          <a:blip r:embed="rId3">
            <a:alphaModFix/>
          </a:blip>
          <a:srcRect b="2173" l="0" r="2173" t="0"/>
          <a:stretch/>
        </p:blipFill>
        <p:spPr>
          <a:xfrm>
            <a:off x="20" y="10"/>
            <a:ext cx="12191980" cy="6857990"/>
          </a:xfrm>
          <a:prstGeom prst="rect">
            <a:avLst/>
          </a:prstGeom>
          <a:noFill/>
          <a:ln>
            <a:noFill/>
          </a:ln>
        </p:spPr>
      </p:pic>
      <p:sp>
        <p:nvSpPr>
          <p:cNvPr id="125" name="Google Shape;125;p4"/>
          <p:cNvSpPr/>
          <p:nvPr/>
        </p:nvSpPr>
        <p:spPr>
          <a:xfrm>
            <a:off x="336884" y="321176"/>
            <a:ext cx="4332307" cy="5896743"/>
          </a:xfrm>
          <a:prstGeom prst="rect">
            <a:avLst/>
          </a:prstGeom>
          <a:solidFill>
            <a:schemeClr val="lt1">
              <a:alpha val="89803"/>
            </a:schemeClr>
          </a:solidFill>
          <a:ln cap="sq" cmpd="thinThick"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4"/>
          <p:cNvSpPr txBox="1"/>
          <p:nvPr>
            <p:ph type="title"/>
          </p:nvPr>
        </p:nvSpPr>
        <p:spPr>
          <a:xfrm>
            <a:off x="594805" y="640263"/>
            <a:ext cx="3759240" cy="134497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r>
              <a:rPr lang="es-CL" sz="3700"/>
              <a:t>DRAMATURGO(A)</a:t>
            </a:r>
            <a:endParaRPr/>
          </a:p>
        </p:txBody>
      </p:sp>
      <p:sp>
        <p:nvSpPr>
          <p:cNvPr id="127" name="Google Shape;127;p4"/>
          <p:cNvSpPr txBox="1"/>
          <p:nvPr>
            <p:ph idx="1" type="body"/>
          </p:nvPr>
        </p:nvSpPr>
        <p:spPr>
          <a:xfrm>
            <a:off x="594110" y="2121763"/>
            <a:ext cx="3764826" cy="3773010"/>
          </a:xfrm>
          <a:prstGeom prst="rect">
            <a:avLst/>
          </a:prstGeom>
          <a:noFill/>
          <a:ln>
            <a:noFill/>
          </a:ln>
        </p:spPr>
        <p:txBody>
          <a:bodyPr anchorCtr="0" anchor="t" bIns="45700" lIns="91425" spcFirstLastPara="1" rIns="91425" wrap="square" tIns="45700">
            <a:normAutofit lnSpcReduction="20000"/>
          </a:bodyPr>
          <a:lstStyle/>
          <a:p>
            <a:pPr indent="-241934" lvl="0" marL="228600" rtl="0" algn="just">
              <a:lnSpc>
                <a:spcPct val="90000"/>
              </a:lnSpc>
              <a:spcBef>
                <a:spcPts val="0"/>
              </a:spcBef>
              <a:spcAft>
                <a:spcPts val="0"/>
              </a:spcAft>
              <a:buClr>
                <a:schemeClr val="dk1"/>
              </a:buClr>
              <a:buSzPts val="2800"/>
              <a:buChar char="•"/>
            </a:pPr>
            <a:r>
              <a:rPr lang="es-CL"/>
              <a:t>Autor(a) de la obra dramática. Determina el ambiente y el tiempo en el que los personajes desarrollan sus acciones. Entrega indicaciones para la puesta en escena o la lectura de la obra por medio del lenguaje de las acotaciones.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5"/>
          <p:cNvSpPr txBox="1"/>
          <p:nvPr>
            <p:ph type="title"/>
          </p:nvPr>
        </p:nvSpPr>
        <p:spPr>
          <a:xfrm>
            <a:off x="6981825" y="1641752"/>
            <a:ext cx="4391024" cy="13234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4000"/>
              <a:buFont typeface="Calibri"/>
              <a:buNone/>
            </a:pPr>
            <a:r>
              <a:rPr lang="es-CL" sz="4000">
                <a:solidFill>
                  <a:schemeClr val="lt1"/>
                </a:solidFill>
                <a:highlight>
                  <a:schemeClr val="dk1"/>
                </a:highlight>
              </a:rPr>
              <a:t>Isidora Aguirre Tupper</a:t>
            </a:r>
            <a:endParaRPr>
              <a:highlight>
                <a:schemeClr val="dk1"/>
              </a:highlight>
            </a:endParaRPr>
          </a:p>
        </p:txBody>
      </p:sp>
      <p:pic>
        <p:nvPicPr>
          <p:cNvPr id="134" name="Google Shape;134;p5"/>
          <p:cNvPicPr preferRelativeResize="0"/>
          <p:nvPr/>
        </p:nvPicPr>
        <p:blipFill rotWithShape="1">
          <a:blip r:embed="rId3">
            <a:alphaModFix/>
          </a:blip>
          <a:srcRect b="2" l="31652" r="7904" t="0"/>
          <a:stretch/>
        </p:blipFill>
        <p:spPr>
          <a:xfrm>
            <a:off x="20" y="2"/>
            <a:ext cx="6186992" cy="6857998"/>
          </a:xfrm>
          <a:custGeom>
            <a:rect b="b" l="l" r="r" t="t"/>
            <a:pathLst>
              <a:path extrusionOk="0" h="6857998" w="6187012">
                <a:moveTo>
                  <a:pt x="5434855" y="6118149"/>
                </a:moveTo>
                <a:cubicBezTo>
                  <a:pt x="5441404" y="6124102"/>
                  <a:pt x="5449025" y="6129341"/>
                  <a:pt x="5456075" y="6133723"/>
                </a:cubicBezTo>
                <a:cubicBezTo>
                  <a:pt x="5463218" y="6138152"/>
                  <a:pt x="5468564" y="6143474"/>
                  <a:pt x="5472234" y="6149380"/>
                </a:cubicBezTo>
                <a:lnTo>
                  <a:pt x="5477710" y="6166562"/>
                </a:lnTo>
                <a:lnTo>
                  <a:pt x="5472234" y="6149379"/>
                </a:lnTo>
                <a:cubicBezTo>
                  <a:pt x="5468564" y="6143474"/>
                  <a:pt x="5463218" y="6138152"/>
                  <a:pt x="5456075" y="6133722"/>
                </a:cubicBezTo>
                <a:cubicBezTo>
                  <a:pt x="5449025" y="6129341"/>
                  <a:pt x="5441404" y="6124102"/>
                  <a:pt x="5434855" y="6118149"/>
                </a:cubicBezTo>
                <a:close/>
                <a:moveTo>
                  <a:pt x="5343013" y="4941372"/>
                </a:moveTo>
                <a:lnTo>
                  <a:pt x="5346342" y="4950869"/>
                </a:lnTo>
                <a:lnTo>
                  <a:pt x="5356027" y="4991382"/>
                </a:lnTo>
                <a:lnTo>
                  <a:pt x="5346342" y="4950868"/>
                </a:lnTo>
                <a:close/>
                <a:moveTo>
                  <a:pt x="5346951" y="4749807"/>
                </a:moveTo>
                <a:cubicBezTo>
                  <a:pt x="5334815" y="4762826"/>
                  <a:pt x="5333958" y="4781365"/>
                  <a:pt x="5332244" y="4799797"/>
                </a:cubicBezTo>
                <a:cubicBezTo>
                  <a:pt x="5333958" y="4781365"/>
                  <a:pt x="5334815" y="4762827"/>
                  <a:pt x="5346951" y="4749807"/>
                </a:cubicBezTo>
                <a:close/>
                <a:moveTo>
                  <a:pt x="5364750" y="4543185"/>
                </a:moveTo>
                <a:cubicBezTo>
                  <a:pt x="5365727" y="4548281"/>
                  <a:pt x="5367775" y="4553662"/>
                  <a:pt x="5370156" y="4557092"/>
                </a:cubicBezTo>
                <a:cubicBezTo>
                  <a:pt x="5381776" y="4573618"/>
                  <a:pt x="5390563" y="4588275"/>
                  <a:pt x="5396519" y="4602021"/>
                </a:cubicBezTo>
                <a:cubicBezTo>
                  <a:pt x="5390563" y="4588275"/>
                  <a:pt x="5381776" y="4573618"/>
                  <a:pt x="5370156" y="4557091"/>
                </a:cubicBezTo>
                <a:close/>
                <a:moveTo>
                  <a:pt x="5830968" y="2819253"/>
                </a:moveTo>
                <a:lnTo>
                  <a:pt x="5842611" y="2827484"/>
                </a:lnTo>
                <a:lnTo>
                  <a:pt x="5842613" y="2827486"/>
                </a:lnTo>
                <a:lnTo>
                  <a:pt x="5871116" y="2861156"/>
                </a:lnTo>
                <a:lnTo>
                  <a:pt x="5861462" y="2842392"/>
                </a:lnTo>
                <a:lnTo>
                  <a:pt x="5842613" y="2827486"/>
                </a:lnTo>
                <a:lnTo>
                  <a:pt x="5842611" y="2827483"/>
                </a:lnTo>
                <a:close/>
                <a:moveTo>
                  <a:pt x="5761313" y="1974015"/>
                </a:moveTo>
                <a:lnTo>
                  <a:pt x="5754799" y="1999763"/>
                </a:lnTo>
                <a:cubicBezTo>
                  <a:pt x="5750990" y="2008056"/>
                  <a:pt x="5745310" y="2016020"/>
                  <a:pt x="5737071" y="2023547"/>
                </a:cubicBezTo>
                <a:cubicBezTo>
                  <a:pt x="5753550" y="2008497"/>
                  <a:pt x="5759789" y="1991685"/>
                  <a:pt x="5761313" y="1974015"/>
                </a:cubicBezTo>
                <a:close/>
                <a:moveTo>
                  <a:pt x="5744119" y="1768838"/>
                </a:moveTo>
                <a:cubicBezTo>
                  <a:pt x="5739738" y="1774411"/>
                  <a:pt x="5736975" y="1779948"/>
                  <a:pt x="5735518" y="1785412"/>
                </a:cubicBezTo>
                <a:lnTo>
                  <a:pt x="5734738" y="1801558"/>
                </a:lnTo>
                <a:cubicBezTo>
                  <a:pt x="5733070" y="1790986"/>
                  <a:pt x="5735356" y="1779981"/>
                  <a:pt x="5744119" y="1768838"/>
                </a:cubicBezTo>
                <a:close/>
                <a:moveTo>
                  <a:pt x="5853708" y="520953"/>
                </a:moveTo>
                <a:lnTo>
                  <a:pt x="5846981" y="549926"/>
                </a:lnTo>
                <a:lnTo>
                  <a:pt x="5840726" y="566616"/>
                </a:lnTo>
                <a:lnTo>
                  <a:pt x="5834776" y="581804"/>
                </a:lnTo>
                <a:lnTo>
                  <a:pt x="5834358" y="583595"/>
                </a:lnTo>
                <a:lnTo>
                  <a:pt x="5832183" y="589388"/>
                </a:lnTo>
                <a:cubicBezTo>
                  <a:pt x="5829783" y="597005"/>
                  <a:pt x="5828025" y="604728"/>
                  <a:pt x="5827560" y="612658"/>
                </a:cubicBezTo>
                <a:lnTo>
                  <a:pt x="5834358" y="583595"/>
                </a:lnTo>
                <a:lnTo>
                  <a:pt x="5840674" y="566754"/>
                </a:lnTo>
                <a:lnTo>
                  <a:pt x="5840726" y="566616"/>
                </a:lnTo>
                <a:lnTo>
                  <a:pt x="5846564" y="551717"/>
                </a:lnTo>
                <a:lnTo>
                  <a:pt x="5846981" y="549926"/>
                </a:lnTo>
                <a:lnTo>
                  <a:pt x="5849145" y="544146"/>
                </a:lnTo>
                <a:cubicBezTo>
                  <a:pt x="5851532" y="536547"/>
                  <a:pt x="5853271" y="528850"/>
                  <a:pt x="5853708" y="520953"/>
                </a:cubicBezTo>
                <a:close/>
                <a:moveTo>
                  <a:pt x="5802605" y="268794"/>
                </a:moveTo>
                <a:cubicBezTo>
                  <a:pt x="5800080" y="279176"/>
                  <a:pt x="5798377" y="289296"/>
                  <a:pt x="5797729" y="299164"/>
                </a:cubicBezTo>
                <a:cubicBezTo>
                  <a:pt x="5797080" y="309031"/>
                  <a:pt x="5797485" y="318646"/>
                  <a:pt x="5799176" y="328017"/>
                </a:cubicBezTo>
                <a:close/>
                <a:moveTo>
                  <a:pt x="0" y="0"/>
                </a:moveTo>
                <a:lnTo>
                  <a:pt x="6120021" y="0"/>
                </a:lnTo>
                <a:lnTo>
                  <a:pt x="6115806" y="24480"/>
                </a:lnTo>
                <a:cubicBezTo>
                  <a:pt x="6113321" y="32636"/>
                  <a:pt x="6109559" y="40471"/>
                  <a:pt x="6103795" y="47806"/>
                </a:cubicBezTo>
                <a:cubicBezTo>
                  <a:pt x="6088935" y="66857"/>
                  <a:pt x="6092364" y="85336"/>
                  <a:pt x="6094651" y="105718"/>
                </a:cubicBezTo>
                <a:cubicBezTo>
                  <a:pt x="6096365" y="121150"/>
                  <a:pt x="6095794" y="136963"/>
                  <a:pt x="6095986" y="152584"/>
                </a:cubicBezTo>
                <a:cubicBezTo>
                  <a:pt x="6096555" y="180017"/>
                  <a:pt x="6096746" y="207450"/>
                  <a:pt x="6097699" y="234883"/>
                </a:cubicBezTo>
                <a:cubicBezTo>
                  <a:pt x="6098079" y="243648"/>
                  <a:pt x="6102844" y="252600"/>
                  <a:pt x="6102082" y="261173"/>
                </a:cubicBezTo>
                <a:cubicBezTo>
                  <a:pt x="6098461" y="300800"/>
                  <a:pt x="6092746" y="340425"/>
                  <a:pt x="6089507" y="380050"/>
                </a:cubicBezTo>
                <a:cubicBezTo>
                  <a:pt x="6087603" y="402529"/>
                  <a:pt x="6091220" y="425581"/>
                  <a:pt x="6088555" y="447870"/>
                </a:cubicBezTo>
                <a:cubicBezTo>
                  <a:pt x="6085507" y="473587"/>
                  <a:pt x="6077697" y="498733"/>
                  <a:pt x="6072932" y="524262"/>
                </a:cubicBezTo>
                <a:cubicBezTo>
                  <a:pt x="6071600" y="531310"/>
                  <a:pt x="6073315" y="539121"/>
                  <a:pt x="6073694" y="546552"/>
                </a:cubicBezTo>
                <a:cubicBezTo>
                  <a:pt x="6074076" y="554933"/>
                  <a:pt x="6074838" y="563125"/>
                  <a:pt x="6075029" y="571508"/>
                </a:cubicBezTo>
                <a:cubicBezTo>
                  <a:pt x="6075411" y="597037"/>
                  <a:pt x="6074838" y="622564"/>
                  <a:pt x="6076173" y="648092"/>
                </a:cubicBezTo>
                <a:cubicBezTo>
                  <a:pt x="6076934" y="663713"/>
                  <a:pt x="6084744" y="680096"/>
                  <a:pt x="6081886" y="694576"/>
                </a:cubicBezTo>
                <a:cubicBezTo>
                  <a:pt x="6076363" y="724104"/>
                  <a:pt x="6088745" y="753633"/>
                  <a:pt x="6078459" y="783158"/>
                </a:cubicBezTo>
                <a:cubicBezTo>
                  <a:pt x="6075411" y="792306"/>
                  <a:pt x="6083031" y="804877"/>
                  <a:pt x="6083411" y="815929"/>
                </a:cubicBezTo>
                <a:cubicBezTo>
                  <a:pt x="6084363" y="843552"/>
                  <a:pt x="6084173" y="871173"/>
                  <a:pt x="6083983" y="898797"/>
                </a:cubicBezTo>
                <a:cubicBezTo>
                  <a:pt x="6083793" y="923562"/>
                  <a:pt x="6086459" y="949281"/>
                  <a:pt x="6081125" y="973095"/>
                </a:cubicBezTo>
                <a:cubicBezTo>
                  <a:pt x="6075411" y="998052"/>
                  <a:pt x="6076173" y="1020529"/>
                  <a:pt x="6082649" y="1044725"/>
                </a:cubicBezTo>
                <a:cubicBezTo>
                  <a:pt x="6087031" y="1061298"/>
                  <a:pt x="6087603" y="1078826"/>
                  <a:pt x="6088935" y="1095972"/>
                </a:cubicBezTo>
                <a:cubicBezTo>
                  <a:pt x="6090459" y="1114449"/>
                  <a:pt x="6086459" y="1134834"/>
                  <a:pt x="6092746" y="1151600"/>
                </a:cubicBezTo>
                <a:cubicBezTo>
                  <a:pt x="6111415" y="1201512"/>
                  <a:pt x="6115415" y="1252757"/>
                  <a:pt x="6115415" y="1304955"/>
                </a:cubicBezTo>
                <a:cubicBezTo>
                  <a:pt x="6115415" y="1314483"/>
                  <a:pt x="6112750" y="1324198"/>
                  <a:pt x="6109892" y="1333341"/>
                </a:cubicBezTo>
                <a:cubicBezTo>
                  <a:pt x="6092746" y="1386684"/>
                  <a:pt x="6094269" y="1440216"/>
                  <a:pt x="6104748" y="1494509"/>
                </a:cubicBezTo>
                <a:cubicBezTo>
                  <a:pt x="6107034" y="1505751"/>
                  <a:pt x="6107415" y="1518324"/>
                  <a:pt x="6105130" y="1529563"/>
                </a:cubicBezTo>
                <a:cubicBezTo>
                  <a:pt x="6098461" y="1561189"/>
                  <a:pt x="6087411" y="1591859"/>
                  <a:pt x="6082649" y="1623675"/>
                </a:cubicBezTo>
                <a:cubicBezTo>
                  <a:pt x="6074838" y="1676253"/>
                  <a:pt x="6101126" y="1721785"/>
                  <a:pt x="6118274" y="1768838"/>
                </a:cubicBezTo>
                <a:cubicBezTo>
                  <a:pt x="6134467" y="1813610"/>
                  <a:pt x="6171044" y="1851709"/>
                  <a:pt x="6162851" y="1904673"/>
                </a:cubicBezTo>
                <a:cubicBezTo>
                  <a:pt x="6162090" y="1910004"/>
                  <a:pt x="6167233" y="1915912"/>
                  <a:pt x="6168567" y="1921817"/>
                </a:cubicBezTo>
                <a:cubicBezTo>
                  <a:pt x="6172188" y="1938009"/>
                  <a:pt x="6176566" y="1954202"/>
                  <a:pt x="6178283" y="1970586"/>
                </a:cubicBezTo>
                <a:cubicBezTo>
                  <a:pt x="6180570" y="1990589"/>
                  <a:pt x="6179809" y="2010974"/>
                  <a:pt x="6181713" y="2030977"/>
                </a:cubicBezTo>
                <a:cubicBezTo>
                  <a:pt x="6182856" y="2043835"/>
                  <a:pt x="6184951" y="2056600"/>
                  <a:pt x="6186761" y="2069340"/>
                </a:cubicBezTo>
                <a:lnTo>
                  <a:pt x="6187012" y="2072225"/>
                </a:lnTo>
                <a:lnTo>
                  <a:pt x="6187012" y="2131532"/>
                </a:lnTo>
                <a:lnTo>
                  <a:pt x="6186141" y="2138304"/>
                </a:lnTo>
                <a:cubicBezTo>
                  <a:pt x="6183950" y="2148519"/>
                  <a:pt x="6181332" y="2158712"/>
                  <a:pt x="6179617" y="2168903"/>
                </a:cubicBezTo>
                <a:cubicBezTo>
                  <a:pt x="6174854" y="2197670"/>
                  <a:pt x="6176188" y="2229296"/>
                  <a:pt x="6163995" y="2254633"/>
                </a:cubicBezTo>
                <a:cubicBezTo>
                  <a:pt x="6151041" y="2281683"/>
                  <a:pt x="6145135" y="2307402"/>
                  <a:pt x="6149135" y="2335405"/>
                </a:cubicBezTo>
                <a:cubicBezTo>
                  <a:pt x="6150469" y="2344741"/>
                  <a:pt x="6158471" y="2356744"/>
                  <a:pt x="6166661" y="2360933"/>
                </a:cubicBezTo>
                <a:cubicBezTo>
                  <a:pt x="6184950" y="2370270"/>
                  <a:pt x="6188190" y="2383032"/>
                  <a:pt x="6181902" y="2400369"/>
                </a:cubicBezTo>
                <a:cubicBezTo>
                  <a:pt x="6176566" y="2415420"/>
                  <a:pt x="6173901" y="2433897"/>
                  <a:pt x="6163613" y="2444184"/>
                </a:cubicBezTo>
                <a:cubicBezTo>
                  <a:pt x="6134467" y="2473333"/>
                  <a:pt x="6133515" y="2510483"/>
                  <a:pt x="6125705" y="2546678"/>
                </a:cubicBezTo>
                <a:cubicBezTo>
                  <a:pt x="6120940" y="2568774"/>
                  <a:pt x="6120750" y="2589352"/>
                  <a:pt x="6123988" y="2611450"/>
                </a:cubicBezTo>
                <a:cubicBezTo>
                  <a:pt x="6131227" y="2659455"/>
                  <a:pt x="6120940" y="2706131"/>
                  <a:pt x="6107796" y="2752235"/>
                </a:cubicBezTo>
                <a:cubicBezTo>
                  <a:pt x="6099034" y="2782716"/>
                  <a:pt x="6093699" y="2813958"/>
                  <a:pt x="6084744" y="2844248"/>
                </a:cubicBezTo>
                <a:cubicBezTo>
                  <a:pt x="6077886" y="2866918"/>
                  <a:pt x="6069694" y="2889587"/>
                  <a:pt x="6058646" y="2910353"/>
                </a:cubicBezTo>
                <a:cubicBezTo>
                  <a:pt x="6042452" y="2940455"/>
                  <a:pt x="6018067" y="2966742"/>
                  <a:pt x="6024544" y="3005035"/>
                </a:cubicBezTo>
                <a:cubicBezTo>
                  <a:pt x="6030260" y="3038756"/>
                  <a:pt x="6018259" y="3069235"/>
                  <a:pt x="6006828" y="3100099"/>
                </a:cubicBezTo>
                <a:cubicBezTo>
                  <a:pt x="5998446" y="3122770"/>
                  <a:pt x="5989871" y="3145436"/>
                  <a:pt x="5984537" y="3168870"/>
                </a:cubicBezTo>
                <a:cubicBezTo>
                  <a:pt x="5978251" y="3196686"/>
                  <a:pt x="5980920" y="3228119"/>
                  <a:pt x="5969297" y="3252885"/>
                </a:cubicBezTo>
                <a:cubicBezTo>
                  <a:pt x="5957105" y="3278795"/>
                  <a:pt x="5965297" y="3300319"/>
                  <a:pt x="5968726" y="3323372"/>
                </a:cubicBezTo>
                <a:cubicBezTo>
                  <a:pt x="5974061" y="3360139"/>
                  <a:pt x="5983967" y="3396719"/>
                  <a:pt x="5971395" y="3433866"/>
                </a:cubicBezTo>
                <a:cubicBezTo>
                  <a:pt x="5956153" y="3479015"/>
                  <a:pt x="5939769" y="3523785"/>
                  <a:pt x="5925292" y="3569124"/>
                </a:cubicBezTo>
                <a:cubicBezTo>
                  <a:pt x="5919765" y="3586653"/>
                  <a:pt x="5917479" y="3605509"/>
                  <a:pt x="5915003" y="3623799"/>
                </a:cubicBezTo>
                <a:cubicBezTo>
                  <a:pt x="5912906" y="3641134"/>
                  <a:pt x="5918242" y="3661899"/>
                  <a:pt x="5910241" y="3675238"/>
                </a:cubicBezTo>
                <a:cubicBezTo>
                  <a:pt x="5889667" y="3709529"/>
                  <a:pt x="5879569" y="3744770"/>
                  <a:pt x="5879569" y="3784397"/>
                </a:cubicBezTo>
                <a:cubicBezTo>
                  <a:pt x="5879569" y="3799258"/>
                  <a:pt x="5870996" y="3813737"/>
                  <a:pt x="5869471" y="3828785"/>
                </a:cubicBezTo>
                <a:cubicBezTo>
                  <a:pt x="5867567" y="3849362"/>
                  <a:pt x="5862423" y="3872985"/>
                  <a:pt x="5869664" y="3890891"/>
                </a:cubicBezTo>
                <a:cubicBezTo>
                  <a:pt x="5886809" y="3932993"/>
                  <a:pt x="5872519" y="3967091"/>
                  <a:pt x="5855566" y="4003861"/>
                </a:cubicBezTo>
                <a:cubicBezTo>
                  <a:pt x="5838801" y="4040058"/>
                  <a:pt x="5825466" y="4078159"/>
                  <a:pt x="5814416" y="4116641"/>
                </a:cubicBezTo>
                <a:cubicBezTo>
                  <a:pt x="5810415" y="4131119"/>
                  <a:pt x="5817085" y="4148453"/>
                  <a:pt x="5818417" y="4164458"/>
                </a:cubicBezTo>
                <a:cubicBezTo>
                  <a:pt x="5818798" y="4170174"/>
                  <a:pt x="5819370" y="4176461"/>
                  <a:pt x="5817466" y="4181603"/>
                </a:cubicBezTo>
                <a:cubicBezTo>
                  <a:pt x="5799176" y="4231324"/>
                  <a:pt x="5785269" y="4281810"/>
                  <a:pt x="5794794" y="4335722"/>
                </a:cubicBezTo>
                <a:cubicBezTo>
                  <a:pt x="5795747" y="4340674"/>
                  <a:pt x="5793650" y="4346201"/>
                  <a:pt x="5792317" y="4351154"/>
                </a:cubicBezTo>
                <a:cubicBezTo>
                  <a:pt x="5785461" y="4375349"/>
                  <a:pt x="5774601" y="4398972"/>
                  <a:pt x="5772124" y="4423545"/>
                </a:cubicBezTo>
                <a:cubicBezTo>
                  <a:pt x="5766028" y="4484127"/>
                  <a:pt x="5763550" y="4545086"/>
                  <a:pt x="5759550" y="4606053"/>
                </a:cubicBezTo>
                <a:cubicBezTo>
                  <a:pt x="5759361" y="4609863"/>
                  <a:pt x="5759361" y="4613864"/>
                  <a:pt x="5758027" y="4617291"/>
                </a:cubicBezTo>
                <a:cubicBezTo>
                  <a:pt x="5749834" y="4639772"/>
                  <a:pt x="5752502" y="4659393"/>
                  <a:pt x="5768123" y="4678445"/>
                </a:cubicBezTo>
                <a:cubicBezTo>
                  <a:pt x="5774982" y="4686828"/>
                  <a:pt x="5778601" y="4698258"/>
                  <a:pt x="5782412" y="4708734"/>
                </a:cubicBezTo>
                <a:cubicBezTo>
                  <a:pt x="5788127" y="4724167"/>
                  <a:pt x="5793650" y="4739978"/>
                  <a:pt x="5797271" y="4755980"/>
                </a:cubicBezTo>
                <a:cubicBezTo>
                  <a:pt x="5800700" y="4771793"/>
                  <a:pt x="5805462" y="4788747"/>
                  <a:pt x="5802796" y="4803988"/>
                </a:cubicBezTo>
                <a:cubicBezTo>
                  <a:pt x="5798035" y="4831420"/>
                  <a:pt x="5787366" y="4857522"/>
                  <a:pt x="5780315" y="4884572"/>
                </a:cubicBezTo>
                <a:cubicBezTo>
                  <a:pt x="5777837" y="4893907"/>
                  <a:pt x="5778221" y="4904195"/>
                  <a:pt x="5778030" y="4913909"/>
                </a:cubicBezTo>
                <a:cubicBezTo>
                  <a:pt x="5777459" y="4936201"/>
                  <a:pt x="5782984" y="4959061"/>
                  <a:pt x="5767171" y="4979253"/>
                </a:cubicBezTo>
                <a:cubicBezTo>
                  <a:pt x="5752311" y="4997922"/>
                  <a:pt x="5756692" y="5016785"/>
                  <a:pt x="5767932" y="5036405"/>
                </a:cubicBezTo>
                <a:cubicBezTo>
                  <a:pt x="5775934" y="5050504"/>
                  <a:pt x="5782221" y="5066505"/>
                  <a:pt x="5785269" y="5082317"/>
                </a:cubicBezTo>
                <a:cubicBezTo>
                  <a:pt x="5789460" y="5104036"/>
                  <a:pt x="5791175" y="5125562"/>
                  <a:pt x="5788697" y="5148995"/>
                </a:cubicBezTo>
                <a:cubicBezTo>
                  <a:pt x="5786983" y="5165570"/>
                  <a:pt x="5786221" y="5179097"/>
                  <a:pt x="5776125" y="5192051"/>
                </a:cubicBezTo>
                <a:cubicBezTo>
                  <a:pt x="5774601" y="5194145"/>
                  <a:pt x="5774219" y="5197955"/>
                  <a:pt x="5774412" y="5200813"/>
                </a:cubicBezTo>
                <a:cubicBezTo>
                  <a:pt x="5777649" y="5238343"/>
                  <a:pt x="5775934" y="5275491"/>
                  <a:pt x="5773646" y="5313403"/>
                </a:cubicBezTo>
                <a:cubicBezTo>
                  <a:pt x="5770601" y="5361598"/>
                  <a:pt x="5779553" y="5412276"/>
                  <a:pt x="5811559" y="5453995"/>
                </a:cubicBezTo>
                <a:cubicBezTo>
                  <a:pt x="5816322" y="5460092"/>
                  <a:pt x="5818417" y="5469236"/>
                  <a:pt x="5819562" y="5477239"/>
                </a:cubicBezTo>
                <a:cubicBezTo>
                  <a:pt x="5824514" y="5514957"/>
                  <a:pt x="5827942" y="5552869"/>
                  <a:pt x="5833467" y="5590590"/>
                </a:cubicBezTo>
                <a:cubicBezTo>
                  <a:pt x="5836516" y="5611164"/>
                  <a:pt x="5839182" y="5632691"/>
                  <a:pt x="5847565" y="5651360"/>
                </a:cubicBezTo>
                <a:cubicBezTo>
                  <a:pt x="5855756" y="5669647"/>
                  <a:pt x="5865471" y="5684320"/>
                  <a:pt x="5848327" y="5695178"/>
                </a:cubicBezTo>
                <a:cubicBezTo>
                  <a:pt x="5857471" y="5714607"/>
                  <a:pt x="5865092" y="5731564"/>
                  <a:pt x="5873282" y="5748136"/>
                </a:cubicBezTo>
                <a:cubicBezTo>
                  <a:pt x="5876329" y="5754234"/>
                  <a:pt x="5881284" y="5759378"/>
                  <a:pt x="5884142" y="5765474"/>
                </a:cubicBezTo>
                <a:cubicBezTo>
                  <a:pt x="5887190" y="5771953"/>
                  <a:pt x="5889094" y="5779191"/>
                  <a:pt x="5890620" y="5786239"/>
                </a:cubicBezTo>
                <a:cubicBezTo>
                  <a:pt x="5897477" y="5817674"/>
                  <a:pt x="5903763" y="5849107"/>
                  <a:pt x="5911194" y="5880348"/>
                </a:cubicBezTo>
                <a:cubicBezTo>
                  <a:pt x="5912717" y="5886447"/>
                  <a:pt x="5918813" y="5891590"/>
                  <a:pt x="5922813" y="5897114"/>
                </a:cubicBezTo>
                <a:cubicBezTo>
                  <a:pt x="5925481" y="5900735"/>
                  <a:pt x="5929482" y="5904353"/>
                  <a:pt x="5930054" y="5908355"/>
                </a:cubicBezTo>
                <a:cubicBezTo>
                  <a:pt x="5934626" y="5938836"/>
                  <a:pt x="5939961" y="5969124"/>
                  <a:pt x="5942246" y="5999796"/>
                </a:cubicBezTo>
                <a:cubicBezTo>
                  <a:pt x="5944149" y="6025515"/>
                  <a:pt x="5943580" y="6050282"/>
                  <a:pt x="5976728" y="6056948"/>
                </a:cubicBezTo>
                <a:cubicBezTo>
                  <a:pt x="5982443" y="6058092"/>
                  <a:pt x="5988540" y="6066284"/>
                  <a:pt x="5991396" y="6072569"/>
                </a:cubicBezTo>
                <a:cubicBezTo>
                  <a:pt x="5999589" y="6090477"/>
                  <a:pt x="6005113" y="6109530"/>
                  <a:pt x="6013494" y="6127247"/>
                </a:cubicBezTo>
                <a:cubicBezTo>
                  <a:pt x="6041500" y="6185351"/>
                  <a:pt x="6059217" y="6246121"/>
                  <a:pt x="6055978" y="6311084"/>
                </a:cubicBezTo>
                <a:cubicBezTo>
                  <a:pt x="6055026" y="6331277"/>
                  <a:pt x="6044737" y="6350899"/>
                  <a:pt x="6040926" y="6363664"/>
                </a:cubicBezTo>
                <a:cubicBezTo>
                  <a:pt x="6055978" y="6400429"/>
                  <a:pt x="6070456" y="6431292"/>
                  <a:pt x="6081315" y="6463490"/>
                </a:cubicBezTo>
                <a:cubicBezTo>
                  <a:pt x="6091031" y="6491874"/>
                  <a:pt x="6097127" y="6521593"/>
                  <a:pt x="6104175" y="6550742"/>
                </a:cubicBezTo>
                <a:cubicBezTo>
                  <a:pt x="6106844" y="6561411"/>
                  <a:pt x="6108367" y="6572269"/>
                  <a:pt x="6109702" y="6583128"/>
                </a:cubicBezTo>
                <a:cubicBezTo>
                  <a:pt x="6113892" y="6617036"/>
                  <a:pt x="6103795" y="6652472"/>
                  <a:pt x="6119798" y="6685617"/>
                </a:cubicBezTo>
                <a:cubicBezTo>
                  <a:pt x="6128180" y="6702955"/>
                  <a:pt x="6138276" y="6720103"/>
                  <a:pt x="6142658" y="6738388"/>
                </a:cubicBezTo>
                <a:cubicBezTo>
                  <a:pt x="6147421" y="6758011"/>
                  <a:pt x="6154851" y="6777207"/>
                  <a:pt x="6160162" y="6796804"/>
                </a:cubicBezTo>
                <a:lnTo>
                  <a:pt x="6164933" y="6857457"/>
                </a:lnTo>
                <a:lnTo>
                  <a:pt x="6037694" y="6857457"/>
                </a:lnTo>
                <a:lnTo>
                  <a:pt x="6037694" y="6857998"/>
                </a:lnTo>
                <a:lnTo>
                  <a:pt x="0" y="6857998"/>
                </a:lnTo>
                <a:close/>
              </a:path>
            </a:pathLst>
          </a:custGeom>
          <a:noFill/>
          <a:ln>
            <a:noFill/>
          </a:ln>
          <a:effectLst>
            <a:outerShdw blurRad="381000" rotWithShape="0" algn="tl" dist="152400">
              <a:srgbClr val="000000">
                <a:alpha val="9803"/>
              </a:srgbClr>
            </a:outerShdw>
          </a:effectLst>
        </p:spPr>
      </p:pic>
      <p:grpSp>
        <p:nvGrpSpPr>
          <p:cNvPr id="135" name="Google Shape;135;p5"/>
          <p:cNvGrpSpPr/>
          <p:nvPr/>
        </p:nvGrpSpPr>
        <p:grpSpPr>
          <a:xfrm>
            <a:off x="5395368" y="1"/>
            <a:ext cx="874718" cy="6857455"/>
            <a:chOff x="5395368" y="1"/>
            <a:chExt cx="874718" cy="6857455"/>
          </a:xfrm>
        </p:grpSpPr>
        <p:sp>
          <p:nvSpPr>
            <p:cNvPr id="136" name="Google Shape;136;p5"/>
            <p:cNvSpPr/>
            <p:nvPr/>
          </p:nvSpPr>
          <p:spPr>
            <a:xfrm rot="-5400000">
              <a:off x="2404000" y="2991370"/>
              <a:ext cx="6857455" cy="874716"/>
            </a:xfrm>
            <a:custGeom>
              <a:rect b="b" l="l" r="r" t="t"/>
              <a:pathLst>
                <a:path extrusionOk="0" h="874716" w="6857455">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5"/>
            <p:cNvSpPr/>
            <p:nvPr/>
          </p:nvSpPr>
          <p:spPr>
            <a:xfrm rot="-5400000">
              <a:off x="2403998" y="2991370"/>
              <a:ext cx="6857455" cy="874716"/>
            </a:xfrm>
            <a:custGeom>
              <a:rect b="b" l="l" r="r" t="t"/>
              <a:pathLst>
                <a:path extrusionOk="0" h="874716" w="6857455">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rotWithShape="1">
              <a:blip r:embed="rId4">
                <a:alphaModFix amt="57000"/>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8" name="Google Shape;138;p5"/>
          <p:cNvSpPr txBox="1"/>
          <p:nvPr>
            <p:ph idx="1" type="body"/>
          </p:nvPr>
        </p:nvSpPr>
        <p:spPr>
          <a:xfrm>
            <a:off x="6981826" y="3146400"/>
            <a:ext cx="4391024" cy="2682000"/>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lt1"/>
              </a:buClr>
              <a:buSzPts val="1700"/>
              <a:buChar char="•"/>
            </a:pPr>
            <a:r>
              <a:rPr lang="es-CL" sz="1700">
                <a:solidFill>
                  <a:schemeClr val="lt1"/>
                </a:solidFill>
                <a:highlight>
                  <a:schemeClr val="dk1"/>
                </a:highlight>
              </a:rPr>
              <a:t>(Santiago, 22 de marzo de 1919 - ibídem, 25 de febrero de 2011) fue una escritora chilena, autora principalmente de obras dramáticas de temas sociales que han sido representadas en numerosos países de América y Europa. Su obra más conocida es La pérgola de las flores que, como se dice la página correspondiente de Memoria Chilena, constituyó «uno de los hitos de la historia del teatro chileno de la segunda mitad del siglo XX»</a:t>
            </a:r>
            <a:endParaRPr>
              <a:highlight>
                <a:schemeClr val="dk1"/>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6"/>
          <p:cNvSpPr txBox="1"/>
          <p:nvPr/>
        </p:nvSpPr>
        <p:spPr>
          <a:xfrm>
            <a:off x="2086708" y="328246"/>
            <a:ext cx="8159261" cy="461665"/>
          </a:xfrm>
          <a:prstGeom prst="rect">
            <a:avLst/>
          </a:prstGeom>
          <a:solidFill>
            <a:schemeClr val="accent2"/>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s-CL" sz="2400">
                <a:solidFill>
                  <a:schemeClr val="lt1"/>
                </a:solidFill>
                <a:latin typeface="Calibri"/>
                <a:ea typeface="Calibri"/>
                <a:cs typeface="Calibri"/>
                <a:sym typeface="Calibri"/>
              </a:rPr>
              <a:t>Estructura interna de la obra dramática</a:t>
            </a:r>
            <a:endParaRPr/>
          </a:p>
        </p:txBody>
      </p:sp>
      <p:cxnSp>
        <p:nvCxnSpPr>
          <p:cNvPr id="144" name="Google Shape;144;p6"/>
          <p:cNvCxnSpPr/>
          <p:nvPr/>
        </p:nvCxnSpPr>
        <p:spPr>
          <a:xfrm flipH="1">
            <a:off x="1242648" y="1185005"/>
            <a:ext cx="3657600" cy="948600"/>
          </a:xfrm>
          <a:prstGeom prst="bentConnector3">
            <a:avLst>
              <a:gd fmla="val 98846" name="adj1"/>
            </a:avLst>
          </a:prstGeom>
          <a:noFill/>
          <a:ln cap="flat" cmpd="sng" w="9525">
            <a:solidFill>
              <a:schemeClr val="accent1"/>
            </a:solidFill>
            <a:prstDash val="solid"/>
            <a:miter lim="800000"/>
            <a:headEnd len="sm" w="sm" type="none"/>
            <a:tailEnd len="med" w="med" type="triangle"/>
          </a:ln>
        </p:spPr>
      </p:cxnSp>
      <p:sp>
        <p:nvSpPr>
          <p:cNvPr id="145" name="Google Shape;145;p6"/>
          <p:cNvSpPr txBox="1"/>
          <p:nvPr/>
        </p:nvSpPr>
        <p:spPr>
          <a:xfrm>
            <a:off x="281354" y="2250831"/>
            <a:ext cx="2860431" cy="369332"/>
          </a:xfrm>
          <a:prstGeom prst="rect">
            <a:avLst/>
          </a:prstGeom>
          <a:solidFill>
            <a:schemeClr val="lt1"/>
          </a:solidFill>
          <a:ln cap="flat" cmpd="sng" w="2857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s-CL" sz="1800">
                <a:solidFill>
                  <a:schemeClr val="dk1"/>
                </a:solidFill>
                <a:latin typeface="Calibri"/>
                <a:ea typeface="Calibri"/>
                <a:cs typeface="Calibri"/>
                <a:sym typeface="Calibri"/>
              </a:rPr>
              <a:t>Acción dramática </a:t>
            </a:r>
            <a:endParaRPr/>
          </a:p>
        </p:txBody>
      </p:sp>
      <p:cxnSp>
        <p:nvCxnSpPr>
          <p:cNvPr id="146" name="Google Shape;146;p6"/>
          <p:cNvCxnSpPr/>
          <p:nvPr/>
        </p:nvCxnSpPr>
        <p:spPr>
          <a:xfrm>
            <a:off x="1242646" y="3429000"/>
            <a:ext cx="6213300" cy="1871700"/>
          </a:xfrm>
          <a:prstGeom prst="bentConnector3">
            <a:avLst>
              <a:gd fmla="val -491" name="adj1"/>
            </a:avLst>
          </a:prstGeom>
          <a:noFill/>
          <a:ln cap="flat" cmpd="sng" w="9525">
            <a:solidFill>
              <a:schemeClr val="accent1"/>
            </a:solidFill>
            <a:prstDash val="solid"/>
            <a:miter lim="800000"/>
            <a:headEnd len="sm" w="sm" type="none"/>
            <a:tailEnd len="med" w="med" type="triangle"/>
          </a:ln>
        </p:spPr>
      </p:cxnSp>
      <p:sp>
        <p:nvSpPr>
          <p:cNvPr id="147" name="Google Shape;147;p6"/>
          <p:cNvSpPr txBox="1"/>
          <p:nvPr/>
        </p:nvSpPr>
        <p:spPr>
          <a:xfrm>
            <a:off x="656492" y="2998259"/>
            <a:ext cx="28604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CL" sz="1800">
                <a:solidFill>
                  <a:schemeClr val="dk1"/>
                </a:solidFill>
                <a:latin typeface="Calibri"/>
                <a:ea typeface="Calibri"/>
                <a:cs typeface="Calibri"/>
                <a:sym typeface="Calibri"/>
              </a:rPr>
              <a:t>Compuesta por</a:t>
            </a:r>
            <a:endParaRPr/>
          </a:p>
        </p:txBody>
      </p:sp>
      <p:cxnSp>
        <p:nvCxnSpPr>
          <p:cNvPr id="148" name="Google Shape;148;p6"/>
          <p:cNvCxnSpPr/>
          <p:nvPr/>
        </p:nvCxnSpPr>
        <p:spPr>
          <a:xfrm>
            <a:off x="1242646" y="2620163"/>
            <a:ext cx="0" cy="378096"/>
          </a:xfrm>
          <a:prstGeom prst="straightConnector1">
            <a:avLst/>
          </a:prstGeom>
          <a:noFill/>
          <a:ln cap="flat" cmpd="sng" w="9525">
            <a:solidFill>
              <a:schemeClr val="accent1"/>
            </a:solidFill>
            <a:prstDash val="solid"/>
            <a:miter lim="800000"/>
            <a:headEnd len="sm" w="sm" type="none"/>
            <a:tailEnd len="sm" w="sm" type="none"/>
          </a:ln>
        </p:spPr>
      </p:cxnSp>
      <p:cxnSp>
        <p:nvCxnSpPr>
          <p:cNvPr id="149" name="Google Shape;149;p6"/>
          <p:cNvCxnSpPr/>
          <p:nvPr/>
        </p:nvCxnSpPr>
        <p:spPr>
          <a:xfrm>
            <a:off x="6625883" y="1233880"/>
            <a:ext cx="3151200" cy="1017000"/>
          </a:xfrm>
          <a:prstGeom prst="bentConnector3">
            <a:avLst>
              <a:gd fmla="val 99553" name="adj1"/>
            </a:avLst>
          </a:prstGeom>
          <a:noFill/>
          <a:ln cap="flat" cmpd="sng" w="9525">
            <a:solidFill>
              <a:schemeClr val="accent1"/>
            </a:solidFill>
            <a:prstDash val="solid"/>
            <a:miter lim="800000"/>
            <a:headEnd len="sm" w="sm" type="none"/>
            <a:tailEnd len="med" w="med" type="triangle"/>
          </a:ln>
        </p:spPr>
      </p:cxnSp>
      <p:sp>
        <p:nvSpPr>
          <p:cNvPr id="150" name="Google Shape;150;p6"/>
          <p:cNvSpPr txBox="1"/>
          <p:nvPr/>
        </p:nvSpPr>
        <p:spPr>
          <a:xfrm>
            <a:off x="7831016" y="2409038"/>
            <a:ext cx="3470030" cy="378096"/>
          </a:xfrm>
          <a:prstGeom prst="rect">
            <a:avLst/>
          </a:prstGeom>
          <a:solidFill>
            <a:schemeClr val="lt1"/>
          </a:solidFill>
          <a:ln cap="flat" cmpd="sng" w="2857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s-CL" sz="1800">
                <a:solidFill>
                  <a:schemeClr val="dk1"/>
                </a:solidFill>
                <a:latin typeface="Calibri"/>
                <a:ea typeface="Calibri"/>
                <a:cs typeface="Calibri"/>
                <a:sym typeface="Calibri"/>
              </a:rPr>
              <a:t>Conflicto dramático </a:t>
            </a:r>
            <a:endParaRPr/>
          </a:p>
        </p:txBody>
      </p:sp>
      <p:sp>
        <p:nvSpPr>
          <p:cNvPr id="151" name="Google Shape;151;p6"/>
          <p:cNvSpPr txBox="1"/>
          <p:nvPr/>
        </p:nvSpPr>
        <p:spPr>
          <a:xfrm>
            <a:off x="8182708" y="3182925"/>
            <a:ext cx="2766646"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L" sz="1800">
                <a:solidFill>
                  <a:schemeClr val="dk1"/>
                </a:solidFill>
                <a:latin typeface="Calibri"/>
                <a:ea typeface="Calibri"/>
                <a:cs typeface="Calibri"/>
                <a:sym typeface="Calibri"/>
              </a:rPr>
              <a:t>Se ordena </a:t>
            </a:r>
            <a:endParaRPr/>
          </a:p>
        </p:txBody>
      </p:sp>
      <p:cxnSp>
        <p:nvCxnSpPr>
          <p:cNvPr id="152" name="Google Shape;152;p6"/>
          <p:cNvCxnSpPr/>
          <p:nvPr/>
        </p:nvCxnSpPr>
        <p:spPr>
          <a:xfrm>
            <a:off x="9777046" y="2813593"/>
            <a:ext cx="0" cy="369332"/>
          </a:xfrm>
          <a:prstGeom prst="straightConnector1">
            <a:avLst/>
          </a:prstGeom>
          <a:noFill/>
          <a:ln cap="flat" cmpd="sng" w="9525">
            <a:solidFill>
              <a:schemeClr val="accent1"/>
            </a:solidFill>
            <a:prstDash val="solid"/>
            <a:miter lim="800000"/>
            <a:headEnd len="sm" w="sm" type="none"/>
            <a:tailEnd len="sm" w="sm" type="none"/>
          </a:ln>
        </p:spPr>
      </p:cxnSp>
      <p:sp>
        <p:nvSpPr>
          <p:cNvPr id="153" name="Google Shape;153;p6"/>
          <p:cNvSpPr txBox="1"/>
          <p:nvPr/>
        </p:nvSpPr>
        <p:spPr>
          <a:xfrm>
            <a:off x="7666892" y="3625225"/>
            <a:ext cx="3282460" cy="369332"/>
          </a:xfrm>
          <a:prstGeom prst="rect">
            <a:avLst/>
          </a:prstGeom>
          <a:solidFill>
            <a:srgbClr val="00FFFF"/>
          </a:solidFill>
          <a:ln cap="flat" cmpd="sng" w="2857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s-CL" sz="1800">
                <a:solidFill>
                  <a:schemeClr val="dk1"/>
                </a:solidFill>
                <a:latin typeface="Calibri"/>
                <a:ea typeface="Calibri"/>
                <a:cs typeface="Calibri"/>
                <a:sym typeface="Calibri"/>
              </a:rPr>
              <a:t>Presentación del conflicto </a:t>
            </a:r>
            <a:endParaRPr/>
          </a:p>
        </p:txBody>
      </p:sp>
      <p:sp>
        <p:nvSpPr>
          <p:cNvPr id="154" name="Google Shape;154;p6"/>
          <p:cNvSpPr txBox="1"/>
          <p:nvPr/>
        </p:nvSpPr>
        <p:spPr>
          <a:xfrm>
            <a:off x="7690338" y="4362464"/>
            <a:ext cx="3282600" cy="369300"/>
          </a:xfrm>
          <a:prstGeom prst="rect">
            <a:avLst/>
          </a:prstGeom>
          <a:solidFill>
            <a:srgbClr val="00FFFF"/>
          </a:solidFill>
          <a:ln cap="flat" cmpd="sng" w="2857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s-CL" sz="1800">
                <a:solidFill>
                  <a:schemeClr val="dk1"/>
                </a:solidFill>
                <a:latin typeface="Calibri"/>
                <a:ea typeface="Calibri"/>
                <a:cs typeface="Calibri"/>
                <a:sym typeface="Calibri"/>
              </a:rPr>
              <a:t>Desarrollo del conflicto </a:t>
            </a:r>
            <a:endParaRPr/>
          </a:p>
        </p:txBody>
      </p:sp>
      <p:sp>
        <p:nvSpPr>
          <p:cNvPr id="155" name="Google Shape;155;p6"/>
          <p:cNvSpPr txBox="1"/>
          <p:nvPr/>
        </p:nvSpPr>
        <p:spPr>
          <a:xfrm>
            <a:off x="7666892" y="5087815"/>
            <a:ext cx="3282460" cy="369332"/>
          </a:xfrm>
          <a:prstGeom prst="rect">
            <a:avLst/>
          </a:prstGeom>
          <a:solidFill>
            <a:srgbClr val="00FFFF"/>
          </a:solidFill>
          <a:ln cap="flat" cmpd="sng" w="2857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s-CL" sz="1800">
                <a:solidFill>
                  <a:schemeClr val="dk1"/>
                </a:solidFill>
                <a:latin typeface="Calibri"/>
                <a:ea typeface="Calibri"/>
                <a:cs typeface="Calibri"/>
                <a:sym typeface="Calibri"/>
              </a:rPr>
              <a:t>Desenlace dramático </a:t>
            </a:r>
            <a:endParaRPr/>
          </a:p>
        </p:txBody>
      </p:sp>
      <p:sp>
        <p:nvSpPr>
          <p:cNvPr id="156" name="Google Shape;156;p6"/>
          <p:cNvSpPr txBox="1"/>
          <p:nvPr/>
        </p:nvSpPr>
        <p:spPr>
          <a:xfrm>
            <a:off x="4525109" y="4362464"/>
            <a:ext cx="1875691" cy="369332"/>
          </a:xfrm>
          <a:prstGeom prst="rect">
            <a:avLst/>
          </a:prstGeom>
          <a:solidFill>
            <a:schemeClr val="lt1"/>
          </a:solidFill>
          <a:ln cap="flat" cmpd="sng" w="2857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lang="es-CL" sz="1800">
                <a:solidFill>
                  <a:schemeClr val="dk1"/>
                </a:solidFill>
                <a:latin typeface="Calibri"/>
                <a:ea typeface="Calibri"/>
                <a:cs typeface="Calibri"/>
                <a:sym typeface="Calibri"/>
              </a:rPr>
              <a:t>Clímax</a:t>
            </a:r>
            <a:endParaRPr/>
          </a:p>
        </p:txBody>
      </p:sp>
      <p:cxnSp>
        <p:nvCxnSpPr>
          <p:cNvPr id="157" name="Google Shape;157;p6"/>
          <p:cNvCxnSpPr>
            <a:endCxn id="154" idx="1"/>
          </p:cNvCxnSpPr>
          <p:nvPr/>
        </p:nvCxnSpPr>
        <p:spPr>
          <a:xfrm>
            <a:off x="6400938" y="4547114"/>
            <a:ext cx="1289400" cy="0"/>
          </a:xfrm>
          <a:prstGeom prst="straightConnector1">
            <a:avLst/>
          </a:prstGeom>
          <a:noFill/>
          <a:ln cap="flat" cmpd="sng" w="9525">
            <a:solidFill>
              <a:schemeClr val="accent1"/>
            </a:solidFill>
            <a:prstDash val="solid"/>
            <a:miter lim="800000"/>
            <a:headEnd len="sm" w="sm" type="none"/>
            <a:tailEnd len="sm" w="sm" type="none"/>
          </a:ln>
        </p:spPr>
      </p:cxnSp>
      <p:sp>
        <p:nvSpPr>
          <p:cNvPr id="158" name="Google Shape;158;p6"/>
          <p:cNvSpPr txBox="1"/>
          <p:nvPr/>
        </p:nvSpPr>
        <p:spPr>
          <a:xfrm>
            <a:off x="4525109" y="1066910"/>
            <a:ext cx="248529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s-CL" sz="1800">
                <a:solidFill>
                  <a:schemeClr val="dk1"/>
                </a:solidFill>
                <a:latin typeface="Calibri"/>
                <a:ea typeface="Calibri"/>
                <a:cs typeface="Calibri"/>
                <a:sym typeface="Calibri"/>
              </a:rPr>
              <a:t>Requiere de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162" name="Shape 162"/>
        <p:cNvGrpSpPr/>
        <p:nvPr/>
      </p:nvGrpSpPr>
      <p:grpSpPr>
        <a:xfrm>
          <a:off x="0" y="0"/>
          <a:ext cx="0" cy="0"/>
          <a:chOff x="0" y="0"/>
          <a:chExt cx="0" cy="0"/>
        </a:xfrm>
      </p:grpSpPr>
      <p:sp>
        <p:nvSpPr>
          <p:cNvPr id="163" name="Google Shape;163;p7"/>
          <p:cNvSpPr/>
          <p:nvPr/>
        </p:nvSpPr>
        <p:spPr>
          <a:xfrm>
            <a:off x="336884" y="321176"/>
            <a:ext cx="4332307" cy="5896743"/>
          </a:xfrm>
          <a:prstGeom prst="rect">
            <a:avLst/>
          </a:prstGeom>
          <a:solidFill>
            <a:schemeClr val="lt1">
              <a:alpha val="89803"/>
            </a:schemeClr>
          </a:solidFill>
          <a:ln cap="sq" cmpd="thinThick"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7"/>
          <p:cNvSpPr txBox="1"/>
          <p:nvPr>
            <p:ph type="title"/>
          </p:nvPr>
        </p:nvSpPr>
        <p:spPr>
          <a:xfrm>
            <a:off x="623417" y="453642"/>
            <a:ext cx="3759240" cy="13449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s-CL" sz="4000"/>
              <a:t>Acción dramática:</a:t>
            </a:r>
            <a:endParaRPr/>
          </a:p>
        </p:txBody>
      </p:sp>
      <p:sp>
        <p:nvSpPr>
          <p:cNvPr id="165" name="Google Shape;165;p7"/>
          <p:cNvSpPr txBox="1"/>
          <p:nvPr>
            <p:ph idx="1" type="body"/>
          </p:nvPr>
        </p:nvSpPr>
        <p:spPr>
          <a:xfrm>
            <a:off x="336885" y="1798617"/>
            <a:ext cx="4332306" cy="4096156"/>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000"/>
              <a:buChar char="•"/>
            </a:pPr>
            <a:r>
              <a:rPr lang="es-CL" sz="2000"/>
              <a:t>Es el entramado o secuencia de acciones que permite que la obra se desarrolle. La acción dramática es la forma estructurada que supone la interacción entre los personajes y asegura el desarrollo y solución del conflicto. Se inicia con un equilibrio relativo entre dos fuerzas opuestas y las acciones se llevan a cabo a través de tensiones y distensiones en entre estas fuerzas, las que están encarnadas en el protagonista y el antagonista, las cuales terminan en un desenlace.</a:t>
            </a:r>
            <a:endParaRPr/>
          </a:p>
        </p:txBody>
      </p:sp>
      <p:pic>
        <p:nvPicPr>
          <p:cNvPr id="166" name="Google Shape;166;p7"/>
          <p:cNvPicPr preferRelativeResize="0"/>
          <p:nvPr/>
        </p:nvPicPr>
        <p:blipFill rotWithShape="1">
          <a:blip r:embed="rId3">
            <a:alphaModFix/>
          </a:blip>
          <a:srcRect b="0" l="0" r="0" t="0"/>
          <a:stretch/>
        </p:blipFill>
        <p:spPr>
          <a:xfrm>
            <a:off x="4769695" y="453642"/>
            <a:ext cx="7085420" cy="469409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 name="Shape 170"/>
        <p:cNvGrpSpPr/>
        <p:nvPr/>
      </p:nvGrpSpPr>
      <p:grpSpPr>
        <a:xfrm>
          <a:off x="0" y="0"/>
          <a:ext cx="0" cy="0"/>
          <a:chOff x="0" y="0"/>
          <a:chExt cx="0" cy="0"/>
        </a:xfrm>
      </p:grpSpPr>
      <p:pic>
        <p:nvPicPr>
          <p:cNvPr id="171" name="Google Shape;171;p8"/>
          <p:cNvPicPr preferRelativeResize="0"/>
          <p:nvPr/>
        </p:nvPicPr>
        <p:blipFill rotWithShape="1">
          <a:blip r:embed="rId3">
            <a:alphaModFix/>
          </a:blip>
          <a:srcRect b="0" l="0" r="9091" t="23391"/>
          <a:stretch/>
        </p:blipFill>
        <p:spPr>
          <a:xfrm>
            <a:off x="20" y="10"/>
            <a:ext cx="12191980" cy="6857990"/>
          </a:xfrm>
          <a:prstGeom prst="rect">
            <a:avLst/>
          </a:prstGeom>
          <a:noFill/>
          <a:ln>
            <a:noFill/>
          </a:ln>
        </p:spPr>
      </p:pic>
      <p:sp>
        <p:nvSpPr>
          <p:cNvPr id="172" name="Google Shape;172;p8"/>
          <p:cNvSpPr/>
          <p:nvPr/>
        </p:nvSpPr>
        <p:spPr>
          <a:xfrm>
            <a:off x="336884" y="321176"/>
            <a:ext cx="4332307" cy="5896743"/>
          </a:xfrm>
          <a:prstGeom prst="rect">
            <a:avLst/>
          </a:prstGeom>
          <a:solidFill>
            <a:schemeClr val="lt1">
              <a:alpha val="89803"/>
            </a:schemeClr>
          </a:solidFill>
          <a:ln cap="sq" cmpd="thinThick" w="1270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8"/>
          <p:cNvSpPr txBox="1"/>
          <p:nvPr>
            <p:ph type="title"/>
          </p:nvPr>
        </p:nvSpPr>
        <p:spPr>
          <a:xfrm>
            <a:off x="623417" y="421898"/>
            <a:ext cx="3759240" cy="1344975"/>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s-CL" sz="4000"/>
              <a:t>Conflicto dramático:</a:t>
            </a:r>
            <a:endParaRPr/>
          </a:p>
        </p:txBody>
      </p:sp>
      <p:sp>
        <p:nvSpPr>
          <p:cNvPr id="174" name="Google Shape;174;p8"/>
          <p:cNvSpPr txBox="1"/>
          <p:nvPr>
            <p:ph idx="1" type="body"/>
          </p:nvPr>
        </p:nvSpPr>
        <p:spPr>
          <a:xfrm>
            <a:off x="464024" y="1867596"/>
            <a:ext cx="4080680" cy="4178362"/>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90000"/>
              </a:lnSpc>
              <a:spcBef>
                <a:spcPts val="0"/>
              </a:spcBef>
              <a:spcAft>
                <a:spcPts val="0"/>
              </a:spcAft>
              <a:buClr>
                <a:schemeClr val="dk1"/>
              </a:buClr>
              <a:buSzPct val="100000"/>
              <a:buChar char="•"/>
            </a:pPr>
            <a:r>
              <a:rPr lang="es-CL"/>
              <a:t>Es la lucha entre estas dos fuerzas, el problema central de la obra. El conflicto adquiere el carácter de dramático al interior de la obra y puede referirse a diversos temas: amor, guerra, venganza, etc. Además, el conflicto puede ser consigo mismo (conflicto interno) o en relación con otra persona, la sociedad, el universo o la naturaleza.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8" name="Shape 178"/>
        <p:cNvGrpSpPr/>
        <p:nvPr/>
      </p:nvGrpSpPr>
      <p:grpSpPr>
        <a:xfrm>
          <a:off x="0" y="0"/>
          <a:ext cx="0" cy="0"/>
          <a:chOff x="0" y="0"/>
          <a:chExt cx="0" cy="0"/>
        </a:xfrm>
      </p:grpSpPr>
      <p:sp>
        <p:nvSpPr>
          <p:cNvPr id="179" name="Google Shape;179;p9"/>
          <p:cNvSpPr/>
          <p:nvPr/>
        </p:nvSpPr>
        <p:spPr>
          <a:xfrm>
            <a:off x="378068" y="343486"/>
            <a:ext cx="11438793" cy="1844256"/>
          </a:xfrm>
          <a:prstGeom prst="rect">
            <a:avLst/>
          </a:prstGeom>
          <a:solidFill>
            <a:srgbClr val="404040"/>
          </a:solidFill>
          <a:ln cap="sq" cmpd="thinThick" w="127000">
            <a:solidFill>
              <a:srgbClr val="40404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80" name="Google Shape;180;p9"/>
          <p:cNvSpPr txBox="1"/>
          <p:nvPr>
            <p:ph type="title"/>
          </p:nvPr>
        </p:nvSpPr>
        <p:spPr>
          <a:xfrm>
            <a:off x="526073" y="466578"/>
            <a:ext cx="11139854" cy="9304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5400"/>
              <a:buFont typeface="Calibri"/>
              <a:buNone/>
            </a:pPr>
            <a:r>
              <a:rPr lang="es-CL" sz="5400">
                <a:solidFill>
                  <a:srgbClr val="FFFFFF"/>
                </a:solidFill>
                <a:latin typeface="Calibri"/>
                <a:ea typeface="Calibri"/>
                <a:cs typeface="Calibri"/>
                <a:sym typeface="Calibri"/>
              </a:rPr>
              <a:t>LOS PERSONAJES</a:t>
            </a:r>
            <a:endParaRPr/>
          </a:p>
        </p:txBody>
      </p:sp>
      <p:sp>
        <p:nvSpPr>
          <p:cNvPr id="181" name="Google Shape;181;p9"/>
          <p:cNvSpPr txBox="1"/>
          <p:nvPr>
            <p:ph idx="1" type="body"/>
          </p:nvPr>
        </p:nvSpPr>
        <p:spPr>
          <a:xfrm>
            <a:off x="1524000" y="1525638"/>
            <a:ext cx="9144000" cy="420001"/>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E7E6E6"/>
              </a:buClr>
              <a:buSzPts val="1900"/>
              <a:buNone/>
            </a:pPr>
            <a:r>
              <a:rPr lang="es-CL" sz="1900">
                <a:solidFill>
                  <a:srgbClr val="E7E6E6"/>
                </a:solidFill>
                <a:latin typeface="Calibri"/>
                <a:ea typeface="Calibri"/>
                <a:cs typeface="Calibri"/>
                <a:sym typeface="Calibri"/>
              </a:rPr>
              <a:t>Dependiendo del rol que los personajes desempeñan en la obra, podemos clasificarlos en:</a:t>
            </a:r>
            <a:endParaRPr/>
          </a:p>
        </p:txBody>
      </p:sp>
      <p:cxnSp>
        <p:nvCxnSpPr>
          <p:cNvPr id="182" name="Google Shape;182;p9"/>
          <p:cNvCxnSpPr/>
          <p:nvPr/>
        </p:nvCxnSpPr>
        <p:spPr>
          <a:xfrm>
            <a:off x="2209800" y="1448631"/>
            <a:ext cx="7772400" cy="0"/>
          </a:xfrm>
          <a:prstGeom prst="straightConnector1">
            <a:avLst/>
          </a:prstGeom>
          <a:noFill/>
          <a:ln cap="flat" cmpd="sng" w="22225">
            <a:solidFill>
              <a:srgbClr val="D9D9D9"/>
            </a:solidFill>
            <a:prstDash val="solid"/>
            <a:miter lim="800000"/>
            <a:headEnd len="sm" w="sm" type="none"/>
            <a:tailEnd len="sm" w="sm" type="none"/>
          </a:ln>
        </p:spPr>
      </p:cxnSp>
      <p:graphicFrame>
        <p:nvGraphicFramePr>
          <p:cNvPr id="183" name="Google Shape;183;p9"/>
          <p:cNvGraphicFramePr/>
          <p:nvPr/>
        </p:nvGraphicFramePr>
        <p:xfrm>
          <a:off x="431859" y="2509911"/>
          <a:ext cx="3000000" cy="3000000"/>
        </p:xfrm>
        <a:graphic>
          <a:graphicData uri="http://schemas.openxmlformats.org/drawingml/2006/table">
            <a:tbl>
              <a:tblPr bandRow="1" firstRow="1">
                <a:solidFill>
                  <a:schemeClr val="lt1"/>
                </a:solidFill>
                <a:tableStyleId>{8CC109FB-C5AF-48AB-98DF-77404208FE79}</a:tableStyleId>
              </a:tblPr>
              <a:tblGrid>
                <a:gridCol w="5636600"/>
                <a:gridCol w="5636600"/>
              </a:tblGrid>
              <a:tr h="503250">
                <a:tc>
                  <a:txBody>
                    <a:bodyPr/>
                    <a:lstStyle/>
                    <a:p>
                      <a:pPr indent="0" lvl="0" marL="0" marR="0" rtl="0" algn="ctr">
                        <a:spcBef>
                          <a:spcPts val="0"/>
                        </a:spcBef>
                        <a:spcAft>
                          <a:spcPts val="0"/>
                        </a:spcAft>
                        <a:buNone/>
                      </a:pPr>
                      <a:r>
                        <a:rPr b="0" lang="es-CL" sz="1600" u="none" cap="none" strike="noStrike">
                          <a:solidFill>
                            <a:schemeClr val="lt1"/>
                          </a:solidFill>
                        </a:rPr>
                        <a:t>PROTAGONISTA</a:t>
                      </a:r>
                      <a:endParaRPr/>
                    </a:p>
                  </a:txBody>
                  <a:tcPr marT="106325" marB="106325" marR="106325" marL="138225" anchor="ctr">
                    <a:lnL cap="flat" cmpd="sng" w="19050">
                      <a:solidFill>
                        <a:schemeClr val="dk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b="0" lang="es-CL" sz="1600" u="none" cap="none" strike="noStrike">
                          <a:solidFill>
                            <a:schemeClr val="lt1"/>
                          </a:solidFill>
                        </a:rPr>
                        <a:t>ANTAGONISTA </a:t>
                      </a:r>
                      <a:endParaRPr/>
                    </a:p>
                  </a:txBody>
                  <a:tcPr marT="106325" marB="106325" marR="106325" marL="1382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dk1"/>
                    </a:solidFill>
                  </a:tcPr>
                </a:tc>
              </a:tr>
              <a:tr h="1743650">
                <a:tc>
                  <a:txBody>
                    <a:bodyPr/>
                    <a:lstStyle/>
                    <a:p>
                      <a:pPr indent="0" lvl="0" marL="0" marR="0" rtl="0" algn="just">
                        <a:spcBef>
                          <a:spcPts val="0"/>
                        </a:spcBef>
                        <a:spcAft>
                          <a:spcPts val="0"/>
                        </a:spcAft>
                        <a:buNone/>
                      </a:pPr>
                      <a:r>
                        <a:rPr lang="es-CL" sz="1600" u="none" cap="none" strike="noStrike">
                          <a:solidFill>
                            <a:schemeClr val="dk1"/>
                          </a:solidFill>
                        </a:rPr>
                        <a:t>Personaje que centra la atención de la obra, porque lleva a cabo la acción principal destinada a la resolución del conflicto. Encarna los valores o disvalores que la obra representa. En ocasiones, el lector o público se identifica con él, se coloca de su lado, </a:t>
                      </a:r>
                      <a:r>
                        <a:rPr lang="es-CL" sz="1600"/>
                        <a:t>generando</a:t>
                      </a:r>
                      <a:r>
                        <a:rPr lang="es-CL" sz="1600" u="none" cap="none" strike="noStrike">
                          <a:solidFill>
                            <a:schemeClr val="dk1"/>
                          </a:solidFill>
                        </a:rPr>
                        <a:t> una solidaridad propia del drama.</a:t>
                      </a:r>
                      <a:endParaRPr/>
                    </a:p>
                  </a:txBody>
                  <a:tcPr marT="106325" marB="106325" marR="106325" marL="138225">
                    <a:lnL cap="flat" cmpd="sng" w="19050">
                      <a:solidFill>
                        <a:schemeClr val="dk1"/>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c>
                  <a:txBody>
                    <a:bodyPr/>
                    <a:lstStyle/>
                    <a:p>
                      <a:pPr indent="0" lvl="0" marL="0" marR="0" rtl="0" algn="just">
                        <a:spcBef>
                          <a:spcPts val="0"/>
                        </a:spcBef>
                        <a:spcAft>
                          <a:spcPts val="0"/>
                        </a:spcAft>
                        <a:buNone/>
                      </a:pPr>
                      <a:r>
                        <a:rPr lang="es-CL" sz="1600" u="none" cap="none" strike="noStrike">
                          <a:solidFill>
                            <a:schemeClr val="dk1"/>
                          </a:solidFill>
                        </a:rPr>
                        <a:t>Segundo personaje más importante en una obra. Representa la fuerza opuesta que lucha contra el protagonista. Él retrasa la solución del conflicto y los lectores, generalmente, no aprueban su actuación, porque sustenta valores contrarios a los del protagonista.</a:t>
                      </a:r>
                      <a:endParaRPr/>
                    </a:p>
                  </a:txBody>
                  <a:tcPr marT="106325" marB="106325" marR="106325" marL="138225">
                    <a:lnL cap="flat" cmpd="sng" w="9525">
                      <a:solidFill>
                        <a:srgbClr val="7F7F7F"/>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7F7F7F"/>
                      </a:solidFill>
                      <a:prstDash val="solid"/>
                      <a:round/>
                      <a:headEnd len="sm" w="sm" type="none"/>
                      <a:tailEnd len="sm" w="sm" type="none"/>
                    </a:lnB>
                  </a:tcPr>
                </a:tc>
              </a:tr>
              <a:tr h="503250">
                <a:tc>
                  <a:txBody>
                    <a:bodyPr/>
                    <a:lstStyle/>
                    <a:p>
                      <a:pPr indent="0" lvl="0" marL="0" marR="0" rtl="0" algn="ctr">
                        <a:spcBef>
                          <a:spcPts val="0"/>
                        </a:spcBef>
                        <a:spcAft>
                          <a:spcPts val="0"/>
                        </a:spcAft>
                        <a:buNone/>
                      </a:pPr>
                      <a:r>
                        <a:rPr b="1" lang="es-CL" sz="1600" u="none" cap="none" strike="noStrike">
                          <a:solidFill>
                            <a:schemeClr val="dk1"/>
                          </a:solidFill>
                        </a:rPr>
                        <a:t>PERSONAJES SECUNDARIOS</a:t>
                      </a:r>
                      <a:endParaRPr/>
                    </a:p>
                  </a:txBody>
                  <a:tcPr marT="106325" marB="106325" marR="106325" marL="138225">
                    <a:lnL cap="flat" cmpd="sng" w="9525">
                      <a:solidFill>
                        <a:srgbClr val="7F7F7F"/>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c>
                  <a:txBody>
                    <a:bodyPr/>
                    <a:lstStyle/>
                    <a:p>
                      <a:pPr indent="0" lvl="0" marL="0" marR="0" rtl="0" algn="ctr">
                        <a:spcBef>
                          <a:spcPts val="0"/>
                        </a:spcBef>
                        <a:spcAft>
                          <a:spcPts val="0"/>
                        </a:spcAft>
                        <a:buNone/>
                      </a:pPr>
                      <a:r>
                        <a:rPr b="1" lang="es-CL" sz="1600" u="none" cap="none" strike="noStrike">
                          <a:solidFill>
                            <a:schemeClr val="dk1"/>
                          </a:solidFill>
                        </a:rPr>
                        <a:t>PERSONAJE COLECTIVO</a:t>
                      </a:r>
                      <a:endParaRPr/>
                    </a:p>
                  </a:txBody>
                  <a:tcPr marT="106325" marB="106325" marR="106325" marL="138225">
                    <a:lnL cap="flat" cmpd="sng" w="9525">
                      <a:solidFill>
                        <a:srgbClr val="7F7F7F"/>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7F7F7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8D8D8"/>
                    </a:solidFill>
                  </a:tcPr>
                </a:tc>
              </a:tr>
              <a:tr h="1247500">
                <a:tc>
                  <a:txBody>
                    <a:bodyPr/>
                    <a:lstStyle/>
                    <a:p>
                      <a:pPr indent="0" lvl="0" marL="0" marR="0" rtl="0" algn="l">
                        <a:spcBef>
                          <a:spcPts val="0"/>
                        </a:spcBef>
                        <a:spcAft>
                          <a:spcPts val="0"/>
                        </a:spcAft>
                        <a:buNone/>
                      </a:pPr>
                      <a:r>
                        <a:rPr lang="es-CL" sz="1600" u="none" cap="none" strike="noStrike">
                          <a:solidFill>
                            <a:schemeClr val="dk1"/>
                          </a:solidFill>
                        </a:rPr>
                        <a:t>El conflicto no está centrado en ellos, pero se suman a una de las dos fuerzas para apoyar al protagonista o al antagonista</a:t>
                      </a:r>
                      <a:endParaRPr/>
                    </a:p>
                  </a:txBody>
                  <a:tcPr marT="106325" marB="106325" marR="106325" marL="138225">
                    <a:lnL cap="flat" cmpd="sng" w="19050">
                      <a:solidFill>
                        <a:schemeClr val="dk1"/>
                      </a:solidFill>
                      <a:prstDash val="solid"/>
                      <a:round/>
                      <a:headEnd len="sm" w="sm" type="none"/>
                      <a:tailEnd len="sm" w="sm" type="none"/>
                    </a:lnL>
                    <a:lnR cap="flat" cmpd="sng" w="9525">
                      <a:solidFill>
                        <a:srgbClr val="7F7F7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marR="0" rtl="0" algn="just">
                        <a:spcBef>
                          <a:spcPts val="0"/>
                        </a:spcBef>
                        <a:spcAft>
                          <a:spcPts val="0"/>
                        </a:spcAft>
                        <a:buNone/>
                      </a:pPr>
                      <a:r>
                        <a:rPr lang="es-CL" sz="1600" cap="none">
                          <a:solidFill>
                            <a:schemeClr val="dk1"/>
                          </a:solidFill>
                        </a:rPr>
                        <a:t>En una figura se representa un grupo de personas. Por ejemplo: el pueblo, los soldados, las mujeres. La existencia de este personaje no es indispensable en una obra dramática.</a:t>
                      </a:r>
                      <a:endParaRPr/>
                    </a:p>
                  </a:txBody>
                  <a:tcPr marT="106325" marB="106325" marR="106325" marL="138225">
                    <a:lnL cap="flat" cmpd="sng" w="9525">
                      <a:solidFill>
                        <a:srgbClr val="7F7F7F"/>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2021-08-09T22:46:26Z</dcterms:created>
  <dc:creator>SIMON DIAZ LEYLA C</dc:creator>
</cp:coreProperties>
</file>