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1" r:id="rId13"/>
    <p:sldId id="267" r:id="rId14"/>
    <p:sldId id="268" r:id="rId15"/>
    <p:sldId id="269" r:id="rId16"/>
    <p:sldId id="27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36" d="100"/>
          <a:sy n="36" d="100"/>
        </p:scale>
        <p:origin x="38" y="3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B70E-02E6-44ED-AFB5-2B250E7814FA}" type="datetimeFigureOut">
              <a:rPr lang="es-CL" smtClean="0"/>
              <a:t>09-04-2024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A4B43-5F3D-4A5F-BFFE-954A2C00252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70636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B70E-02E6-44ED-AFB5-2B250E7814FA}" type="datetimeFigureOut">
              <a:rPr lang="es-CL" smtClean="0"/>
              <a:t>09-04-2024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A4B43-5F3D-4A5F-BFFE-954A2C00252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57508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B70E-02E6-44ED-AFB5-2B250E7814FA}" type="datetimeFigureOut">
              <a:rPr lang="es-CL" smtClean="0"/>
              <a:t>09-04-2024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A4B43-5F3D-4A5F-BFFE-954A2C00252D}" type="slidenum">
              <a:rPr lang="es-CL" smtClean="0"/>
              <a:t>‹Nº›</a:t>
            </a:fld>
            <a:endParaRPr lang="es-C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35969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B70E-02E6-44ED-AFB5-2B250E7814FA}" type="datetimeFigureOut">
              <a:rPr lang="es-CL" smtClean="0"/>
              <a:t>09-04-2024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A4B43-5F3D-4A5F-BFFE-954A2C00252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405588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B70E-02E6-44ED-AFB5-2B250E7814FA}" type="datetimeFigureOut">
              <a:rPr lang="es-CL" smtClean="0"/>
              <a:t>09-04-2024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A4B43-5F3D-4A5F-BFFE-954A2C00252D}" type="slidenum">
              <a:rPr lang="es-CL" smtClean="0"/>
              <a:t>‹Nº›</a:t>
            </a:fld>
            <a:endParaRPr lang="es-C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419708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B70E-02E6-44ED-AFB5-2B250E7814FA}" type="datetimeFigureOut">
              <a:rPr lang="es-CL" smtClean="0"/>
              <a:t>09-04-2024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A4B43-5F3D-4A5F-BFFE-954A2C00252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839790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B70E-02E6-44ED-AFB5-2B250E7814FA}" type="datetimeFigureOut">
              <a:rPr lang="es-CL" smtClean="0"/>
              <a:t>09-04-2024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A4B43-5F3D-4A5F-BFFE-954A2C00252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823363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B70E-02E6-44ED-AFB5-2B250E7814FA}" type="datetimeFigureOut">
              <a:rPr lang="es-CL" smtClean="0"/>
              <a:t>09-04-2024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A4B43-5F3D-4A5F-BFFE-954A2C00252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70836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B70E-02E6-44ED-AFB5-2B250E7814FA}" type="datetimeFigureOut">
              <a:rPr lang="es-CL" smtClean="0"/>
              <a:t>09-04-2024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A4B43-5F3D-4A5F-BFFE-954A2C00252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30310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B70E-02E6-44ED-AFB5-2B250E7814FA}" type="datetimeFigureOut">
              <a:rPr lang="es-CL" smtClean="0"/>
              <a:t>09-04-2024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A4B43-5F3D-4A5F-BFFE-954A2C00252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63333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B70E-02E6-44ED-AFB5-2B250E7814FA}" type="datetimeFigureOut">
              <a:rPr lang="es-CL" smtClean="0"/>
              <a:t>09-04-2024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A4B43-5F3D-4A5F-BFFE-954A2C00252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04321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B70E-02E6-44ED-AFB5-2B250E7814FA}" type="datetimeFigureOut">
              <a:rPr lang="es-CL" smtClean="0"/>
              <a:t>09-04-2024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A4B43-5F3D-4A5F-BFFE-954A2C00252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21274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B70E-02E6-44ED-AFB5-2B250E7814FA}" type="datetimeFigureOut">
              <a:rPr lang="es-CL" smtClean="0"/>
              <a:t>09-04-2024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A4B43-5F3D-4A5F-BFFE-954A2C00252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35830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B70E-02E6-44ED-AFB5-2B250E7814FA}" type="datetimeFigureOut">
              <a:rPr lang="es-CL" smtClean="0"/>
              <a:t>09-04-2024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A4B43-5F3D-4A5F-BFFE-954A2C00252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86345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B70E-02E6-44ED-AFB5-2B250E7814FA}" type="datetimeFigureOut">
              <a:rPr lang="es-CL" smtClean="0"/>
              <a:t>09-04-2024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A4B43-5F3D-4A5F-BFFE-954A2C00252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06698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B70E-02E6-44ED-AFB5-2B250E7814FA}" type="datetimeFigureOut">
              <a:rPr lang="es-CL" smtClean="0"/>
              <a:t>09-04-2024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A4B43-5F3D-4A5F-BFFE-954A2C00252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93637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DB70E-02E6-44ED-AFB5-2B250E7814FA}" type="datetimeFigureOut">
              <a:rPr lang="es-CL" smtClean="0"/>
              <a:t>09-04-2024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85AA4B43-5F3D-4A5F-BFFE-954A2C00252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0134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  <p:sldLayoutId id="2147483753" r:id="rId13"/>
    <p:sldLayoutId id="2147483754" r:id="rId14"/>
    <p:sldLayoutId id="2147483755" r:id="rId15"/>
    <p:sldLayoutId id="214748375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.slidesharecdn.com/2procesodeindustrializacinenchile-121218231407-phpapp01/95/utem-proceso-de-industrializacin-en-chile-31-638.jpg?cb=1355873082" TargetMode="Externa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.slidesharecdn.com/2procesodeindustrializacinenchile-121218231407-phpapp01/95/utem-proceso-de-industrializacin-en-chile-34-638.jpg?cb=1355873082" TargetMode="Externa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moriachilena.gob.cl/602/w3-article-3296.html" TargetMode="External"/><Relationship Id="rId2" Type="http://schemas.openxmlformats.org/officeDocument/2006/relationships/hyperlink" Target="http://www.memoriachilena.gob.cl/602/w3-article-727.html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memoriachilena.gob.cl/602/w3-article-750.html" TargetMode="External"/><Relationship Id="rId5" Type="http://schemas.openxmlformats.org/officeDocument/2006/relationships/hyperlink" Target="http://www.memoriachilena.gob.cl/602/w3-article-3309.html" TargetMode="External"/><Relationship Id="rId4" Type="http://schemas.openxmlformats.org/officeDocument/2006/relationships/hyperlink" Target="http://www.memoriachilena.gob.cl/602/w3-article-693.html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emoriachilena.gob.cl/602/w3-article-734.html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2C211A-474F-40BB-8BCA-42290A7733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6961" y="470137"/>
            <a:ext cx="8028300" cy="3763337"/>
          </a:xfrm>
        </p:spPr>
        <p:txBody>
          <a:bodyPr/>
          <a:lstStyle/>
          <a:p>
            <a:r>
              <a:rPr lang="es-CL" sz="3600" b="1" dirty="0"/>
              <a:t>EL IMPACTO DEL PROCESO DE INDUSTRIALIZACIÓN EN EL MEDIO AMBIENTE Y EL DESARROLLO SOSTENIBLE </a:t>
            </a:r>
          </a:p>
        </p:txBody>
      </p:sp>
    </p:spTree>
    <p:extLst>
      <p:ext uri="{BB962C8B-B14F-4D97-AF65-F5344CB8AC3E}">
        <p14:creationId xmlns:p14="http://schemas.microsoft.com/office/powerpoint/2010/main" val="735278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2D8CB303-E4C7-4319-B410-15D870ED7915}"/>
              </a:ext>
            </a:extLst>
          </p:cNvPr>
          <p:cNvSpPr txBox="1"/>
          <p:nvPr/>
        </p:nvSpPr>
        <p:spPr>
          <a:xfrm>
            <a:off x="550646" y="344557"/>
            <a:ext cx="8596668" cy="60664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2800" b="1" dirty="0">
                <a:solidFill>
                  <a:schemeClr val="accent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PERIODO DE LA UNIDAD POPULAR</a:t>
            </a:r>
            <a:endParaRPr lang="es-CL" sz="2400" dirty="0">
              <a:solidFill>
                <a:schemeClr val="accent2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es-C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Nacionalización del cobre y recursos básicos</a:t>
            </a:r>
            <a:endParaRPr lang="es-C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Reforma Agraria (60% de las tierras)</a:t>
            </a:r>
            <a:endParaRPr lang="es-C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Estatización de la Banca</a:t>
            </a:r>
            <a:endParaRPr lang="es-C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Áreas de propiedad social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2800" dirty="0">
                <a:solidFill>
                  <a:schemeClr val="accent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efectos de la UP</a:t>
            </a:r>
            <a:endParaRPr lang="es-CL" sz="2400" dirty="0">
              <a:solidFill>
                <a:schemeClr val="accent2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Aumentos salariales (25 % de aumento en el salario real)</a:t>
            </a:r>
            <a:endParaRPr lang="es-C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Control estatal del 39% del sector productivo</a:t>
            </a:r>
            <a:endParaRPr lang="es-C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Inflación del 400%</a:t>
            </a:r>
            <a:endParaRPr lang="es-C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Déficit de Balanza de Pagos y déficit fiscales</a:t>
            </a:r>
            <a:endParaRPr lang="es-C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2387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50375D1A-AB6B-46AD-8DAA-3740A5A2F1B7}"/>
              </a:ext>
            </a:extLst>
          </p:cNvPr>
          <p:cNvSpPr txBox="1"/>
          <p:nvPr/>
        </p:nvSpPr>
        <p:spPr>
          <a:xfrm>
            <a:off x="154017" y="203469"/>
            <a:ext cx="11022496" cy="64510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800" dirty="0">
                <a:solidFill>
                  <a:schemeClr val="accent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IMPLANTACIÓN DEL </a:t>
            </a:r>
            <a:r>
              <a:rPr lang="es-CL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NEOLIBERALISMO DICTADURA </a:t>
            </a:r>
            <a:r>
              <a:rPr lang="es-CL" sz="1800" dirty="0">
                <a:solidFill>
                  <a:schemeClr val="accent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CHILE</a:t>
            </a:r>
            <a:endParaRPr lang="es-CL" sz="1600" dirty="0">
              <a:solidFill>
                <a:schemeClr val="accent2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Contexto Internacional Crisis e ingobernabilidad (estanflación, Inconvertibilidad del dólar, petróleo, rebeldía generalizada )</a:t>
            </a:r>
            <a:endParaRPr lang="es-C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Los Chicago </a:t>
            </a:r>
            <a:r>
              <a:rPr lang="es-CL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boys</a:t>
            </a: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(Preparados desde los años 50)</a:t>
            </a:r>
            <a:endParaRPr lang="es-C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“terminar con los desequilibrios macroeconómicos“, por ello tomaron las siguientes  medidas</a:t>
            </a:r>
            <a:endParaRPr lang="es-C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Liberalización</a:t>
            </a:r>
            <a:endParaRPr lang="es-C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Desregulación</a:t>
            </a:r>
            <a:endParaRPr lang="es-C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Flexibilización</a:t>
            </a:r>
            <a:endParaRPr lang="es-C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Privatización</a:t>
            </a:r>
            <a:endParaRPr lang="es-C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Apertura externa : los individuos buscan su provecho individual, son “racionales” y deben buscarse alternativas de organización de manera que la búsqueda del provecho individual coincida con el logro del beneficio colectivo </a:t>
            </a:r>
            <a:endParaRPr lang="es-C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8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Efectos</a:t>
            </a:r>
            <a:endParaRPr lang="es-CL" sz="16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Caída en la producción 1974-1975 …entre crisis de reconversión y efectos de la crisis internacional</a:t>
            </a:r>
            <a:endParaRPr lang="es-C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Recuperación hasta 1982… resultado de un proceso de endeudamiento externo, y una breve recuperación de las exportaciones de cobre.</a:t>
            </a:r>
            <a:endParaRPr lang="es-C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Crisis 1982-1983</a:t>
            </a:r>
            <a:endParaRPr lang="es-C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Recuperación, desde 1986 … Tasas sostenidas de crecimiento económico hasta la crisis asiática</a:t>
            </a:r>
            <a:endParaRPr lang="es-C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7801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F586E697-5D0D-4127-880C-0AA5F9317FAC}"/>
              </a:ext>
            </a:extLst>
          </p:cNvPr>
          <p:cNvSpPr txBox="1"/>
          <p:nvPr/>
        </p:nvSpPr>
        <p:spPr>
          <a:xfrm>
            <a:off x="106017" y="0"/>
            <a:ext cx="10190922" cy="50061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El Estado chileno en dictadura traspasó a privados las 6 empresas del área existentes en la etapa previa a la dictadura, plantaciones y plantas de celulosa. Estas fueron Celulosa Arauco, Celulosa Constitución, Forestal Arauco, </a:t>
            </a:r>
            <a:r>
              <a:rPr lang="es-CL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Inforsa</a:t>
            </a: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CL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Masisa</a:t>
            </a: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la Compañía Manufacturera de Papeles y Cartones (CMPC), protagonistas actuales del éxito forestal.• </a:t>
            </a:r>
            <a:endParaRPr lang="es-C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 otra parte, en 1974, se promulga el Decreto Ley 701 que reemplaza a la Ley de Bosques de 1931. El decreto plantea un subsidio para financiar cerca del 70% del costo de plantación.(al parecer aún vigente), se estima que el monto empleado en este subsidio alcanzó, entre 1974 y 1993, la suma de 143 millones de dólares de 1993. </a:t>
            </a:r>
            <a:endParaRPr lang="es-C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Estado y los incentivos a la Pesca </a:t>
            </a:r>
            <a:r>
              <a:rPr lang="es-CL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acuícola </a:t>
            </a:r>
            <a:endParaRPr lang="es-CL" sz="16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industria del cultivo se gestionó gracias a las iniciativas de Fundación Chile en 1981,. La industria cuenta con incentivos adicionales a los del común de exportaciones ,</a:t>
            </a:r>
            <a:endParaRPr lang="es-C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Establece exenciones tributarias para las empresas que desarrollen actividades industriales, mineras, de explotación de las riquezas del mar, de transporte y de turismo, que se instalen físicamente en terrenos ubicados en el territorio de la </a:t>
            </a:r>
            <a:r>
              <a:rPr lang="es-CL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XIIª</a:t>
            </a: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Región,.</a:t>
            </a:r>
            <a:endParaRPr lang="es-C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s-C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3824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D990051-1D6B-4326-9806-EC7A89D2B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8138" y="609600"/>
            <a:ext cx="8425863" cy="45719"/>
          </a:xfrm>
        </p:spPr>
        <p:txBody>
          <a:bodyPr>
            <a:noAutofit/>
          </a:bodyPr>
          <a:lstStyle/>
          <a:p>
            <a:r>
              <a:rPr lang="es-CL" sz="2400" dirty="0"/>
              <a:t>Continuación modelo neoliberal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D9D57D5-2DDA-4BCE-839B-1D0674CD8389}"/>
              </a:ext>
            </a:extLst>
          </p:cNvPr>
          <p:cNvSpPr txBox="1"/>
          <p:nvPr/>
        </p:nvSpPr>
        <p:spPr>
          <a:xfrm>
            <a:off x="636104" y="3723861"/>
            <a:ext cx="8511209" cy="24615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Desindustrialización• Cambio de modelo hacia un modelo de </a:t>
            </a:r>
            <a:r>
              <a:rPr lang="es-CL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acumulación basado en la exportación de recursos naturales con escaso grado de elaboración</a:t>
            </a:r>
            <a:endParaRPr lang="es-CL" sz="16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Aparente desaparición del Estado en la economía</a:t>
            </a:r>
            <a:endParaRPr lang="es-C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 tooltip="• Persistente caída de las remuneraciones  reales (En 1987 ..."/>
              </a:rPr>
              <a:t> </a:t>
            </a: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Persistente caída de las remuneraciones reales (En 1987 pese al persistente crecimiento del PIB las remuneraciones reales equivalían al 77% de las prevalecientes en 1970)• Alto nivel de desempleo que cae hacia fines de los 80</a:t>
            </a:r>
            <a:endParaRPr lang="es-C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Pobreza 48% de los hogares en 1989</a:t>
            </a:r>
            <a:endParaRPr lang="es-C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B5F1480-F4A9-4476-9859-747009D3DC18}"/>
              </a:ext>
            </a:extLst>
          </p:cNvPr>
          <p:cNvSpPr txBox="1"/>
          <p:nvPr/>
        </p:nvSpPr>
        <p:spPr>
          <a:xfrm>
            <a:off x="516835" y="993913"/>
            <a:ext cx="8637104" cy="25510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beneficio consiste en la exención del impuesto de Primera Categoría de la Ley sobre el Impuesto de la Renta, por las utilidades devengadas o percibidas en sus ejercicios comerciales, incluyendo los ejercicios parciales que desarrollen al principio o al final del período fijado. Adicionalmente, dichas empresas </a:t>
            </a:r>
            <a:r>
              <a:rPr lang="es-CL" sz="18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 </a:t>
            </a:r>
            <a:r>
              <a:rPr lang="es-CL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importar toda clase de mercancías extranjeras necesarias para sus procesos productivos o de prestación de servicios, materias primas, artículos a media elaboración y partes</a:t>
            </a:r>
            <a:r>
              <a:rPr lang="es-CL" sz="18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 piezas que se incorporen o consuman en dichos procesos,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Ley de Pesca actual y la privatización del mar</a:t>
            </a:r>
            <a:endParaRPr lang="es-C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36019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8699EF86-54EC-4384-A3F7-ADEB767CE9D2}"/>
              </a:ext>
            </a:extLst>
          </p:cNvPr>
          <p:cNvSpPr txBox="1"/>
          <p:nvPr/>
        </p:nvSpPr>
        <p:spPr>
          <a:xfrm>
            <a:off x="510940" y="482263"/>
            <a:ext cx="8703365" cy="58934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28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VUELTA A LA DEMOCRACIA, ACTUALIDAD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éxitos macroeconómicos en la década de los 90 </a:t>
            </a:r>
            <a:endParaRPr lang="es-C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24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 tooltip="• Chile es el país con mayor ingreso per cápita  de América..."/>
              </a:rPr>
              <a:t> </a:t>
            </a:r>
            <a:r>
              <a:rPr lang="es-C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Chile es el país con mayor ingreso per cápita de América Latina (FMI)(600 mil pesos mensuales)</a:t>
            </a:r>
            <a:endParaRPr lang="es-C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Se vendieron mil autos diarios el año pasado</a:t>
            </a:r>
            <a:endParaRPr lang="es-C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El país con más celulares (22millones de usuarios)</a:t>
            </a:r>
            <a:endParaRPr lang="es-C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Salud mental• Santiago encabeza las capitales con mayor número de trastornos ansiosos y depresivos en el mundo, lo cual se ha traducido en un aumento explosivo en el consumo de antidepresivos.• Según datos de la Encuesta Nacional de Salud (2009), un 17,2% de la población chilena mayor de 15 años, presentó síntomas depresivos.</a:t>
            </a:r>
            <a:endParaRPr lang="es-C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Utilidades ISAPRES 2011 : $68.008 millones,</a:t>
            </a:r>
            <a:endParaRPr lang="es-C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49278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02FD6381-0937-4B89-85FF-51C996860D82}"/>
              </a:ext>
            </a:extLst>
          </p:cNvPr>
          <p:cNvSpPr txBox="1"/>
          <p:nvPr/>
        </p:nvSpPr>
        <p:spPr>
          <a:xfrm>
            <a:off x="557271" y="238541"/>
            <a:ext cx="8596668" cy="60320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Utilidades en el primer trimestre del 2010 (revista estrategia• Banco de Chile, perteneciente al grupo Luksic $208 mil millones de utilidades netas en tres meses, suficientes para financiar un millón de canastas básicas al mes , lo suficiente para </a:t>
            </a:r>
            <a:r>
              <a:rPr lang="es-CL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sacar de la pobreza a 500 mil personas con 0 ingresos• </a:t>
            </a:r>
            <a:endParaRPr lang="es-CL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En el 2006 se exportaron 236.601 toneladas de carne entre cerdos, aves y bovinos, 755.737 ton de peces bajo diversas formas</a:t>
            </a:r>
            <a:endParaRPr lang="es-CL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498.817 toneladas de harina de pescado,( es decir casi 3 millones de ton. De pescado vivo) En lácteos se exportaron en el 2006, 44681 ton de leche en polvo y condensada, 12 mil toneladas de quesos </a:t>
            </a:r>
            <a:endParaRPr lang="es-CL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623.955 toneladas de frutas y hortalizas, bajo sus diferentes formas, jugos, pulpas congeladas , y </a:t>
            </a:r>
            <a:endParaRPr lang="es-CL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2.470.079toneladas de frutas, hortalizas y otras hierbas frescas.</a:t>
            </a:r>
            <a:endParaRPr lang="es-CL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2577862toneladas de celulosa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s-CL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20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Fuente Indicadores de Comercio Exterior IV Trimestre del 2007 Banco Central de Chile.</a:t>
            </a:r>
            <a:endParaRPr lang="es-CL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23034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193ED061-00D1-41AF-99A2-94C331DCB0F3}"/>
              </a:ext>
            </a:extLst>
          </p:cNvPr>
          <p:cNvSpPr txBox="1"/>
          <p:nvPr/>
        </p:nvSpPr>
        <p:spPr>
          <a:xfrm>
            <a:off x="371061" y="490330"/>
            <a:ext cx="10325292" cy="63283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8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CRECIMIENTO ECONÓMICO CHILENO HA ESTADO ACOMPAÑADO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Deterioro ambiental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Conflictos en el uso del territorio y el uso de recursos básicos: El agua por ejemplo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Concentración del ingreso y la riqueza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Aumento del consumo que no garantiza el buen vivir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Inserto en la economía mundial</a:t>
            </a:r>
            <a:endParaRPr lang="es-C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Y……con fuerte participación del Estado en todas sus etapas•• Al igual que todos los países emergentes</a:t>
            </a:r>
            <a:endParaRPr lang="es-CL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8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POTENCIAL DE AMÉRICA LATINA</a:t>
            </a:r>
            <a:endParaRPr lang="es-CL" sz="16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el 8% de la población posee</a:t>
            </a:r>
            <a:endParaRPr lang="es-C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:• 23% de la tierra arable</a:t>
            </a:r>
            <a:endParaRPr lang="es-C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31% del Agua utilizable</a:t>
            </a:r>
            <a:endParaRPr lang="es-C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23% de los bosques</a:t>
            </a:r>
            <a:endParaRPr lang="es-C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46% de los bosques tropicales</a:t>
            </a:r>
            <a:endParaRPr lang="es-C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20% de Energía renovable</a:t>
            </a:r>
            <a:endParaRPr lang="es-C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América Latina y el Caribe es la región con la mayor diversidad biológica en el planeta</a:t>
            </a:r>
            <a:endParaRPr lang="es-C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CL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982949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A2D626-0281-46AD-89F6-A1F05BD3A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595086"/>
            <a:ext cx="8596668" cy="1320800"/>
          </a:xfrm>
        </p:spPr>
        <p:txBody>
          <a:bodyPr/>
          <a:lstStyle/>
          <a:p>
            <a:r>
              <a:rPr lang="es-CL" dirty="0"/>
              <a:t>Conceptos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4FC565-72F2-4B7D-AF7C-DA15A6E490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>
                <a:solidFill>
                  <a:schemeClr val="accent1">
                    <a:lumMod val="50000"/>
                  </a:schemeClr>
                </a:solidFill>
              </a:rPr>
              <a:t>Industrialización</a:t>
            </a:r>
          </a:p>
          <a:p>
            <a:r>
              <a:rPr lang="es-CL" dirty="0">
                <a:solidFill>
                  <a:schemeClr val="accent4">
                    <a:lumMod val="50000"/>
                  </a:schemeClr>
                </a:solidFill>
              </a:rPr>
              <a:t>Medio ambiente </a:t>
            </a:r>
          </a:p>
          <a:p>
            <a:r>
              <a:rPr lang="es-CL" dirty="0">
                <a:solidFill>
                  <a:srgbClr val="7030A0"/>
                </a:solidFill>
              </a:rPr>
              <a:t>Desarrollo </a:t>
            </a:r>
          </a:p>
          <a:p>
            <a:r>
              <a:rPr lang="es-CL" dirty="0">
                <a:solidFill>
                  <a:srgbClr val="FF0000"/>
                </a:solidFill>
              </a:rPr>
              <a:t>Sustentabilidad</a:t>
            </a:r>
            <a:r>
              <a:rPr lang="es-CL" dirty="0"/>
              <a:t>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7041472A-2234-4E17-B09A-28EEFF8645D2}"/>
              </a:ext>
            </a:extLst>
          </p:cNvPr>
          <p:cNvSpPr txBox="1"/>
          <p:nvPr/>
        </p:nvSpPr>
        <p:spPr>
          <a:xfrm>
            <a:off x="5791200" y="5292656"/>
            <a:ext cx="1179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50434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D990051-1D6B-4326-9806-EC7A89D2B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30119"/>
            <a:ext cx="8596668" cy="854124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s-CL" dirty="0"/>
              <a:t>PERIODOS  HISTÓRICOS</a:t>
            </a:r>
            <a:br>
              <a:rPr lang="es-CL" dirty="0"/>
            </a:br>
            <a:r>
              <a:rPr lang="es-CL" dirty="0"/>
              <a:t>Segunda mitad del siglo XIX 1860</a:t>
            </a:r>
            <a:br>
              <a:rPr lang="es-CL" dirty="0"/>
            </a:br>
            <a:r>
              <a:rPr lang="es-CL" dirty="0"/>
              <a:t>Primera Guerra Mundial 1914</a:t>
            </a:r>
            <a:br>
              <a:rPr lang="es-CL" dirty="0"/>
            </a:br>
            <a:r>
              <a:rPr lang="es-CL" dirty="0"/>
              <a:t>La gran Depresión años 30</a:t>
            </a:r>
            <a:br>
              <a:rPr lang="es-CL" dirty="0"/>
            </a:br>
            <a:r>
              <a:rPr lang="es-CL" dirty="0"/>
              <a:t>Política ISI </a:t>
            </a:r>
            <a:br>
              <a:rPr lang="es-CL" sz="5300" dirty="0"/>
            </a:br>
            <a:r>
              <a:rPr lang="es-CL" sz="4900" dirty="0"/>
              <a:t>u</a:t>
            </a:r>
            <a:r>
              <a:rPr lang="es-CL" dirty="0"/>
              <a:t>nidad Popular 1970</a:t>
            </a:r>
            <a:br>
              <a:rPr lang="es-CL" dirty="0"/>
            </a:br>
            <a:r>
              <a:rPr lang="es-CL" dirty="0"/>
              <a:t>Dictadura Cívico Militar 1973</a:t>
            </a:r>
            <a:br>
              <a:rPr lang="es-CL" dirty="0"/>
            </a:br>
            <a:r>
              <a:rPr lang="es-CL" dirty="0"/>
              <a:t>Situación actual</a:t>
            </a:r>
            <a:br>
              <a:rPr lang="es-CL" dirty="0"/>
            </a:br>
            <a:endParaRPr lang="es-CL" dirty="0"/>
          </a:p>
        </p:txBody>
      </p:sp>
      <p:sp>
        <p:nvSpPr>
          <p:cNvPr id="7" name="Flecha: a la derecha 6">
            <a:extLst>
              <a:ext uri="{FF2B5EF4-FFF2-40B4-BE49-F238E27FC236}">
                <a16:creationId xmlns:a16="http://schemas.microsoft.com/office/drawing/2014/main" id="{DCF0CECE-34BA-4578-9940-3105F4587927}"/>
              </a:ext>
            </a:extLst>
          </p:cNvPr>
          <p:cNvSpPr/>
          <p:nvPr/>
        </p:nvSpPr>
        <p:spPr>
          <a:xfrm>
            <a:off x="7434471" y="1484243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9" name="Flecha: a la derecha 8">
            <a:extLst>
              <a:ext uri="{FF2B5EF4-FFF2-40B4-BE49-F238E27FC236}">
                <a16:creationId xmlns:a16="http://schemas.microsoft.com/office/drawing/2014/main" id="{C11C600F-3866-494B-A5C5-51AC9BA050BB}"/>
              </a:ext>
            </a:extLst>
          </p:cNvPr>
          <p:cNvSpPr/>
          <p:nvPr/>
        </p:nvSpPr>
        <p:spPr>
          <a:xfrm>
            <a:off x="4975668" y="469062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1" name="Flecha: a la derecha 10">
            <a:extLst>
              <a:ext uri="{FF2B5EF4-FFF2-40B4-BE49-F238E27FC236}">
                <a16:creationId xmlns:a16="http://schemas.microsoft.com/office/drawing/2014/main" id="{1F105480-9494-42AC-B37D-D3FC15F1555D}"/>
              </a:ext>
            </a:extLst>
          </p:cNvPr>
          <p:cNvSpPr/>
          <p:nvPr/>
        </p:nvSpPr>
        <p:spPr>
          <a:xfrm>
            <a:off x="6456063" y="537375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3" name="Flecha: a la derecha 12">
            <a:extLst>
              <a:ext uri="{FF2B5EF4-FFF2-40B4-BE49-F238E27FC236}">
                <a16:creationId xmlns:a16="http://schemas.microsoft.com/office/drawing/2014/main" id="{09AF91D3-C3E9-4172-BCA6-FC85845ED8DB}"/>
              </a:ext>
            </a:extLst>
          </p:cNvPr>
          <p:cNvSpPr/>
          <p:nvPr/>
        </p:nvSpPr>
        <p:spPr>
          <a:xfrm>
            <a:off x="6456063" y="228126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50396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D990051-1D6B-4326-9806-EC7A89D2B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Segunda mitad del siglo XIX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64D0FB8-322D-4F0D-ABC8-84101F21840D}"/>
              </a:ext>
            </a:extLst>
          </p:cNvPr>
          <p:cNvSpPr txBox="1"/>
          <p:nvPr/>
        </p:nvSpPr>
        <p:spPr>
          <a:xfrm>
            <a:off x="677334" y="1272209"/>
            <a:ext cx="8476605" cy="5706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2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 </a:t>
            </a:r>
            <a:r>
              <a:rPr lang="es-CL" sz="280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exportación de trigo</a:t>
            </a:r>
            <a:r>
              <a:rPr lang="es-CL" sz="2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 </a:t>
            </a:r>
            <a:r>
              <a:rPr lang="es-CL" sz="280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plata y cobre</a:t>
            </a:r>
            <a:r>
              <a:rPr lang="es-CL" sz="2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s-C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 auge económico permitió al Estado financiar un amplio programa de obras públicas y educacionales se instalaron en el país las primeras industrias orientadas al mercado interno.</a:t>
            </a:r>
            <a:endParaRPr lang="es-C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2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incorporación de las ricas regiones salitreras de </a:t>
            </a:r>
            <a:r>
              <a:rPr lang="es-CL" sz="280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Tarapacá</a:t>
            </a:r>
            <a:r>
              <a:rPr lang="es-CL" sz="2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y </a:t>
            </a:r>
            <a:r>
              <a:rPr lang="es-CL" sz="280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Antofagasta</a:t>
            </a:r>
            <a:r>
              <a:rPr lang="es-C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Tras la </a:t>
            </a:r>
            <a:r>
              <a:rPr lang="es-CL" sz="2800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Guerra del Pacífico</a:t>
            </a:r>
            <a:r>
              <a:rPr lang="es-C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 el país conoció un nuevo ciclo de crecimiento económico, esta vez ligado a la </a:t>
            </a:r>
            <a:r>
              <a:rPr lang="es-CL" sz="28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exportación de salitre</a:t>
            </a:r>
            <a:r>
              <a:rPr lang="es-C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se expandieron los servicios públicos y las cuentas fiscales volvieron a estabilizarse. Los nuevos mercados de la región salitrera y de los </a:t>
            </a:r>
            <a:r>
              <a:rPr lang="es-CL" sz="28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centros urbanos en expansión</a:t>
            </a:r>
            <a:r>
              <a:rPr lang="es-C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dinamizaron al conjunto de la economía</a:t>
            </a:r>
            <a:endParaRPr lang="es-C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68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E51F57E5-77A4-462A-820F-9146DB997B1D}"/>
              </a:ext>
            </a:extLst>
          </p:cNvPr>
          <p:cNvSpPr txBox="1"/>
          <p:nvPr/>
        </p:nvSpPr>
        <p:spPr>
          <a:xfrm>
            <a:off x="677334" y="609601"/>
            <a:ext cx="8476605" cy="61125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DEVALUACIÓN DE LA MONEDA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CREACIÓN DE LA SOFOFA </a:t>
            </a:r>
            <a:endParaRPr lang="es-CL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moneda se devaluó fuertemente, reflejando las constantes fluctuaciones de los mercados internacionales propugnaron la intervención del Estado en pro del </a:t>
            </a:r>
            <a:r>
              <a:rPr lang="es-CL" sz="24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desarrollo industrial</a:t>
            </a:r>
            <a:r>
              <a:rPr lang="es-C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 través de políticas proteccionistas que resguardaron al país de los inestables mercados globales. </a:t>
            </a:r>
            <a:endParaRPr lang="es-C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La creación de la </a:t>
            </a:r>
            <a:r>
              <a:rPr lang="es-CL" sz="2400" u="none" strike="noStrike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Sociedad de Fomento Fabril</a:t>
            </a:r>
            <a:r>
              <a:rPr lang="es-C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en 1883, SOFOFA El </a:t>
            </a:r>
            <a:r>
              <a:rPr lang="es-CL" sz="24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desarrollo industrial</a:t>
            </a:r>
            <a:r>
              <a:rPr lang="es-CL" sz="2400" u="none" strike="noStrike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en</a:t>
            </a:r>
            <a:r>
              <a:rPr lang="es-C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el período de expansión salitrera estuvo ligado a las permanentes fluctuaciones del tipo de cambio. casi todos los </a:t>
            </a:r>
            <a:r>
              <a:rPr lang="es-CL" sz="24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establecimientos fabriles</a:t>
            </a:r>
            <a:r>
              <a:rPr lang="es-C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dependían de maquinaria e insumos importados, el suministro de insumos estuvo sujeto a la variación de los mercados internacionales y la precariedad del desarrollo industrial se agravó por la inexistencia de políticas crediticias sectoriales.</a:t>
            </a:r>
            <a:endParaRPr lang="es-C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390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F5D4D75D-1118-42A9-BB48-088B3CFDB8D1}"/>
              </a:ext>
            </a:extLst>
          </p:cNvPr>
          <p:cNvSpPr txBox="1"/>
          <p:nvPr/>
        </p:nvSpPr>
        <p:spPr>
          <a:xfrm>
            <a:off x="592274" y="609600"/>
            <a:ext cx="8476605" cy="5022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24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CONEXIÓN MINERÍA E INDUSTRIA:  CARBON, SALITRE COBRE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C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Frente a la incertidumbre económica, obtenían- privilegios exclusivos de parte del Estado; especialmente en los ligados a la minería, el desarrollo industrial fue mucho más completo. La conexión  existió desde mediados del siglo XIX, con la apertura del mineral de </a:t>
            </a:r>
            <a:r>
              <a:rPr lang="es-CL" sz="2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carbón de </a:t>
            </a:r>
            <a:r>
              <a:rPr lang="es-CL" sz="24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Lota</a:t>
            </a:r>
            <a:r>
              <a:rPr lang="es-C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y el desarrollo de la minería del </a:t>
            </a:r>
            <a:r>
              <a:rPr lang="es-CL" sz="2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cobre en el Norte Chico</a:t>
            </a:r>
            <a:r>
              <a:rPr lang="es-C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aunque fue durante la época del auge salitrero que la relación se hizo más estrecha. </a:t>
            </a:r>
            <a:endParaRPr lang="es-C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demanda de insumos por parte de la industria salitrera fomentó el surgimiento de </a:t>
            </a:r>
            <a:r>
              <a:rPr lang="es-C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numerosas maestranzas y fundiciones </a:t>
            </a:r>
            <a:r>
              <a:rPr lang="es-C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orientadas a ese mercado. el </a:t>
            </a:r>
            <a:r>
              <a:rPr lang="es-CL" sz="24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Censo Industrial de 1895</a:t>
            </a:r>
            <a:r>
              <a:rPr lang="es-C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reveló un gran número de establecimientos fabriles en el país</a:t>
            </a:r>
            <a:endParaRPr lang="es-C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327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967B2864-C138-4C22-82D7-F979641132D1}"/>
              </a:ext>
            </a:extLst>
          </p:cNvPr>
          <p:cNvSpPr txBox="1"/>
          <p:nvPr/>
        </p:nvSpPr>
        <p:spPr>
          <a:xfrm>
            <a:off x="615950" y="345110"/>
            <a:ext cx="9275049" cy="61677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2800" b="1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Discurso de José Manuel Balmaceda 19 de junio de 1881</a:t>
            </a:r>
            <a:r>
              <a:rPr lang="es-CL" sz="2800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CL" sz="24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cierto que tenemos una gran porción de la materia prima, una población inteligente, fuerzas motrices eternas en la gradiente de nuestros ríos..., </a:t>
            </a:r>
            <a:r>
              <a:rPr lang="es-CL" sz="2800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pero no tenemos industrias. “Necesitamos, señores, la industria que es ciencia</a:t>
            </a:r>
            <a:r>
              <a:rPr lang="es-CL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que es perfección productora, que es aumento del trabajo humano, que extiende la riqueza y la fecunda, sembrando bienestar; y sin ir a elaborar a tres mil leguas de distancia los productos que necesitamos, que podemos y debemos elaborar con provecho bajo el cielo de la patria.. En el comercio del mundo, el libre cambio es la conveniencia de los Estados relativamente iguales, y cuando no concurre esta circunstancia es, señores, la protección a los grandes y el sacrificio de los pequeños</a:t>
            </a:r>
            <a:endParaRPr lang="es-CL" sz="24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0242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7DB928B1-93FF-44EF-A0D9-B7E04C5244EB}"/>
              </a:ext>
            </a:extLst>
          </p:cNvPr>
          <p:cNvSpPr txBox="1"/>
          <p:nvPr/>
        </p:nvSpPr>
        <p:spPr>
          <a:xfrm>
            <a:off x="599294" y="552587"/>
            <a:ext cx="8476605" cy="56489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2800" b="1" dirty="0">
                <a:solidFill>
                  <a:schemeClr val="accent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Primera Guerra Mundial y sus efectos en Chile</a:t>
            </a:r>
            <a:endParaRPr lang="es-CL" sz="2400" b="1" dirty="0">
              <a:solidFill>
                <a:schemeClr val="accent2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tuvo un efecto formidable sobre la industria, al elevar los precios del salitre y encarecer las importaciones. el término del conflicto </a:t>
            </a:r>
            <a:r>
              <a:rPr lang="es-CL" sz="2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dejó al desnudo la dependencia de la economía</a:t>
            </a:r>
            <a:r>
              <a:rPr lang="es-C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al caer abruptamente los precios del nitrato de sodio. </a:t>
            </a:r>
            <a:endParaRPr lang="es-C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CL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Desde la segunda mitad de la década de 1920, el Estado comenzó a tomar un rol más activo en el desarrollo económico; partiendo del principio de que la industrialización sacaría al país de la crisis económica y la volvería menos vulnerable a las fluctuaciones de la economía internacional.</a:t>
            </a: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661015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D990051-1D6B-4326-9806-EC7A89D2B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s-CL" sz="3600" u="none" strike="noStrike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olíticas de sustitución de importaciones</a:t>
            </a:r>
            <a:endParaRPr lang="es-CL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9B1A0CD-BCEF-45B3-AB53-90F26DEC93D7}"/>
              </a:ext>
            </a:extLst>
          </p:cNvPr>
          <p:cNvSpPr txBox="1"/>
          <p:nvPr/>
        </p:nvSpPr>
        <p:spPr>
          <a:xfrm>
            <a:off x="557271" y="1272209"/>
            <a:ext cx="8596668" cy="47295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esta manera, las </a:t>
            </a:r>
            <a:r>
              <a:rPr lang="es-CL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I.S.I.</a:t>
            </a:r>
            <a:r>
              <a:rPr lang="es-C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s-C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 desarrollo industrial precedieron a la gran crisis económica mundial de 1930, que hizo más evidente la necesidad de un cambio de modelo económico.</a:t>
            </a:r>
            <a:endParaRPr lang="es-C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s-C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Auge y declinación del modelo industrialista. Institucionalización de la idea de un proceso de industrialización por Sustitución de Importaciones con fuerte intervención del Estado</a:t>
            </a:r>
            <a:endParaRPr lang="es-C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Inicios de la explotación del cobre• Crecimiento de la oferta manufacturera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(Palma : Casi la mitad de la demanda por manufacturas es abastecida por producción interna en fábricas de más de 5 operarios)</a:t>
            </a:r>
            <a:endParaRPr lang="es-C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03400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265</TotalTime>
  <Words>1809</Words>
  <Application>Microsoft Office PowerPoint</Application>
  <PresentationFormat>Panorámica</PresentationFormat>
  <Paragraphs>94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1" baseType="lpstr">
      <vt:lpstr>Arial</vt:lpstr>
      <vt:lpstr>Calibri</vt:lpstr>
      <vt:lpstr>Trebuchet MS</vt:lpstr>
      <vt:lpstr>Wingdings 3</vt:lpstr>
      <vt:lpstr>Faceta</vt:lpstr>
      <vt:lpstr>EL IMPACTO DEL PROCESO DE INDUSTRIALIZACIÓN EN EL MEDIO AMBIENTE Y EL DESARROLLO SOSTENIBLE </vt:lpstr>
      <vt:lpstr>Conceptos</vt:lpstr>
      <vt:lpstr>PERIODOS  HISTÓRICOS Segunda mitad del siglo XIX 1860 Primera Guerra Mundial 1914 La gran Depresión años 30 Política ISI  unidad Popular 1970 Dictadura Cívico Militar 1973 Situación actual </vt:lpstr>
      <vt:lpstr>Segunda mitad del siglo XIX</vt:lpstr>
      <vt:lpstr>Presentación de PowerPoint</vt:lpstr>
      <vt:lpstr>Presentación de PowerPoint</vt:lpstr>
      <vt:lpstr>Presentación de PowerPoint</vt:lpstr>
      <vt:lpstr>Presentación de PowerPoint</vt:lpstr>
      <vt:lpstr>Políticas de sustitución de importaciones</vt:lpstr>
      <vt:lpstr>Presentación de PowerPoint</vt:lpstr>
      <vt:lpstr>Presentación de PowerPoint</vt:lpstr>
      <vt:lpstr>Presentación de PowerPoint</vt:lpstr>
      <vt:lpstr>Continuación modelo neoliberal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IMPACTO DEL PROCESO DE INDUSTRIALIZACIÓN EN EL MEDIO AMBIENTE Y EL DESARROLLO SOSTENIBLE</dc:title>
  <dc:creator>Juana Miranda L</dc:creator>
  <cp:lastModifiedBy>ALDO ARANGUIZ</cp:lastModifiedBy>
  <cp:revision>11</cp:revision>
  <dcterms:created xsi:type="dcterms:W3CDTF">2020-09-29T14:37:23Z</dcterms:created>
  <dcterms:modified xsi:type="dcterms:W3CDTF">2024-04-10T00:53:30Z</dcterms:modified>
</cp:coreProperties>
</file>