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g"/>
  <Override PartName="/ppt/media/image12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2.jpg" ContentType="image/jpg"/>
  <Override PartName="/ppt/media/image23.jpg" ContentType="image/jpg"/>
  <Override PartName="/ppt/media/image34.jpg" ContentType="image/jpg"/>
  <Override PartName="/ppt/media/image35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1.jpg" ContentType="image/jpg"/>
  <Override PartName="/ppt/media/image43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5" r:id="rId1"/>
  </p:sldMasterIdLst>
  <p:notesMasterIdLst>
    <p:notesMasterId r:id="rId43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4" r:id="rId16"/>
    <p:sldId id="269" r:id="rId17"/>
    <p:sldId id="295" r:id="rId18"/>
    <p:sldId id="296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7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4B2302-7891-4FA9-A573-4014C419505F}" v="1" dt="2023-03-13T13:12:35.5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342" autoAdjust="0"/>
  </p:normalViewPr>
  <p:slideViewPr>
    <p:cSldViewPr>
      <p:cViewPr varScale="1">
        <p:scale>
          <a:sx n="47" d="100"/>
          <a:sy n="47" d="100"/>
        </p:scale>
        <p:origin x="1194" y="3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raciela Cabezas" userId="eb35bad95e929283" providerId="LiveId" clId="{BE4B2302-7891-4FA9-A573-4014C419505F}"/>
    <pc:docChg chg="undo custSel addSld delSld modSld sldOrd">
      <pc:chgData name="Maria Graciela Cabezas" userId="eb35bad95e929283" providerId="LiveId" clId="{BE4B2302-7891-4FA9-A573-4014C419505F}" dt="2023-03-24T12:31:37.625" v="251" actId="20577"/>
      <pc:docMkLst>
        <pc:docMk/>
      </pc:docMkLst>
      <pc:sldChg chg="addSp modSp mod">
        <pc:chgData name="Maria Graciela Cabezas" userId="eb35bad95e929283" providerId="LiveId" clId="{BE4B2302-7891-4FA9-A573-4014C419505F}" dt="2023-03-13T13:12:45.750" v="8" actId="1076"/>
        <pc:sldMkLst>
          <pc:docMk/>
          <pc:sldMk cId="0" sldId="259"/>
        </pc:sldMkLst>
        <pc:picChg chg="add mod">
          <ac:chgData name="Maria Graciela Cabezas" userId="eb35bad95e929283" providerId="LiveId" clId="{BE4B2302-7891-4FA9-A573-4014C419505F}" dt="2023-03-13T13:12:45.750" v="8" actId="1076"/>
          <ac:picMkLst>
            <pc:docMk/>
            <pc:sldMk cId="0" sldId="259"/>
            <ac:picMk id="4" creationId="{9904B33D-28D8-EC41-1EAD-BDD9E9B95113}"/>
          </ac:picMkLst>
        </pc:picChg>
      </pc:sldChg>
      <pc:sldChg chg="modSp del mod">
        <pc:chgData name="Maria Graciela Cabezas" userId="eb35bad95e929283" providerId="LiveId" clId="{BE4B2302-7891-4FA9-A573-4014C419505F}" dt="2023-03-13T13:13:11.821" v="83" actId="2696"/>
        <pc:sldMkLst>
          <pc:docMk/>
          <pc:sldMk cId="0" sldId="276"/>
        </pc:sldMkLst>
        <pc:spChg chg="mod">
          <ac:chgData name="Maria Graciela Cabezas" userId="eb35bad95e929283" providerId="LiveId" clId="{BE4B2302-7891-4FA9-A573-4014C419505F}" dt="2023-03-13T13:13:07.592" v="82" actId="20577"/>
          <ac:spMkLst>
            <pc:docMk/>
            <pc:sldMk cId="0" sldId="276"/>
            <ac:spMk id="2" creationId="{00000000-0000-0000-0000-000000000000}"/>
          </ac:spMkLst>
        </pc:spChg>
      </pc:sldChg>
      <pc:sldChg chg="modSp mod">
        <pc:chgData name="Maria Graciela Cabezas" userId="eb35bad95e929283" providerId="LiveId" clId="{BE4B2302-7891-4FA9-A573-4014C419505F}" dt="2023-03-13T13:13:38.003" v="138" actId="20577"/>
        <pc:sldMkLst>
          <pc:docMk/>
          <pc:sldMk cId="0" sldId="277"/>
        </pc:sldMkLst>
        <pc:spChg chg="mod">
          <ac:chgData name="Maria Graciela Cabezas" userId="eb35bad95e929283" providerId="LiveId" clId="{BE4B2302-7891-4FA9-A573-4014C419505F}" dt="2023-03-13T13:13:38.003" v="138" actId="20577"/>
          <ac:spMkLst>
            <pc:docMk/>
            <pc:sldMk cId="0" sldId="277"/>
            <ac:spMk id="2" creationId="{00000000-0000-0000-0000-000000000000}"/>
          </ac:spMkLst>
        </pc:spChg>
      </pc:sldChg>
      <pc:sldChg chg="modSp mod">
        <pc:chgData name="Maria Graciela Cabezas" userId="eb35bad95e929283" providerId="LiveId" clId="{BE4B2302-7891-4FA9-A573-4014C419505F}" dt="2023-03-24T12:05:26.790" v="235" actId="207"/>
        <pc:sldMkLst>
          <pc:docMk/>
          <pc:sldMk cId="0" sldId="282"/>
        </pc:sldMkLst>
        <pc:spChg chg="mod">
          <ac:chgData name="Maria Graciela Cabezas" userId="eb35bad95e929283" providerId="LiveId" clId="{BE4B2302-7891-4FA9-A573-4014C419505F}" dt="2023-03-24T12:05:26.790" v="235" actId="207"/>
          <ac:spMkLst>
            <pc:docMk/>
            <pc:sldMk cId="0" sldId="282"/>
            <ac:spMk id="2" creationId="{00000000-0000-0000-0000-000000000000}"/>
          </ac:spMkLst>
        </pc:spChg>
      </pc:sldChg>
      <pc:sldChg chg="modSp mod">
        <pc:chgData name="Maria Graciela Cabezas" userId="eb35bad95e929283" providerId="LiveId" clId="{BE4B2302-7891-4FA9-A573-4014C419505F}" dt="2023-03-24T12:15:51.439" v="249" actId="207"/>
        <pc:sldMkLst>
          <pc:docMk/>
          <pc:sldMk cId="0" sldId="283"/>
        </pc:sldMkLst>
        <pc:spChg chg="mod">
          <ac:chgData name="Maria Graciela Cabezas" userId="eb35bad95e929283" providerId="LiveId" clId="{BE4B2302-7891-4FA9-A573-4014C419505F}" dt="2023-03-24T12:15:51.439" v="249" actId="207"/>
          <ac:spMkLst>
            <pc:docMk/>
            <pc:sldMk cId="0" sldId="283"/>
            <ac:spMk id="2" creationId="{00000000-0000-0000-0000-000000000000}"/>
          </ac:spMkLst>
        </pc:spChg>
      </pc:sldChg>
      <pc:sldChg chg="modSp mod">
        <pc:chgData name="Maria Graciela Cabezas" userId="eb35bad95e929283" providerId="LiveId" clId="{BE4B2302-7891-4FA9-A573-4014C419505F}" dt="2023-03-24T12:31:37.625" v="251" actId="20577"/>
        <pc:sldMkLst>
          <pc:docMk/>
          <pc:sldMk cId="0" sldId="284"/>
        </pc:sldMkLst>
        <pc:spChg chg="mod">
          <ac:chgData name="Maria Graciela Cabezas" userId="eb35bad95e929283" providerId="LiveId" clId="{BE4B2302-7891-4FA9-A573-4014C419505F}" dt="2023-03-24T12:31:37.625" v="251" actId="20577"/>
          <ac:spMkLst>
            <pc:docMk/>
            <pc:sldMk cId="0" sldId="284"/>
            <ac:spMk id="3" creationId="{00000000-0000-0000-0000-000000000000}"/>
          </ac:spMkLst>
        </pc:spChg>
        <pc:spChg chg="mod">
          <ac:chgData name="Maria Graciela Cabezas" userId="eb35bad95e929283" providerId="LiveId" clId="{BE4B2302-7891-4FA9-A573-4014C419505F}" dt="2023-03-13T13:15:19.954" v="209" actId="20577"/>
          <ac:spMkLst>
            <pc:docMk/>
            <pc:sldMk cId="0" sldId="284"/>
            <ac:spMk id="4" creationId="{00000000-0000-0000-0000-000000000000}"/>
          </ac:spMkLst>
        </pc:spChg>
      </pc:sldChg>
      <pc:sldChg chg="new">
        <pc:chgData name="Maria Graciela Cabezas" userId="eb35bad95e929283" providerId="LiveId" clId="{BE4B2302-7891-4FA9-A573-4014C419505F}" dt="2023-03-24T12:21:42.762" v="250" actId="680"/>
        <pc:sldMkLst>
          <pc:docMk/>
          <pc:sldMk cId="124109330" sldId="297"/>
        </pc:sldMkLst>
      </pc:sldChg>
      <pc:sldChg chg="del ord">
        <pc:chgData name="Maria Graciela Cabezas" userId="eb35bad95e929283" providerId="LiveId" clId="{BE4B2302-7891-4FA9-A573-4014C419505F}" dt="2023-03-06T15:22:31.890" v="2" actId="2696"/>
        <pc:sldMkLst>
          <pc:docMk/>
          <pc:sldMk cId="441791178" sldId="297"/>
        </pc:sldMkLst>
      </pc:sldChg>
      <pc:sldChg chg="new del">
        <pc:chgData name="Maria Graciela Cabezas" userId="eb35bad95e929283" providerId="LiveId" clId="{BE4B2302-7891-4FA9-A573-4014C419505F}" dt="2023-03-13T13:12:50.863" v="9" actId="2696"/>
        <pc:sldMkLst>
          <pc:docMk/>
          <pc:sldMk cId="3593735462" sldId="297"/>
        </pc:sldMkLst>
      </pc:sldChg>
      <pc:sldChg chg="new del">
        <pc:chgData name="Maria Graciela Cabezas" userId="eb35bad95e929283" providerId="LiveId" clId="{BE4B2302-7891-4FA9-A573-4014C419505F}" dt="2023-03-13T13:09:38.860" v="4" actId="2696"/>
        <pc:sldMkLst>
          <pc:docMk/>
          <pc:sldMk cId="4096542278" sldId="2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37F-4842-9D41-11FDE48BAD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59-451A-A894-4E8EDDB3CE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59-451A-A894-4E8EDDB3CE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59-451A-A894-4E8EDDB3CE4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7F-4842-9D41-11FDE48BAD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369E-F053-43BA-9C48-02C9A3F2ADD6}" type="datetimeFigureOut">
              <a:rPr lang="es-CL" smtClean="0"/>
              <a:t>08-03-2024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9AD6-7D5E-4C63-B85E-A5440A3B71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87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19AD6-7D5E-4C63-B85E-A5440A3B711A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11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64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79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5773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811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31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51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778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944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242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993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64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4078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933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798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2297" y="1521663"/>
            <a:ext cx="5904230" cy="105561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5080" indent="1691639">
              <a:lnSpc>
                <a:spcPts val="3550"/>
              </a:lnSpc>
              <a:spcBef>
                <a:spcPts val="955"/>
              </a:spcBef>
            </a:pPr>
            <a:r>
              <a:rPr sz="3700" b="1" dirty="0">
                <a:solidFill>
                  <a:srgbClr val="FF0000"/>
                </a:solidFill>
                <a:latin typeface="Calibri"/>
                <a:cs typeface="Calibri"/>
              </a:rPr>
              <a:t>Unidad </a:t>
            </a:r>
            <a:r>
              <a:rPr lang="es-CL" sz="3700" b="1" spc="-1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3700" b="1" spc="-1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3700" b="1" spc="-10" dirty="0">
                <a:solidFill>
                  <a:srgbClr val="FF0000"/>
                </a:solidFill>
                <a:latin typeface="Calibri"/>
                <a:cs typeface="Calibri"/>
              </a:rPr>
              <a:t> Conceptos básicos</a:t>
            </a:r>
            <a:r>
              <a:rPr sz="37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7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37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700" b="1" spc="-10" dirty="0">
                <a:solidFill>
                  <a:srgbClr val="FF0000"/>
                </a:solidFill>
                <a:latin typeface="Calibri"/>
                <a:cs typeface="Calibri"/>
              </a:rPr>
              <a:t>Química</a:t>
            </a:r>
            <a:endParaRPr sz="3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96945" y="641680"/>
            <a:ext cx="16363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312F43D-87E1-4CEF-B8FB-732D414FE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34" y="3570402"/>
            <a:ext cx="3848100" cy="21549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991F1A9-D979-3481-2F89-A727095AA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8455"/>
            <a:ext cx="3733800" cy="12287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51994AC-1DB4-2E2A-30AC-FC6621658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4" y="4647870"/>
            <a:ext cx="2324100" cy="1971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08" y="455802"/>
            <a:ext cx="8077834" cy="20859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6870" marR="5080" indent="-344805" algn="just">
              <a:lnSpc>
                <a:spcPct val="101299"/>
              </a:lnSpc>
              <a:spcBef>
                <a:spcPts val="40"/>
              </a:spcBef>
              <a:buFont typeface="Arial"/>
              <a:buChar char="•"/>
              <a:tabLst>
                <a:tab pos="357505" algn="l"/>
              </a:tabLst>
            </a:pPr>
            <a:r>
              <a:rPr sz="3200" b="1" spc="-10" dirty="0">
                <a:latin typeface="Arial"/>
                <a:cs typeface="Arial"/>
              </a:rPr>
              <a:t>MASA: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Es</a:t>
            </a:r>
            <a:r>
              <a:rPr sz="3200" dirty="0">
                <a:latin typeface="Arial"/>
                <a:cs typeface="Arial"/>
              </a:rPr>
              <a:t> la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cantidad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materia</a:t>
            </a:r>
            <a:r>
              <a:rPr sz="3200" spc="-5" dirty="0">
                <a:latin typeface="Arial"/>
                <a:cs typeface="Arial"/>
              </a:rPr>
              <a:t> que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existe en un </a:t>
            </a:r>
            <a:r>
              <a:rPr sz="3200" dirty="0">
                <a:latin typeface="Arial"/>
                <a:cs typeface="Arial"/>
              </a:rPr>
              <a:t>cuerpo; </a:t>
            </a:r>
            <a:r>
              <a:rPr sz="3200" spc="-5" dirty="0">
                <a:latin typeface="Arial"/>
                <a:cs typeface="Arial"/>
              </a:rPr>
              <a:t>es decir</a:t>
            </a:r>
            <a:r>
              <a:rPr sz="3200" spc="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 </a:t>
            </a:r>
            <a:r>
              <a:rPr sz="3200" spc="-5" dirty="0">
                <a:latin typeface="Arial"/>
                <a:cs typeface="Arial"/>
              </a:rPr>
              <a:t>cantidad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átomos</a:t>
            </a:r>
            <a:r>
              <a:rPr sz="3200" spc="8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que</a:t>
            </a:r>
            <a:r>
              <a:rPr sz="3200" dirty="0">
                <a:latin typeface="Arial"/>
                <a:cs typeface="Arial"/>
              </a:rPr>
              <a:t> lo </a:t>
            </a:r>
            <a:r>
              <a:rPr sz="3200" spc="-5" dirty="0">
                <a:latin typeface="Arial"/>
                <a:cs typeface="Arial"/>
              </a:rPr>
              <a:t>forman.</a:t>
            </a:r>
            <a:endParaRPr sz="3200">
              <a:latin typeface="Arial"/>
              <a:cs typeface="Arial"/>
            </a:endParaRPr>
          </a:p>
          <a:p>
            <a:pPr marL="573405" algn="just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Se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puede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medir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kilogramo,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gramos.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353" y="3603034"/>
            <a:ext cx="3071577" cy="22394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7" y="3140938"/>
            <a:ext cx="3587261" cy="24483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08" y="572846"/>
            <a:ext cx="8076565" cy="2561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7505" algn="l"/>
              </a:tabLst>
            </a:pPr>
            <a:r>
              <a:rPr sz="3200" b="1" spc="-5" dirty="0">
                <a:latin typeface="Arial"/>
                <a:cs typeface="Arial"/>
              </a:rPr>
              <a:t>VOLUMEN: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puede</a:t>
            </a:r>
            <a:r>
              <a:rPr sz="3200" spc="-5" dirty="0">
                <a:latin typeface="Arial"/>
                <a:cs typeface="Arial"/>
              </a:rPr>
              <a:t> definir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como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la 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extensión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(capacidad)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un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cuerpo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relación a tres </a:t>
            </a:r>
            <a:r>
              <a:rPr sz="3200" spc="-10" dirty="0">
                <a:latin typeface="Arial"/>
                <a:cs typeface="Arial"/>
              </a:rPr>
              <a:t>dimensiones (alto, </a:t>
            </a:r>
            <a:r>
              <a:rPr sz="3200" spc="-5" dirty="0">
                <a:latin typeface="Arial"/>
                <a:cs typeface="Arial"/>
              </a:rPr>
              <a:t>largo y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ancho).</a:t>
            </a:r>
            <a:endParaRPr sz="3200">
              <a:latin typeface="Arial"/>
              <a:cs typeface="Arial"/>
            </a:endParaRPr>
          </a:p>
          <a:p>
            <a:pPr marL="347980" algn="just">
              <a:lnSpc>
                <a:spcPct val="100000"/>
              </a:lnSpc>
              <a:spcBef>
                <a:spcPts val="775"/>
              </a:spcBef>
            </a:pPr>
            <a:r>
              <a:rPr sz="3200" spc="-5" dirty="0">
                <a:latin typeface="Arial"/>
                <a:cs typeface="Arial"/>
              </a:rPr>
              <a:t>Se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puede medir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litros,</a:t>
            </a:r>
            <a:r>
              <a:rPr sz="3200" dirty="0">
                <a:latin typeface="Arial"/>
                <a:cs typeface="Arial"/>
              </a:rPr>
              <a:t> mililitro.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9593" y="3340973"/>
            <a:ext cx="4027127" cy="27976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777" y="152857"/>
            <a:ext cx="8091170" cy="1487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b="0" spc="-10" dirty="0">
                <a:latin typeface="Arial"/>
                <a:cs typeface="Arial"/>
              </a:rPr>
              <a:t>La</a:t>
            </a:r>
            <a:r>
              <a:rPr sz="3200" b="0" spc="-5" dirty="0">
                <a:latin typeface="Arial"/>
                <a:cs typeface="Arial"/>
              </a:rPr>
              <a:t> </a:t>
            </a:r>
            <a:r>
              <a:rPr sz="3200" dirty="0"/>
              <a:t>ENERGÍA</a:t>
            </a:r>
            <a:r>
              <a:rPr sz="3200" spc="5" dirty="0"/>
              <a:t> </a:t>
            </a:r>
            <a:r>
              <a:rPr sz="3200" b="0" spc="-10" dirty="0">
                <a:latin typeface="Arial"/>
                <a:cs typeface="Arial"/>
              </a:rPr>
              <a:t>es</a:t>
            </a:r>
            <a:r>
              <a:rPr sz="3200" b="0" spc="-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la</a:t>
            </a:r>
            <a:r>
              <a:rPr sz="3200" b="0" spc="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capacidad</a:t>
            </a:r>
            <a:r>
              <a:rPr sz="3200" b="0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de</a:t>
            </a:r>
            <a:r>
              <a:rPr sz="3200" b="0" spc="865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una </a:t>
            </a:r>
            <a:r>
              <a:rPr sz="3200" b="0" spc="-5" dirty="0">
                <a:latin typeface="Arial"/>
                <a:cs typeface="Arial"/>
              </a:rPr>
              <a:t> materia</a:t>
            </a:r>
            <a:r>
              <a:rPr sz="3200" b="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para</a:t>
            </a:r>
            <a:r>
              <a:rPr sz="3200" b="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provocar</a:t>
            </a:r>
            <a:r>
              <a:rPr sz="3200" b="0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una</a:t>
            </a:r>
            <a:r>
              <a:rPr sz="3200" b="0" spc="-5" dirty="0">
                <a:latin typeface="Arial"/>
                <a:cs typeface="Arial"/>
              </a:rPr>
              <a:t> transformación </a:t>
            </a:r>
            <a:r>
              <a:rPr sz="3200" b="0" spc="-87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química.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821" y="1723487"/>
            <a:ext cx="8640953" cy="502399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909" y="379594"/>
            <a:ext cx="8584101" cy="5794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031" y="1275217"/>
            <a:ext cx="8166100" cy="54044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1" spc="-35" dirty="0">
                <a:latin typeface="Arial"/>
                <a:cs typeface="Arial"/>
              </a:rPr>
              <a:t>SUSTANCIAS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PURAS</a:t>
            </a:r>
            <a:r>
              <a:rPr sz="2800" spc="-1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675"/>
              </a:spcBef>
              <a:buFont typeface="Arial"/>
              <a:buAutoNum type="arabicPeriod"/>
              <a:tabLst>
                <a:tab pos="585470" algn="l"/>
                <a:tab pos="586105" algn="l"/>
                <a:tab pos="1271270" algn="l"/>
                <a:tab pos="2695575" algn="l"/>
                <a:tab pos="4472940" algn="l"/>
                <a:tab pos="5497195" algn="l"/>
                <a:tab pos="7756525" algn="l"/>
              </a:tabLst>
            </a:pPr>
            <a:r>
              <a:rPr dirty="0"/>
              <a:t>	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5" dirty="0">
                <a:latin typeface="Arial"/>
                <a:cs typeface="Arial"/>
              </a:rPr>
              <a:t>aqu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lla	</a:t>
            </a:r>
            <a:r>
              <a:rPr sz="2800" spc="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1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ta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ia	</a:t>
            </a:r>
            <a:r>
              <a:rPr sz="2800" spc="1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u</a:t>
            </a:r>
            <a:r>
              <a:rPr sz="2800" spc="-35" dirty="0">
                <a:latin typeface="Arial"/>
                <a:cs typeface="Arial"/>
              </a:rPr>
              <a:t>y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posi</a:t>
            </a:r>
            <a:r>
              <a:rPr sz="2800" spc="1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ión	</a:t>
            </a:r>
            <a:r>
              <a:rPr sz="2800" spc="-5" dirty="0">
                <a:latin typeface="Arial"/>
                <a:cs typeface="Arial"/>
              </a:rPr>
              <a:t>no  </a:t>
            </a:r>
            <a:r>
              <a:rPr sz="2800" dirty="0">
                <a:latin typeface="Arial"/>
                <a:cs typeface="Arial"/>
              </a:rPr>
              <a:t>cambia.</a:t>
            </a:r>
            <a:endParaRPr sz="2800">
              <a:latin typeface="Arial"/>
              <a:cs typeface="Arial"/>
            </a:endParaRPr>
          </a:p>
          <a:p>
            <a:pPr marL="405765" indent="-3937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06400" algn="l"/>
              </a:tabLst>
            </a:pPr>
            <a:r>
              <a:rPr sz="2800" dirty="0">
                <a:latin typeface="Arial"/>
                <a:cs typeface="Arial"/>
              </a:rPr>
              <a:t>Composición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fija.</a:t>
            </a:r>
            <a:endParaRPr sz="2800">
              <a:latin typeface="Arial"/>
              <a:cs typeface="Arial"/>
            </a:endParaRPr>
          </a:p>
          <a:p>
            <a:pPr marL="405765" indent="-3937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06400" algn="l"/>
              </a:tabLst>
            </a:pPr>
            <a:r>
              <a:rPr sz="2800" dirty="0">
                <a:latin typeface="Arial"/>
                <a:cs typeface="Arial"/>
              </a:rPr>
              <a:t>Son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misma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clase.</a:t>
            </a:r>
            <a:endParaRPr sz="2800">
              <a:latin typeface="Arial"/>
              <a:cs typeface="Arial"/>
            </a:endParaRPr>
          </a:p>
          <a:p>
            <a:pPr marL="405765" indent="-3937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406400" algn="l"/>
              </a:tabLst>
            </a:pPr>
            <a:r>
              <a:rPr sz="2800" dirty="0">
                <a:latin typeface="Arial"/>
                <a:cs typeface="Arial"/>
              </a:rPr>
              <a:t>Materia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formada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través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uniones </a:t>
            </a:r>
            <a:r>
              <a:rPr sz="2800" spc="5" dirty="0">
                <a:latin typeface="Arial"/>
                <a:cs typeface="Arial"/>
              </a:rPr>
              <a:t>químicas.</a:t>
            </a:r>
            <a:endParaRPr sz="2800">
              <a:latin typeface="Arial"/>
              <a:cs typeface="Arial"/>
            </a:endParaRPr>
          </a:p>
          <a:p>
            <a:pPr marL="405765" indent="-3937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06400" algn="l"/>
              </a:tabLst>
            </a:pPr>
            <a:r>
              <a:rPr sz="2800" spc="-5" dirty="0">
                <a:latin typeface="Arial"/>
                <a:cs typeface="Arial"/>
              </a:rPr>
              <a:t>No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separan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medios </a:t>
            </a:r>
            <a:r>
              <a:rPr sz="2800" spc="5" dirty="0">
                <a:latin typeface="Arial"/>
                <a:cs typeface="Arial"/>
              </a:rPr>
              <a:t>físicos.</a:t>
            </a:r>
            <a:endParaRPr sz="280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675"/>
              </a:spcBef>
              <a:buFont typeface="Arial"/>
              <a:buAutoNum type="arabicPeriod"/>
              <a:tabLst>
                <a:tab pos="448945" algn="l"/>
              </a:tabLst>
            </a:pPr>
            <a:r>
              <a:rPr dirty="0"/>
              <a:t>	</a:t>
            </a:r>
            <a:r>
              <a:rPr sz="2800" dirty="0">
                <a:latin typeface="Arial"/>
                <a:cs typeface="Arial"/>
              </a:rPr>
              <a:t>Mantiene</a:t>
            </a:r>
            <a:r>
              <a:rPr sz="2800" spc="3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una</a:t>
            </a:r>
            <a:r>
              <a:rPr sz="2800" spc="3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temperatura</a:t>
            </a:r>
            <a:r>
              <a:rPr sz="2800" spc="3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constante</a:t>
            </a:r>
            <a:r>
              <a:rPr sz="2800" spc="3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durante</a:t>
            </a:r>
            <a:r>
              <a:rPr sz="2800" spc="3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cambio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estado.</a:t>
            </a:r>
            <a:endParaRPr sz="2800">
              <a:latin typeface="Arial"/>
              <a:cs typeface="Arial"/>
            </a:endParaRPr>
          </a:p>
          <a:p>
            <a:pPr marL="356870" marR="6985" indent="-344805">
              <a:lnSpc>
                <a:spcPct val="100000"/>
              </a:lnSpc>
              <a:spcBef>
                <a:spcPts val="675"/>
              </a:spcBef>
              <a:buFont typeface="Arial"/>
              <a:buAutoNum type="arabicPeriod"/>
              <a:tabLst>
                <a:tab pos="640080" algn="l"/>
                <a:tab pos="640715" algn="l"/>
                <a:tab pos="3225800" algn="l"/>
                <a:tab pos="3753485" algn="l"/>
                <a:tab pos="5725795" algn="l"/>
                <a:tab pos="6229350" algn="l"/>
              </a:tabLst>
            </a:pPr>
            <a:r>
              <a:rPr dirty="0"/>
              <a:t>	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orre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ponden	a	ele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en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spc="-3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s	y	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pue</a:t>
            </a: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os  </a:t>
            </a:r>
            <a:r>
              <a:rPr sz="2800" spc="5" dirty="0">
                <a:latin typeface="Arial"/>
                <a:cs typeface="Arial"/>
              </a:rPr>
              <a:t>químicos.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5286" y="284733"/>
            <a:ext cx="726567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16530" marR="5080" indent="-2704465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Elementos</a:t>
            </a:r>
            <a:r>
              <a:rPr sz="3200" spc="-5" dirty="0"/>
              <a:t> y</a:t>
            </a:r>
            <a:r>
              <a:rPr sz="3200" spc="5" dirty="0"/>
              <a:t> </a:t>
            </a:r>
            <a:r>
              <a:rPr sz="3200" spc="-10" dirty="0"/>
              <a:t>compuestos,</a:t>
            </a:r>
            <a:r>
              <a:rPr sz="3200" spc="45" dirty="0"/>
              <a:t> </a:t>
            </a:r>
            <a:r>
              <a:rPr sz="3200" spc="-10" dirty="0"/>
              <a:t>símbolos</a:t>
            </a:r>
            <a:r>
              <a:rPr sz="3200" spc="50" dirty="0"/>
              <a:t> </a:t>
            </a:r>
            <a:r>
              <a:rPr sz="3200" spc="-5" dirty="0"/>
              <a:t>y </a:t>
            </a:r>
            <a:r>
              <a:rPr sz="3200" spc="-869" dirty="0"/>
              <a:t> </a:t>
            </a:r>
            <a:r>
              <a:rPr sz="3200" spc="-5" dirty="0"/>
              <a:t>fórmulas.</a:t>
            </a:r>
            <a:endParaRPr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EDA84F5-3FD4-4A78-BB4E-565C7A20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18997BF-6151-4DE6-9A16-1DC0A83C3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63559"/>
            <a:ext cx="3276600" cy="17013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3B713FF-3450-45F9-86D4-23D114F37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82385"/>
            <a:ext cx="4843462" cy="54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7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243547"/>
            <a:ext cx="6012815" cy="3878579"/>
          </a:xfrm>
          <a:prstGeom prst="rect">
            <a:avLst/>
          </a:prstGeom>
        </p:spPr>
        <p:txBody>
          <a:bodyPr vert="horz" wrap="square" lIns="0" tIns="316230" rIns="0" bIns="0" rtlCol="0">
            <a:spAutoFit/>
          </a:bodyPr>
          <a:lstStyle/>
          <a:p>
            <a:pPr marL="500380" indent="-487680">
              <a:lnSpc>
                <a:spcPct val="100000"/>
              </a:lnSpc>
              <a:spcBef>
                <a:spcPts val="2490"/>
              </a:spcBef>
              <a:buFont typeface="Wingdings"/>
              <a:buChar char=""/>
              <a:tabLst>
                <a:tab pos="500380" algn="l"/>
              </a:tabLst>
            </a:pPr>
            <a:r>
              <a:rPr sz="3600" b="1" spc="-10" dirty="0">
                <a:latin typeface="Arial"/>
                <a:cs typeface="Arial"/>
              </a:rPr>
              <a:t>ELEMENTO</a:t>
            </a:r>
            <a:r>
              <a:rPr sz="3600" b="1" spc="-5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QUÍMICO:</a:t>
            </a:r>
            <a:endParaRPr sz="36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211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Arial"/>
                <a:cs typeface="Arial"/>
              </a:rPr>
              <a:t>Sustancia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simple.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Arial"/>
                <a:cs typeface="Arial"/>
              </a:rPr>
              <a:t>Formado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átomos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iguales.</a:t>
            </a:r>
            <a:endParaRPr sz="3200">
              <a:latin typeface="Arial"/>
              <a:cs typeface="Arial"/>
            </a:endParaRPr>
          </a:p>
          <a:p>
            <a:pPr marL="460375" indent="-448309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1009" algn="l"/>
              </a:tabLst>
            </a:pPr>
            <a:r>
              <a:rPr sz="3200" spc="-5" dirty="0">
                <a:latin typeface="Arial"/>
                <a:cs typeface="Arial"/>
              </a:rPr>
              <a:t>No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pueden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descomponerse.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789305" algn="l"/>
                <a:tab pos="789940" algn="l"/>
                <a:tab pos="1725930" algn="l"/>
                <a:tab pos="4329430" algn="l"/>
              </a:tabLst>
            </a:pP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rep</a:t>
            </a:r>
            <a:r>
              <a:rPr sz="3200" spc="-25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entan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med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ante  </a:t>
            </a:r>
            <a:r>
              <a:rPr sz="3200" dirty="0">
                <a:latin typeface="Arial"/>
                <a:cs typeface="Arial"/>
              </a:rPr>
              <a:t>químicos.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60489" y="3121609"/>
            <a:ext cx="16510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ímbo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os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66" y="3933012"/>
            <a:ext cx="5987033" cy="26643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D705457-E290-464C-9298-D804A0D0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8" y="3413760"/>
            <a:ext cx="3738562" cy="32576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80BAAE9-C823-4831-8805-147AE8FEA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35" y="365760"/>
            <a:ext cx="617316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03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7B30299-0CB8-4E77-A803-3969A4C89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54" y="0"/>
            <a:ext cx="6383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15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8730" y="563702"/>
            <a:ext cx="747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¿Qué</a:t>
            </a:r>
            <a:r>
              <a:rPr spc="-45" dirty="0"/>
              <a:t> </a:t>
            </a:r>
            <a:r>
              <a:rPr spc="-5" dirty="0"/>
              <a:t>son</a:t>
            </a:r>
            <a:r>
              <a:rPr spc="-20" dirty="0"/>
              <a:t> </a:t>
            </a:r>
            <a:r>
              <a:rPr dirty="0"/>
              <a:t>los</a:t>
            </a:r>
            <a:r>
              <a:rPr spc="-20" dirty="0"/>
              <a:t> </a:t>
            </a:r>
            <a:r>
              <a:rPr dirty="0"/>
              <a:t>símbolos</a:t>
            </a:r>
            <a:r>
              <a:rPr spc="-30" dirty="0"/>
              <a:t> </a:t>
            </a:r>
            <a:r>
              <a:rPr dirty="0"/>
              <a:t>químicos?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473" y="1208288"/>
            <a:ext cx="8128634" cy="46004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endParaRPr lang="es-CL" sz="4000" spc="5" dirty="0">
              <a:latin typeface="Arial"/>
              <a:cs typeface="Arial"/>
            </a:endParaRPr>
          </a:p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endParaRPr lang="es-CL" sz="4000" spc="5" dirty="0">
              <a:latin typeface="Arial"/>
              <a:cs typeface="Arial"/>
            </a:endParaRPr>
          </a:p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4000" spc="5" dirty="0">
                <a:latin typeface="Arial"/>
                <a:cs typeface="Arial"/>
              </a:rPr>
              <a:t>Son </a:t>
            </a:r>
            <a:r>
              <a:rPr sz="4000" dirty="0">
                <a:latin typeface="Arial"/>
                <a:cs typeface="Arial"/>
              </a:rPr>
              <a:t>los distintos signos </a:t>
            </a:r>
            <a:r>
              <a:rPr sz="4000" spc="-5" dirty="0">
                <a:latin typeface="Arial"/>
                <a:cs typeface="Arial"/>
              </a:rPr>
              <a:t>abreviados </a:t>
            </a:r>
            <a:r>
              <a:rPr sz="4000" dirty="0">
                <a:latin typeface="Arial"/>
                <a:cs typeface="Arial"/>
              </a:rPr>
              <a:t> </a:t>
            </a:r>
            <a:r>
              <a:rPr sz="4000" spc="5" dirty="0">
                <a:latin typeface="Arial"/>
                <a:cs typeface="Arial"/>
              </a:rPr>
              <a:t>que </a:t>
            </a:r>
            <a:r>
              <a:rPr sz="4000" spc="10" dirty="0">
                <a:latin typeface="Arial"/>
                <a:cs typeface="Arial"/>
              </a:rPr>
              <a:t>se </a:t>
            </a:r>
            <a:r>
              <a:rPr sz="4000" spc="-5" dirty="0">
                <a:latin typeface="Arial"/>
                <a:cs typeface="Arial"/>
              </a:rPr>
              <a:t>utilizan </a:t>
            </a:r>
            <a:r>
              <a:rPr sz="4000" spc="5" dirty="0">
                <a:latin typeface="Arial"/>
                <a:cs typeface="Arial"/>
              </a:rPr>
              <a:t>para </a:t>
            </a:r>
            <a:r>
              <a:rPr sz="4000" spc="-5" dirty="0">
                <a:latin typeface="Arial"/>
                <a:cs typeface="Arial"/>
              </a:rPr>
              <a:t>identificar </a:t>
            </a:r>
            <a:r>
              <a:rPr sz="4000" dirty="0">
                <a:latin typeface="Arial"/>
                <a:cs typeface="Arial"/>
              </a:rPr>
              <a:t>los 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elementos </a:t>
            </a:r>
            <a:r>
              <a:rPr sz="4000" spc="5" dirty="0">
                <a:latin typeface="Arial"/>
                <a:cs typeface="Arial"/>
              </a:rPr>
              <a:t>y </a:t>
            </a:r>
            <a:r>
              <a:rPr sz="4000" dirty="0">
                <a:latin typeface="Arial"/>
                <a:cs typeface="Arial"/>
              </a:rPr>
              <a:t>compuestos químicos </a:t>
            </a:r>
            <a:r>
              <a:rPr sz="4000" spc="5" dirty="0">
                <a:latin typeface="Arial"/>
                <a:cs typeface="Arial"/>
              </a:rPr>
              <a:t> en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lugar</a:t>
            </a:r>
            <a:r>
              <a:rPr sz="4000" spc="5" dirty="0">
                <a:latin typeface="Arial"/>
                <a:cs typeface="Arial"/>
              </a:rPr>
              <a:t> de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5" dirty="0">
                <a:latin typeface="Arial"/>
                <a:cs typeface="Arial"/>
              </a:rPr>
              <a:t>sus 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5" dirty="0">
                <a:latin typeface="Arial"/>
                <a:cs typeface="Arial"/>
              </a:rPr>
              <a:t>nombres 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5" dirty="0">
                <a:latin typeface="Arial"/>
                <a:cs typeface="Arial"/>
              </a:rPr>
              <a:t>completos.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C76152A-BBBA-4922-A05A-BDDF77CBF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2819400" cy="13277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980A21C-019D-4E5A-80DD-01549FAE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12" y="5257800"/>
            <a:ext cx="2925947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719433"/>
            <a:ext cx="225361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2295601"/>
            <a:ext cx="8074659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7505" algn="l"/>
              </a:tabLst>
            </a:pPr>
            <a:r>
              <a:rPr sz="4400" spc="-5" dirty="0">
                <a:latin typeface="Arial"/>
                <a:cs typeface="Arial"/>
              </a:rPr>
              <a:t>Conocer y </a:t>
            </a:r>
            <a:r>
              <a:rPr sz="4400" dirty="0">
                <a:latin typeface="Arial"/>
                <a:cs typeface="Arial"/>
              </a:rPr>
              <a:t>aplicar </a:t>
            </a:r>
            <a:r>
              <a:rPr sz="4400" spc="-5" dirty="0">
                <a:latin typeface="Arial"/>
                <a:cs typeface="Arial"/>
              </a:rPr>
              <a:t>el lenguaje </a:t>
            </a:r>
            <a:r>
              <a:rPr sz="4400" dirty="0">
                <a:latin typeface="Arial"/>
                <a:cs typeface="Arial"/>
              </a:rPr>
              <a:t> básico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de</a:t>
            </a:r>
            <a:r>
              <a:rPr sz="440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química</a:t>
            </a:r>
            <a:r>
              <a:rPr sz="440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para </a:t>
            </a:r>
            <a:r>
              <a:rPr sz="4400" spc="-121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interpretar</a:t>
            </a:r>
            <a:r>
              <a:rPr sz="440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la</a:t>
            </a:r>
            <a:r>
              <a:rPr sz="440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composición</a:t>
            </a:r>
            <a:r>
              <a:rPr sz="4400" spc="121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de </a:t>
            </a:r>
            <a:r>
              <a:rPr sz="4400" spc="-121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la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materia.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3F9BA87-2D64-4B0D-BFB6-CB90E8934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4" y="447751"/>
            <a:ext cx="2466975" cy="18478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18834ED-3E2A-4794-B00A-C6B3A2526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43" y="447751"/>
            <a:ext cx="300990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427" y="864477"/>
            <a:ext cx="5170733" cy="57328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28980"/>
            <a:ext cx="36652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Metales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340" y="972292"/>
            <a:ext cx="6511047" cy="5668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350596"/>
            <a:ext cx="478053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/>
              <a:t>No</a:t>
            </a:r>
            <a:r>
              <a:rPr sz="4000" spc="-114" dirty="0"/>
              <a:t> </a:t>
            </a:r>
            <a:r>
              <a:rPr sz="4000" dirty="0"/>
              <a:t>metales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427086"/>
            <a:ext cx="8075295" cy="345312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45134" indent="-433070">
              <a:lnSpc>
                <a:spcPct val="100000"/>
              </a:lnSpc>
              <a:spcBef>
                <a:spcPts val="1305"/>
              </a:spcBef>
              <a:buFont typeface="Wingdings"/>
              <a:buChar char=""/>
              <a:tabLst>
                <a:tab pos="445770" algn="l"/>
              </a:tabLst>
            </a:pPr>
            <a:r>
              <a:rPr sz="3200" b="1" spc="-15" dirty="0">
                <a:latin typeface="Arial"/>
                <a:cs typeface="Arial"/>
              </a:rPr>
              <a:t>COMPUESTO</a:t>
            </a:r>
            <a:r>
              <a:rPr sz="3200" b="1" spc="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QUÍMICO:</a:t>
            </a:r>
            <a:endParaRPr sz="3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spc="-10" dirty="0">
                <a:latin typeface="Arial"/>
                <a:cs typeface="Arial"/>
              </a:rPr>
              <a:t>Formado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2 o más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átomos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diferentes.</a:t>
            </a:r>
            <a:endParaRPr sz="3200">
              <a:latin typeface="Arial"/>
              <a:cs typeface="Arial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  <a:tab pos="2296160" algn="l"/>
                <a:tab pos="5552440" algn="l"/>
                <a:tab pos="6506845" algn="l"/>
              </a:tabLst>
            </a:pPr>
            <a:r>
              <a:rPr sz="3200" spc="-10" dirty="0">
                <a:latin typeface="Arial"/>
                <a:cs typeface="Arial"/>
              </a:rPr>
              <a:t>Pue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5" dirty="0">
                <a:latin typeface="Arial"/>
                <a:cs typeface="Arial"/>
              </a:rPr>
              <a:t>en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de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30" dirty="0">
                <a:latin typeface="Arial"/>
                <a:cs typeface="Arial"/>
              </a:rPr>
              <a:t>o</a:t>
            </a:r>
            <a:r>
              <a:rPr sz="3200" spc="-10" dirty="0">
                <a:latin typeface="Arial"/>
                <a:cs typeface="Arial"/>
              </a:rPr>
              <a:t>mpon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rse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por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métod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s  </a:t>
            </a:r>
            <a:r>
              <a:rPr sz="3200" dirty="0">
                <a:latin typeface="Arial"/>
                <a:cs typeface="Arial"/>
              </a:rPr>
              <a:t>químicos.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808355" algn="l"/>
                <a:tab pos="808990" algn="l"/>
                <a:tab pos="1762760" algn="l"/>
                <a:tab pos="4381500" algn="l"/>
                <a:tab pos="6506845" algn="l"/>
              </a:tabLst>
            </a:pP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rep</a:t>
            </a:r>
            <a:r>
              <a:rPr sz="3200" spc="-25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-2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entan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med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an</a:t>
            </a:r>
            <a:r>
              <a:rPr sz="3200" spc="-35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fórmulas  </a:t>
            </a:r>
            <a:r>
              <a:rPr sz="3200" dirty="0">
                <a:latin typeface="Arial"/>
                <a:cs typeface="Arial"/>
              </a:rPr>
              <a:t>químicas.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4014292"/>
            <a:ext cx="41871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8495" algn="l"/>
                <a:tab pos="2435860" algn="l"/>
              </a:tabLst>
            </a:pPr>
            <a:r>
              <a:rPr sz="3200" spc="-5" dirty="0">
                <a:latin typeface="Arial"/>
                <a:cs typeface="Arial"/>
              </a:rPr>
              <a:t>4.	Algunos	ejemplos: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6085" y="3962476"/>
            <a:ext cx="36042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6995" algn="l"/>
                <a:tab pos="2579370" algn="l"/>
              </a:tabLst>
            </a:pPr>
            <a:r>
              <a:rPr sz="3600" spc="-10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3600" spc="5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,	</a:t>
            </a:r>
            <a:r>
              <a:rPr sz="3600" spc="-10" dirty="0">
                <a:latin typeface="Arial"/>
                <a:cs typeface="Arial"/>
              </a:rPr>
              <a:t>HCl</a:t>
            </a:r>
            <a:r>
              <a:rPr sz="3600" dirty="0">
                <a:latin typeface="Arial"/>
                <a:cs typeface="Arial"/>
              </a:rPr>
              <a:t>,	</a:t>
            </a:r>
            <a:r>
              <a:rPr sz="3600" spc="-10" dirty="0">
                <a:latin typeface="Arial"/>
                <a:cs typeface="Arial"/>
              </a:rPr>
              <a:t>C</a:t>
            </a:r>
            <a:r>
              <a:rPr sz="3600" spc="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3600" dirty="0">
                <a:latin typeface="Arial"/>
                <a:cs typeface="Arial"/>
              </a:rPr>
              <a:t>,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4511497"/>
            <a:ext cx="4546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Arial"/>
                <a:cs typeface="Arial"/>
              </a:rPr>
              <a:t>NaCl,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3600" dirty="0">
                <a:latin typeface="Arial"/>
                <a:cs typeface="Arial"/>
              </a:rPr>
              <a:t>SO</a:t>
            </a:r>
            <a:r>
              <a:rPr sz="2800" dirty="0">
                <a:latin typeface="Arial"/>
                <a:cs typeface="Arial"/>
              </a:rPr>
              <a:t>4,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NH</a:t>
            </a:r>
            <a:r>
              <a:rPr sz="2800" spc="-5" dirty="0">
                <a:latin typeface="Arial"/>
                <a:cs typeface="Arial"/>
              </a:rPr>
              <a:t>4</a:t>
            </a:r>
            <a:r>
              <a:rPr sz="3600" spc="-5" dirty="0">
                <a:latin typeface="Arial"/>
                <a:cs typeface="Arial"/>
              </a:rPr>
              <a:t>OH.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620776"/>
            <a:ext cx="7920863" cy="48244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04" y="569798"/>
            <a:ext cx="17348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80" dirty="0">
                <a:latin typeface="Arial"/>
                <a:cs typeface="Arial"/>
              </a:rPr>
              <a:t>A</a:t>
            </a:r>
            <a:r>
              <a:rPr sz="2800" b="1" dirty="0">
                <a:latin typeface="Arial"/>
                <a:cs typeface="Arial"/>
              </a:rPr>
              <a:t>cti</a:t>
            </a:r>
            <a:r>
              <a:rPr sz="2800" b="1" spc="-15" dirty="0">
                <a:latin typeface="Arial"/>
                <a:cs typeface="Arial"/>
              </a:rPr>
              <a:t>v</a:t>
            </a: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spc="-10" dirty="0">
                <a:latin typeface="Arial"/>
                <a:cs typeface="Arial"/>
              </a:rPr>
              <a:t>d</a:t>
            </a:r>
            <a:r>
              <a:rPr sz="2800" b="1" spc="5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d</a:t>
            </a:r>
            <a:r>
              <a:rPr sz="2800" b="1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504" y="999870"/>
            <a:ext cx="8561705" cy="9964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1741170" algn="l"/>
                <a:tab pos="2433320" algn="l"/>
                <a:tab pos="3347720" algn="l"/>
                <a:tab pos="5576570" algn="l"/>
                <a:tab pos="7893684" algn="l"/>
              </a:tabLst>
            </a:pPr>
            <a:r>
              <a:rPr sz="3200" b="0" spc="-5" dirty="0">
                <a:latin typeface="Arial"/>
                <a:cs typeface="Arial"/>
              </a:rPr>
              <a:t>Ind</a:t>
            </a:r>
            <a:r>
              <a:rPr sz="3200" b="0" spc="5" dirty="0">
                <a:latin typeface="Arial"/>
                <a:cs typeface="Arial"/>
              </a:rPr>
              <a:t>i</a:t>
            </a:r>
            <a:r>
              <a:rPr sz="3200" b="0" spc="-5" dirty="0">
                <a:latin typeface="Arial"/>
                <a:cs typeface="Arial"/>
              </a:rPr>
              <a:t>que</a:t>
            </a:r>
            <a:r>
              <a:rPr sz="3200" b="0" dirty="0">
                <a:latin typeface="Arial"/>
                <a:cs typeface="Arial"/>
              </a:rPr>
              <a:t>	</a:t>
            </a:r>
            <a:r>
              <a:rPr lang="es-CL" sz="3200" b="0" dirty="0">
                <a:latin typeface="Arial"/>
                <a:cs typeface="Arial"/>
              </a:rPr>
              <a:t> </a:t>
            </a:r>
            <a:r>
              <a:rPr sz="3200" b="0" spc="5" dirty="0" err="1">
                <a:latin typeface="Arial"/>
                <a:cs typeface="Arial"/>
              </a:rPr>
              <a:t>s</a:t>
            </a:r>
            <a:r>
              <a:rPr sz="3200" b="0" spc="-5" dirty="0" err="1">
                <a:latin typeface="Arial"/>
                <a:cs typeface="Arial"/>
              </a:rPr>
              <a:t>i</a:t>
            </a:r>
            <a:r>
              <a:rPr sz="3200" b="0" dirty="0">
                <a:latin typeface="Arial"/>
                <a:cs typeface="Arial"/>
              </a:rPr>
              <a:t>	l</a:t>
            </a:r>
            <a:r>
              <a:rPr sz="3200" b="0" spc="-5" dirty="0">
                <a:latin typeface="Arial"/>
                <a:cs typeface="Arial"/>
              </a:rPr>
              <a:t>as</a:t>
            </a:r>
            <a:r>
              <a:rPr sz="3200" b="0" dirty="0">
                <a:latin typeface="Arial"/>
                <a:cs typeface="Arial"/>
              </a:rPr>
              <a:t>	</a:t>
            </a:r>
            <a:r>
              <a:rPr sz="3200" b="0" dirty="0" err="1">
                <a:latin typeface="Arial"/>
                <a:cs typeface="Arial"/>
              </a:rPr>
              <a:t>s</a:t>
            </a:r>
            <a:r>
              <a:rPr sz="3200" b="0" spc="-30" dirty="0" err="1">
                <a:latin typeface="Arial"/>
                <a:cs typeface="Arial"/>
              </a:rPr>
              <a:t>u</a:t>
            </a:r>
            <a:r>
              <a:rPr sz="3200" b="0" dirty="0" err="1">
                <a:latin typeface="Arial"/>
                <a:cs typeface="Arial"/>
              </a:rPr>
              <a:t>s</a:t>
            </a:r>
            <a:r>
              <a:rPr sz="3200" b="0" spc="-5" dirty="0" err="1">
                <a:latin typeface="Arial"/>
                <a:cs typeface="Arial"/>
              </a:rPr>
              <a:t>tan</a:t>
            </a:r>
            <a:r>
              <a:rPr sz="3200" b="0" spc="5" dirty="0" err="1">
                <a:latin typeface="Arial"/>
                <a:cs typeface="Arial"/>
              </a:rPr>
              <a:t>c</a:t>
            </a:r>
            <a:r>
              <a:rPr sz="3200" b="0" dirty="0" err="1">
                <a:latin typeface="Arial"/>
                <a:cs typeface="Arial"/>
              </a:rPr>
              <a:t>i</a:t>
            </a:r>
            <a:r>
              <a:rPr sz="3200" b="0" spc="-5" dirty="0" err="1">
                <a:latin typeface="Arial"/>
                <a:cs typeface="Arial"/>
              </a:rPr>
              <a:t>as</a:t>
            </a:r>
            <a:r>
              <a:rPr lang="es-CL" sz="3200" spc="-5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s</a:t>
            </a:r>
            <a:r>
              <a:rPr sz="3200" b="0" spc="-5" dirty="0">
                <a:latin typeface="Arial"/>
                <a:cs typeface="Arial"/>
              </a:rPr>
              <a:t>on  elementos</a:t>
            </a:r>
            <a:r>
              <a:rPr sz="3200" b="0" spc="-3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o </a:t>
            </a:r>
            <a:r>
              <a:rPr sz="3200" b="0" dirty="0">
                <a:latin typeface="Arial"/>
                <a:cs typeface="Arial"/>
              </a:rPr>
              <a:t>compuestos: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804" y="1975561"/>
            <a:ext cx="8589645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665" indent="-469900">
              <a:lnSpc>
                <a:spcPct val="100000"/>
              </a:lnSpc>
              <a:spcBef>
                <a:spcPts val="95"/>
              </a:spcBef>
              <a:buAutoNum type="alphaLcParenR"/>
              <a:tabLst>
                <a:tab pos="495300" algn="l"/>
              </a:tabLst>
            </a:pPr>
            <a:r>
              <a:rPr sz="3200" spc="-5" dirty="0">
                <a:latin typeface="Arial"/>
                <a:cs typeface="Arial"/>
              </a:rPr>
              <a:t>El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gas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nitrógeno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(N</a:t>
            </a:r>
            <a:r>
              <a:rPr sz="3150" spc="-7" baseline="-25132" dirty="0">
                <a:latin typeface="Arial"/>
                <a:cs typeface="Arial"/>
              </a:rPr>
              <a:t>2</a:t>
            </a:r>
            <a:r>
              <a:rPr sz="3200" spc="-5" dirty="0">
                <a:latin typeface="Arial"/>
                <a:cs typeface="Arial"/>
              </a:rPr>
              <a:t>)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que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forma </a:t>
            </a:r>
            <a:r>
              <a:rPr sz="3200" spc="-10" dirty="0">
                <a:latin typeface="Arial"/>
                <a:cs typeface="Arial"/>
              </a:rPr>
              <a:t>el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aire......</a:t>
            </a:r>
            <a:endParaRPr sz="3200">
              <a:latin typeface="Arial"/>
              <a:cs typeface="Arial"/>
            </a:endParaRPr>
          </a:p>
          <a:p>
            <a:pPr marL="25400" marR="24130">
              <a:lnSpc>
                <a:spcPct val="100000"/>
              </a:lnSpc>
              <a:buAutoNum type="alphaLcParenR"/>
              <a:tabLst>
                <a:tab pos="522605" algn="l"/>
              </a:tabLst>
            </a:pPr>
            <a:r>
              <a:rPr sz="3200" spc="-5" dirty="0">
                <a:latin typeface="Arial"/>
                <a:cs typeface="Arial"/>
              </a:rPr>
              <a:t>El</a:t>
            </a:r>
            <a:r>
              <a:rPr sz="3200" spc="1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gas</a:t>
            </a:r>
            <a:r>
              <a:rPr sz="3200" spc="1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helio</a:t>
            </a:r>
            <a:r>
              <a:rPr sz="3200" spc="1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(He)</a:t>
            </a:r>
            <a:r>
              <a:rPr sz="3200" spc="1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que</a:t>
            </a:r>
            <a:r>
              <a:rPr sz="3200" spc="1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está</a:t>
            </a:r>
            <a:r>
              <a:rPr sz="3200" spc="1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</a:t>
            </a:r>
            <a:r>
              <a:rPr sz="3200" spc="2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</a:t>
            </a:r>
            <a:r>
              <a:rPr sz="3200" spc="1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aire</a:t>
            </a:r>
            <a:r>
              <a:rPr sz="3200" spc="1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</a:t>
            </a:r>
            <a:r>
              <a:rPr sz="3200" spc="1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</a:t>
            </a:r>
            <a:r>
              <a:rPr sz="3200" spc="1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Sol.......</a:t>
            </a:r>
            <a:endParaRPr sz="3200">
              <a:latin typeface="Arial"/>
              <a:cs typeface="Arial"/>
            </a:endParaRPr>
          </a:p>
          <a:p>
            <a:pPr marL="473075" indent="-448309">
              <a:lnSpc>
                <a:spcPct val="100000"/>
              </a:lnSpc>
              <a:buAutoNum type="alphaLcParenR"/>
              <a:tabLst>
                <a:tab pos="473709" algn="l"/>
              </a:tabLst>
            </a:pPr>
            <a:r>
              <a:rPr sz="3200" spc="-5" dirty="0">
                <a:latin typeface="Arial"/>
                <a:cs typeface="Arial"/>
              </a:rPr>
              <a:t>El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(Au)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que</a:t>
            </a:r>
            <a:r>
              <a:rPr sz="3200" spc="-5" dirty="0">
                <a:latin typeface="Arial"/>
                <a:cs typeface="Arial"/>
              </a:rPr>
              <a:t> forma</a:t>
            </a:r>
            <a:r>
              <a:rPr sz="3200" spc="-10" dirty="0">
                <a:latin typeface="Arial"/>
                <a:cs typeface="Arial"/>
              </a:rPr>
              <a:t> un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anillo.....</a:t>
            </a:r>
            <a:endParaRPr sz="3200">
              <a:latin typeface="Arial"/>
              <a:cs typeface="Arial"/>
            </a:endParaRPr>
          </a:p>
          <a:p>
            <a:pPr marL="494665" indent="-469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95300" algn="l"/>
              </a:tabLst>
            </a:pPr>
            <a:r>
              <a:rPr sz="3200" spc="-5" dirty="0">
                <a:latin typeface="Arial"/>
                <a:cs typeface="Arial"/>
              </a:rPr>
              <a:t>El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gas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propano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(C</a:t>
            </a:r>
            <a:r>
              <a:rPr sz="3150" spc="-7" baseline="-25132" dirty="0">
                <a:latin typeface="Arial"/>
                <a:cs typeface="Arial"/>
              </a:rPr>
              <a:t>3</a:t>
            </a:r>
            <a:r>
              <a:rPr sz="3200" spc="-5" dirty="0">
                <a:latin typeface="Arial"/>
                <a:cs typeface="Arial"/>
              </a:rPr>
              <a:t>H</a:t>
            </a:r>
            <a:r>
              <a:rPr sz="3150" spc="-7" baseline="-25132" dirty="0">
                <a:latin typeface="Arial"/>
                <a:cs typeface="Arial"/>
              </a:rPr>
              <a:t>8</a:t>
            </a:r>
            <a:r>
              <a:rPr sz="3200" spc="-5" dirty="0">
                <a:latin typeface="Arial"/>
                <a:cs typeface="Arial"/>
              </a:rPr>
              <a:t>)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gas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licuado.....</a:t>
            </a:r>
            <a:endParaRPr sz="3200">
              <a:latin typeface="Arial"/>
              <a:cs typeface="Arial"/>
            </a:endParaRPr>
          </a:p>
          <a:p>
            <a:pPr marL="25400" marR="22225">
              <a:lnSpc>
                <a:spcPct val="100000"/>
              </a:lnSpc>
              <a:buAutoNum type="alphaLcParenR"/>
              <a:tabLst>
                <a:tab pos="652780" algn="l"/>
                <a:tab pos="653415" algn="l"/>
                <a:tab pos="1283970" algn="l"/>
                <a:tab pos="2680335" algn="l"/>
                <a:tab pos="3512820" algn="l"/>
                <a:tab pos="4458335" algn="l"/>
                <a:tab pos="5763260" algn="l"/>
                <a:tab pos="6351905" algn="l"/>
                <a:tab pos="7501255" algn="l"/>
                <a:tab pos="8220709" algn="l"/>
              </a:tabLst>
            </a:pPr>
            <a:r>
              <a:rPr sz="3200" spc="-5" dirty="0">
                <a:latin typeface="Arial"/>
                <a:cs typeface="Arial"/>
              </a:rPr>
              <a:t>El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grafito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(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)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que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forma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5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na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de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tu  </a:t>
            </a:r>
            <a:r>
              <a:rPr sz="3200" dirty="0">
                <a:latin typeface="Arial"/>
                <a:cs typeface="Arial"/>
              </a:rPr>
              <a:t>lápiz.......</a:t>
            </a:r>
            <a:endParaRPr sz="32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73075" algn="l"/>
                <a:tab pos="473709" algn="l"/>
                <a:tab pos="1125855" algn="l"/>
                <a:tab pos="1848485" algn="l"/>
                <a:tab pos="3265804" algn="l"/>
                <a:tab pos="4638040" algn="l"/>
                <a:tab pos="5516245" algn="l"/>
                <a:tab pos="6147435" algn="l"/>
                <a:tab pos="7592695" algn="l"/>
                <a:tab pos="8245475" algn="l"/>
              </a:tabLst>
            </a:pPr>
            <a:r>
              <a:rPr sz="3200" spc="-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	s</a:t>
            </a:r>
            <a:r>
              <a:rPr sz="3200" spc="-5" dirty="0">
                <a:latin typeface="Arial"/>
                <a:cs typeface="Arial"/>
              </a:rPr>
              <a:t>al</a:t>
            </a:r>
            <a:r>
              <a:rPr sz="3200" dirty="0">
                <a:latin typeface="Arial"/>
                <a:cs typeface="Arial"/>
              </a:rPr>
              <a:t>	c</a:t>
            </a:r>
            <a:r>
              <a:rPr sz="3200" spc="-5" dirty="0">
                <a:latin typeface="Arial"/>
                <a:cs typeface="Arial"/>
              </a:rPr>
              <a:t>omún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5" dirty="0">
                <a:latin typeface="Arial"/>
                <a:cs typeface="Arial"/>
              </a:rPr>
              <a:t>(</a:t>
            </a:r>
            <a:r>
              <a:rPr sz="3200" spc="-5" dirty="0">
                <a:latin typeface="Arial"/>
                <a:cs typeface="Arial"/>
              </a:rPr>
              <a:t>NaC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)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0" dirty="0">
                <a:latin typeface="Arial"/>
                <a:cs typeface="Arial"/>
              </a:rPr>
              <a:t>qu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ut</a:t>
            </a:r>
            <a:r>
              <a:rPr sz="3200" dirty="0">
                <a:latin typeface="Arial"/>
                <a:cs typeface="Arial"/>
              </a:rPr>
              <a:t>iliz</a:t>
            </a:r>
            <a:r>
              <a:rPr sz="3200" spc="-35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5" dirty="0">
                <a:latin typeface="Arial"/>
                <a:cs typeface="Arial"/>
              </a:rPr>
              <a:t>la  </a:t>
            </a:r>
            <a:r>
              <a:rPr sz="3200" spc="-5" dirty="0">
                <a:latin typeface="Arial"/>
                <a:cs typeface="Arial"/>
              </a:rPr>
              <a:t>cocina..........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044" y="448958"/>
            <a:ext cx="8214359" cy="5449312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21334" indent="-433070">
              <a:lnSpc>
                <a:spcPct val="100000"/>
              </a:lnSpc>
              <a:spcBef>
                <a:spcPts val="585"/>
              </a:spcBef>
              <a:buFont typeface="Wingdings"/>
              <a:buChar char=""/>
              <a:tabLst>
                <a:tab pos="521970" algn="l"/>
              </a:tabLst>
            </a:pPr>
            <a:r>
              <a:rPr sz="3200" b="1" spc="-10" dirty="0">
                <a:latin typeface="Arial"/>
                <a:cs typeface="Arial"/>
              </a:rPr>
              <a:t>MOLÉCULAS:</a:t>
            </a:r>
            <a:endParaRPr sz="3200" dirty="0">
              <a:latin typeface="Arial"/>
              <a:cs typeface="Arial"/>
            </a:endParaRPr>
          </a:p>
          <a:p>
            <a:pPr marL="433070" marR="69215" indent="-119380" algn="just">
              <a:lnSpc>
                <a:spcPts val="3460"/>
              </a:lnSpc>
              <a:spcBef>
                <a:spcPts val="915"/>
              </a:spcBef>
            </a:pPr>
            <a:r>
              <a:rPr sz="3200" spc="-5" dirty="0">
                <a:latin typeface="Arial"/>
                <a:cs typeface="Arial"/>
              </a:rPr>
              <a:t>Es </a:t>
            </a:r>
            <a:r>
              <a:rPr sz="3200" dirty="0">
                <a:latin typeface="Arial"/>
                <a:cs typeface="Arial"/>
              </a:rPr>
              <a:t>la </a:t>
            </a:r>
            <a:r>
              <a:rPr sz="3200" spc="-5" dirty="0">
                <a:latin typeface="Arial"/>
                <a:cs typeface="Arial"/>
              </a:rPr>
              <a:t>unión química de 2 o </a:t>
            </a:r>
            <a:r>
              <a:rPr sz="3200" spc="-10" dirty="0">
                <a:latin typeface="Arial"/>
                <a:cs typeface="Arial"/>
              </a:rPr>
              <a:t>más </a:t>
            </a:r>
            <a:r>
              <a:rPr sz="3200" spc="-5" dirty="0">
                <a:latin typeface="Arial"/>
                <a:cs typeface="Arial"/>
              </a:rPr>
              <a:t>átomos, de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un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misma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clase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diferentes.</a:t>
            </a:r>
            <a:endParaRPr sz="3200" dirty="0">
              <a:latin typeface="Arial"/>
              <a:cs typeface="Arial"/>
            </a:endParaRPr>
          </a:p>
          <a:p>
            <a:pPr marL="603885" marR="68580" indent="-515620" algn="just">
              <a:lnSpc>
                <a:spcPts val="3460"/>
              </a:lnSpc>
              <a:spcBef>
                <a:spcPts val="765"/>
              </a:spcBef>
              <a:buAutoNum type="arabicPeriod"/>
              <a:tabLst>
                <a:tab pos="604520" algn="l"/>
              </a:tabLst>
            </a:pPr>
            <a:r>
              <a:rPr sz="3200" spc="-5" dirty="0">
                <a:latin typeface="Arial"/>
                <a:cs typeface="Arial"/>
              </a:rPr>
              <a:t>Ozono:</a:t>
            </a:r>
            <a:r>
              <a:rPr sz="3200" spc="8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150" baseline="-19841" dirty="0">
                <a:latin typeface="Arial"/>
                <a:cs typeface="Arial"/>
              </a:rPr>
              <a:t>3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8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formada</a:t>
            </a:r>
            <a:r>
              <a:rPr sz="3200" spc="8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por</a:t>
            </a:r>
            <a:r>
              <a:rPr sz="3200" spc="8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3</a:t>
            </a:r>
            <a:r>
              <a:rPr sz="3200" spc="8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átomos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 </a:t>
            </a:r>
            <a:r>
              <a:rPr sz="3200" spc="-8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x</a:t>
            </a:r>
            <a:r>
              <a:rPr sz="3200" spc="-5" dirty="0">
                <a:latin typeface="Arial"/>
                <a:cs typeface="Arial"/>
              </a:rPr>
              <a:t>ígen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.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Mo</a:t>
            </a:r>
            <a:r>
              <a:rPr sz="3200" spc="1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é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………</a:t>
            </a:r>
            <a:r>
              <a:rPr lang="es-CL" sz="3200" spc="-15" dirty="0">
                <a:solidFill>
                  <a:srgbClr val="FF0000"/>
                </a:solidFill>
                <a:latin typeface="Arial"/>
                <a:cs typeface="Arial"/>
              </a:rPr>
              <a:t>……</a:t>
            </a:r>
            <a:endParaRPr sz="3200" dirty="0">
              <a:latin typeface="Arial"/>
              <a:cs typeface="Arial"/>
            </a:endParaRPr>
          </a:p>
          <a:p>
            <a:pPr marL="603885" marR="68580" indent="-515620" algn="just">
              <a:lnSpc>
                <a:spcPct val="90000"/>
              </a:lnSpc>
              <a:spcBef>
                <a:spcPts val="715"/>
              </a:spcBef>
              <a:buAutoNum type="arabicPeriod"/>
              <a:tabLst>
                <a:tab pos="604520" algn="l"/>
              </a:tabLst>
            </a:pPr>
            <a:r>
              <a:rPr sz="3200" spc="-10" dirty="0">
                <a:latin typeface="Arial"/>
                <a:cs typeface="Arial"/>
              </a:rPr>
              <a:t>Cloruro</a:t>
            </a:r>
            <a:r>
              <a:rPr sz="3200" spc="-5" dirty="0">
                <a:latin typeface="Arial"/>
                <a:cs typeface="Arial"/>
              </a:rPr>
              <a:t> de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sodio</a:t>
            </a:r>
            <a:r>
              <a:rPr sz="3200" spc="-5" dirty="0">
                <a:latin typeface="Arial"/>
                <a:cs typeface="Arial"/>
              </a:rPr>
              <a:t> (sal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mesa):</a:t>
            </a:r>
            <a:r>
              <a:rPr sz="3200" spc="-5" dirty="0">
                <a:latin typeface="Arial"/>
                <a:cs typeface="Arial"/>
              </a:rPr>
              <a:t> NaCl,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formada </a:t>
            </a:r>
            <a:r>
              <a:rPr sz="3200" spc="-10" dirty="0">
                <a:latin typeface="Arial"/>
                <a:cs typeface="Arial"/>
              </a:rPr>
              <a:t>por un </a:t>
            </a:r>
            <a:r>
              <a:rPr sz="3200" spc="-5" dirty="0">
                <a:latin typeface="Arial"/>
                <a:cs typeface="Arial"/>
              </a:rPr>
              <a:t>átomo </a:t>
            </a:r>
            <a:r>
              <a:rPr sz="3200" spc="-10" dirty="0">
                <a:latin typeface="Arial"/>
                <a:cs typeface="Arial"/>
              </a:rPr>
              <a:t>de </a:t>
            </a:r>
            <a:r>
              <a:rPr sz="3200" spc="-5" dirty="0">
                <a:latin typeface="Arial"/>
                <a:cs typeface="Arial"/>
              </a:rPr>
              <a:t>cloro y </a:t>
            </a:r>
            <a:r>
              <a:rPr sz="3200" spc="-10" dirty="0">
                <a:latin typeface="Arial"/>
                <a:cs typeface="Arial"/>
              </a:rPr>
              <a:t>uno de 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od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.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é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d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………</a:t>
            </a:r>
            <a:r>
              <a:rPr lang="es-CL" sz="3200" spc="-10" dirty="0">
                <a:solidFill>
                  <a:srgbClr val="FF0000"/>
                </a:solidFill>
                <a:latin typeface="Arial"/>
                <a:cs typeface="Arial"/>
              </a:rPr>
              <a:t>……</a:t>
            </a:r>
            <a:endParaRPr sz="3200" dirty="0">
              <a:latin typeface="Arial"/>
              <a:cs typeface="Arial"/>
            </a:endParaRPr>
          </a:p>
          <a:p>
            <a:pPr marL="603885" marR="67310" indent="-515620" algn="just">
              <a:lnSpc>
                <a:spcPts val="3460"/>
              </a:lnSpc>
              <a:spcBef>
                <a:spcPts val="820"/>
              </a:spcBef>
              <a:buAutoNum type="arabicPeriod"/>
              <a:tabLst>
                <a:tab pos="604520" algn="l"/>
              </a:tabLst>
            </a:pPr>
            <a:r>
              <a:rPr sz="3200" spc="-5" dirty="0">
                <a:latin typeface="Arial"/>
                <a:cs typeface="Arial"/>
              </a:rPr>
              <a:t>Amoníaco:</a:t>
            </a:r>
            <a:r>
              <a:rPr sz="3200" spc="8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NH</a:t>
            </a:r>
            <a:r>
              <a:rPr sz="3150" spc="-7" baseline="-19841" dirty="0">
                <a:latin typeface="Arial"/>
                <a:cs typeface="Arial"/>
              </a:rPr>
              <a:t>3</a:t>
            </a:r>
            <a:r>
              <a:rPr sz="3200" spc="-5" dirty="0">
                <a:latin typeface="Arial"/>
                <a:cs typeface="Arial"/>
              </a:rPr>
              <a:t>,  formada</a:t>
            </a:r>
            <a:r>
              <a:rPr sz="3200" spc="8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por</a:t>
            </a:r>
            <a:r>
              <a:rPr sz="3200" spc="84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3</a:t>
            </a:r>
            <a:r>
              <a:rPr sz="3200" spc="8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átomos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 </a:t>
            </a:r>
            <a:r>
              <a:rPr sz="3200" spc="-5" dirty="0">
                <a:latin typeface="Arial"/>
                <a:cs typeface="Arial"/>
              </a:rPr>
              <a:t>hidrogeno y 1 </a:t>
            </a:r>
            <a:r>
              <a:rPr sz="3200" spc="-10" dirty="0">
                <a:latin typeface="Arial"/>
                <a:cs typeface="Arial"/>
              </a:rPr>
              <a:t>de </a:t>
            </a:r>
            <a:r>
              <a:rPr sz="3200" spc="-5" dirty="0">
                <a:latin typeface="Arial"/>
                <a:cs typeface="Arial"/>
              </a:rPr>
              <a:t>nitrógeno. Molécula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………</a:t>
            </a:r>
            <a:r>
              <a:rPr lang="es-CL" sz="3200" spc="-10" dirty="0">
                <a:solidFill>
                  <a:srgbClr val="FF0000"/>
                </a:solidFill>
                <a:latin typeface="Arial"/>
                <a:cs typeface="Arial"/>
              </a:rPr>
              <a:t>…..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260692"/>
            <a:ext cx="8424926" cy="59046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204" y="725423"/>
            <a:ext cx="3533103" cy="29527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1555" y="479805"/>
            <a:ext cx="8154670" cy="5838825"/>
            <a:chOff x="611555" y="479805"/>
            <a:chExt cx="8154670" cy="58388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3861053"/>
              <a:ext cx="4714875" cy="24574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3211" y="479805"/>
              <a:ext cx="3902837" cy="37412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713994"/>
            <a:ext cx="3072130" cy="166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82905" indent="-4572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900" algn="l"/>
              </a:tabLst>
            </a:pPr>
            <a:r>
              <a:rPr sz="3600" b="1" dirty="0">
                <a:latin typeface="Arial"/>
                <a:cs typeface="Arial"/>
              </a:rPr>
              <a:t>Mo</a:t>
            </a:r>
            <a:r>
              <a:rPr sz="3600" b="1" spc="10" dirty="0">
                <a:latin typeface="Arial"/>
                <a:cs typeface="Arial"/>
              </a:rPr>
              <a:t>l</a:t>
            </a:r>
            <a:r>
              <a:rPr sz="3600" b="1" spc="-5" dirty="0">
                <a:latin typeface="Arial"/>
                <a:cs typeface="Arial"/>
              </a:rPr>
              <a:t>é</a:t>
            </a:r>
            <a:r>
              <a:rPr sz="3600" b="1" spc="-25" dirty="0">
                <a:latin typeface="Arial"/>
                <a:cs typeface="Arial"/>
              </a:rPr>
              <a:t>c</a:t>
            </a:r>
            <a:r>
              <a:rPr sz="3600" b="1" dirty="0">
                <a:latin typeface="Arial"/>
                <a:cs typeface="Arial"/>
              </a:rPr>
              <a:t>u</a:t>
            </a:r>
            <a:r>
              <a:rPr sz="3600" b="1" spc="10" dirty="0">
                <a:latin typeface="Arial"/>
                <a:cs typeface="Arial"/>
              </a:rPr>
              <a:t>l</a:t>
            </a:r>
            <a:r>
              <a:rPr sz="3600" b="1" spc="-5" dirty="0">
                <a:latin typeface="Arial"/>
                <a:cs typeface="Arial"/>
              </a:rPr>
              <a:t>as  </a:t>
            </a:r>
            <a:r>
              <a:rPr sz="3600" b="1" dirty="0">
                <a:latin typeface="Arial"/>
                <a:cs typeface="Arial"/>
              </a:rPr>
              <a:t>iguales.</a:t>
            </a:r>
            <a:endParaRPr sz="3600">
              <a:latin typeface="Arial"/>
              <a:cs typeface="Arial"/>
            </a:endParaRPr>
          </a:p>
          <a:p>
            <a:pPr marL="183515">
              <a:lnSpc>
                <a:spcPts val="4245"/>
              </a:lnSpc>
            </a:pPr>
            <a:r>
              <a:rPr sz="3600" spc="-5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2</a:t>
            </a:r>
            <a:r>
              <a:rPr sz="3600" spc="-5" dirty="0">
                <a:latin typeface="Arial"/>
                <a:cs typeface="Arial"/>
              </a:rPr>
              <a:t>,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2</a:t>
            </a:r>
            <a:r>
              <a:rPr sz="3600" spc="-10" dirty="0">
                <a:latin typeface="Arial"/>
                <a:cs typeface="Arial"/>
              </a:rPr>
              <a:t>,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3600" dirty="0">
                <a:latin typeface="Arial"/>
                <a:cs typeface="Arial"/>
              </a:rPr>
              <a:t>,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1832" y="713994"/>
            <a:ext cx="5264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5865" algn="l"/>
                <a:tab pos="3625215" algn="l"/>
              </a:tabLst>
            </a:pPr>
            <a:r>
              <a:rPr spc="-10" dirty="0"/>
              <a:t>formadas	</a:t>
            </a:r>
            <a:r>
              <a:rPr dirty="0"/>
              <a:t>por	</a:t>
            </a:r>
            <a:r>
              <a:rPr spc="-5" dirty="0"/>
              <a:t>átomos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7002" y="2350770"/>
            <a:ext cx="8471535" cy="388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Arial"/>
                <a:cs typeface="Arial"/>
              </a:rPr>
              <a:t>Corresponde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moléculas</a:t>
            </a:r>
            <a:r>
              <a:rPr sz="3600" spc="5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de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elementos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Arial"/>
              <a:cs typeface="Arial"/>
            </a:endParaRPr>
          </a:p>
          <a:p>
            <a:pPr marL="469900" marR="978535" indent="-457834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70534" algn="l"/>
              </a:tabLst>
            </a:pPr>
            <a:r>
              <a:rPr sz="3600" b="1" dirty="0">
                <a:latin typeface="Arial"/>
                <a:cs typeface="Arial"/>
              </a:rPr>
              <a:t>Moléculas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formadas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por</a:t>
            </a:r>
            <a:r>
              <a:rPr sz="3600" b="1" spc="-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átomos </a:t>
            </a:r>
            <a:r>
              <a:rPr sz="3600" b="1" spc="-98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diferentes</a:t>
            </a:r>
            <a:r>
              <a:rPr sz="3200" b="1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44170">
              <a:lnSpc>
                <a:spcPct val="100000"/>
              </a:lnSpc>
              <a:spcBef>
                <a:spcPts val="815"/>
              </a:spcBef>
            </a:pPr>
            <a:r>
              <a:rPr sz="3600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3600" dirty="0">
                <a:latin typeface="Arial"/>
                <a:cs typeface="Arial"/>
              </a:rPr>
              <a:t>O,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HCl,</a:t>
            </a:r>
            <a:r>
              <a:rPr sz="3600" spc="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CO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3600" dirty="0">
                <a:latin typeface="Arial"/>
                <a:cs typeface="Arial"/>
              </a:rPr>
              <a:t>,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NaCl,</a:t>
            </a:r>
            <a:r>
              <a:rPr sz="3600" spc="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2</a:t>
            </a:r>
            <a:r>
              <a:rPr sz="3600" spc="-5" dirty="0">
                <a:latin typeface="Arial"/>
                <a:cs typeface="Arial"/>
              </a:rPr>
              <a:t>SO</a:t>
            </a:r>
            <a:r>
              <a:rPr sz="2800" spc="-5" dirty="0">
                <a:latin typeface="Arial"/>
                <a:cs typeface="Arial"/>
              </a:rPr>
              <a:t>4</a:t>
            </a:r>
            <a:r>
              <a:rPr sz="3600" spc="-5" dirty="0">
                <a:latin typeface="Arial"/>
                <a:cs typeface="Arial"/>
              </a:rPr>
              <a:t>,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NH</a:t>
            </a:r>
            <a:r>
              <a:rPr sz="2800" spc="-5" dirty="0">
                <a:latin typeface="Arial"/>
                <a:cs typeface="Arial"/>
              </a:rPr>
              <a:t>4</a:t>
            </a:r>
            <a:r>
              <a:rPr sz="3600" spc="-5" dirty="0">
                <a:latin typeface="Arial"/>
                <a:cs typeface="Arial"/>
              </a:rPr>
              <a:t>OH</a:t>
            </a:r>
            <a:endParaRPr sz="3600">
              <a:latin typeface="Arial"/>
              <a:cs typeface="Arial"/>
            </a:endParaRPr>
          </a:p>
          <a:p>
            <a:pPr marL="344170" marR="57785">
              <a:lnSpc>
                <a:spcPct val="100000"/>
              </a:lnSpc>
              <a:tabLst>
                <a:tab pos="3856354" algn="l"/>
                <a:tab pos="4978400" algn="l"/>
                <a:tab pos="7899400" algn="l"/>
              </a:tabLst>
            </a:pPr>
            <a:r>
              <a:rPr sz="3600" dirty="0">
                <a:latin typeface="Arial"/>
                <a:cs typeface="Arial"/>
              </a:rPr>
              <a:t>C</a:t>
            </a:r>
            <a:r>
              <a:rPr sz="3600" spc="-25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rre</a:t>
            </a:r>
            <a:r>
              <a:rPr sz="3600" spc="-15" dirty="0">
                <a:latin typeface="Arial"/>
                <a:cs typeface="Arial"/>
              </a:rPr>
              <a:t>s</a:t>
            </a:r>
            <a:r>
              <a:rPr sz="3600" spc="10" dirty="0">
                <a:latin typeface="Arial"/>
                <a:cs typeface="Arial"/>
              </a:rPr>
              <a:t>p</a:t>
            </a:r>
            <a:r>
              <a:rPr sz="3600" spc="-15" dirty="0">
                <a:latin typeface="Arial"/>
                <a:cs typeface="Arial"/>
              </a:rPr>
              <a:t>on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e	a	m</a:t>
            </a:r>
            <a:r>
              <a:rPr sz="3600" spc="-15" dirty="0">
                <a:latin typeface="Arial"/>
                <a:cs typeface="Arial"/>
              </a:rPr>
              <a:t>o</a:t>
            </a:r>
            <a:r>
              <a:rPr sz="3600" dirty="0">
                <a:latin typeface="Arial"/>
                <a:cs typeface="Arial"/>
              </a:rPr>
              <a:t>l</a:t>
            </a:r>
            <a:r>
              <a:rPr sz="3600" spc="-20" dirty="0">
                <a:latin typeface="Arial"/>
                <a:cs typeface="Arial"/>
              </a:rPr>
              <a:t>é</a:t>
            </a:r>
            <a:r>
              <a:rPr sz="3600" dirty="0">
                <a:latin typeface="Arial"/>
                <a:cs typeface="Arial"/>
              </a:rPr>
              <a:t>c</a:t>
            </a:r>
            <a:r>
              <a:rPr sz="3600" spc="-15" dirty="0">
                <a:latin typeface="Arial"/>
                <a:cs typeface="Arial"/>
              </a:rPr>
              <a:t>u</a:t>
            </a:r>
            <a:r>
              <a:rPr sz="3600" dirty="0">
                <a:latin typeface="Arial"/>
                <a:cs typeface="Arial"/>
              </a:rPr>
              <a:t>l</a:t>
            </a:r>
            <a:r>
              <a:rPr sz="3600" spc="-20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s	</a:t>
            </a:r>
            <a:r>
              <a:rPr sz="3600" spc="-15" dirty="0">
                <a:latin typeface="Arial"/>
                <a:cs typeface="Arial"/>
              </a:rPr>
              <a:t>de  </a:t>
            </a:r>
            <a:r>
              <a:rPr sz="3600" spc="-5" dirty="0">
                <a:latin typeface="Arial"/>
                <a:cs typeface="Arial"/>
              </a:rPr>
              <a:t>compuestos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461" y="797215"/>
            <a:ext cx="8856538" cy="53164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3094177"/>
            <a:ext cx="31807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spc="-5" dirty="0">
                <a:latin typeface="Arial"/>
                <a:cs typeface="Arial"/>
              </a:rPr>
              <a:t>Indica</a:t>
            </a:r>
            <a:r>
              <a:rPr sz="3200" b="0" spc="-7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1</a:t>
            </a:r>
            <a:r>
              <a:rPr sz="3200" b="0" spc="-2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molécula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C02DF3D-382F-41DE-B9CD-013C52B54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3409950" cy="13430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FC9EB3D-6E89-4FF5-A90B-A35A87B41EBF}"/>
              </a:ext>
            </a:extLst>
          </p:cNvPr>
          <p:cNvSpPr txBox="1"/>
          <p:nvPr/>
        </p:nvSpPr>
        <p:spPr>
          <a:xfrm>
            <a:off x="1219200" y="1371600"/>
            <a:ext cx="5638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Explorar hechos y fenómenos.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Analizar problemas.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Observar, recoger y organizar información relevante.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Utilizar diferentes métodos de análisis.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Evaluar los métodos.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Compartir los resultados.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766CBD4-2FBB-4865-B847-D6C5D5B21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01" y="0"/>
            <a:ext cx="3409949" cy="19095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F98BE19-165E-4416-9010-9EE7B2B08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63" y="3923760"/>
            <a:ext cx="3121152" cy="2081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B500FB87-2A07-4A3E-9DB8-75C18CAA0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98" y="3871341"/>
            <a:ext cx="2828925" cy="21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3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037" y="517967"/>
            <a:ext cx="8324215" cy="5113579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902335">
              <a:lnSpc>
                <a:spcPct val="100000"/>
              </a:lnSpc>
              <a:spcBef>
                <a:spcPts val="2115"/>
              </a:spcBef>
              <a:tabLst>
                <a:tab pos="1407160" algn="l"/>
              </a:tabLst>
            </a:pPr>
            <a:r>
              <a:rPr sz="3600" dirty="0">
                <a:latin typeface="Arial"/>
                <a:cs typeface="Arial"/>
              </a:rPr>
              <a:t>2	MgSO</a:t>
            </a:r>
            <a:r>
              <a:rPr sz="3600" baseline="-20833" dirty="0">
                <a:latin typeface="Arial"/>
                <a:cs typeface="Arial"/>
              </a:rPr>
              <a:t>4</a:t>
            </a:r>
          </a:p>
          <a:p>
            <a:pPr marL="38100" marR="30480" algn="just">
              <a:lnSpc>
                <a:spcPct val="100000"/>
              </a:lnSpc>
              <a:spcBef>
                <a:spcPts val="2014"/>
              </a:spcBef>
            </a:pPr>
            <a:r>
              <a:rPr sz="3200" spc="-5" dirty="0">
                <a:latin typeface="Arial"/>
                <a:cs typeface="Arial"/>
              </a:rPr>
              <a:t>¿</a:t>
            </a:r>
            <a:r>
              <a:rPr sz="3600" spc="-5" dirty="0">
                <a:latin typeface="Arial"/>
                <a:cs typeface="Arial"/>
              </a:rPr>
              <a:t>Cuántas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moléculas</a:t>
            </a:r>
            <a:r>
              <a:rPr sz="3600" spc="-5" dirty="0">
                <a:latin typeface="Arial"/>
                <a:cs typeface="Arial"/>
              </a:rPr>
              <a:t> del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compuesto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 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cuántos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átomos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de</a:t>
            </a:r>
            <a:r>
              <a:rPr sz="3600" spc="-5" dirty="0">
                <a:latin typeface="Arial"/>
                <a:cs typeface="Arial"/>
              </a:rPr>
              <a:t> cada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elemento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15" dirty="0">
                <a:latin typeface="Arial"/>
                <a:cs typeface="Arial"/>
              </a:rPr>
              <a:t>se </a:t>
            </a:r>
            <a:r>
              <a:rPr sz="3600" spc="-99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representan?</a:t>
            </a:r>
            <a:endParaRPr sz="3600" dirty="0">
              <a:latin typeface="Arial"/>
              <a:cs typeface="Arial"/>
            </a:endParaRPr>
          </a:p>
          <a:p>
            <a:pPr marL="109855" algn="just">
              <a:lnSpc>
                <a:spcPct val="100000"/>
              </a:lnSpc>
              <a:spcBef>
                <a:spcPts val="1220"/>
              </a:spcBef>
            </a:pPr>
            <a:r>
              <a:rPr sz="3200" spc="-5" dirty="0">
                <a:latin typeface="Arial"/>
                <a:cs typeface="Arial"/>
              </a:rPr>
              <a:t>…</a:t>
            </a:r>
            <a:r>
              <a:rPr lang="es-CL" sz="3200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s-CL" sz="3200" spc="-5" dirty="0">
                <a:latin typeface="Arial"/>
                <a:cs typeface="Arial"/>
              </a:rPr>
              <a:t>….</a:t>
            </a:r>
            <a:r>
              <a:rPr sz="3600" spc="-5" dirty="0" err="1">
                <a:latin typeface="Arial"/>
                <a:cs typeface="Arial"/>
              </a:rPr>
              <a:t>moléculas</a:t>
            </a:r>
            <a:r>
              <a:rPr sz="3600" spc="1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del</a:t>
            </a:r>
            <a:r>
              <a:rPr sz="3600" spc="-5" dirty="0">
                <a:latin typeface="Arial"/>
                <a:cs typeface="Arial"/>
              </a:rPr>
              <a:t> compuesto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existen</a:t>
            </a:r>
            <a:endParaRPr sz="3600" dirty="0">
              <a:latin typeface="Arial"/>
              <a:cs typeface="Arial"/>
            </a:endParaRPr>
          </a:p>
          <a:p>
            <a:pPr marL="109855" marR="269938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…</a:t>
            </a:r>
            <a:r>
              <a:rPr lang="es-CL" sz="36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3600" dirty="0">
                <a:latin typeface="Arial"/>
                <a:cs typeface="Arial"/>
              </a:rPr>
              <a:t>…..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átomos </a:t>
            </a:r>
            <a:r>
              <a:rPr sz="3600" spc="-10" dirty="0">
                <a:latin typeface="Arial"/>
                <a:cs typeface="Arial"/>
              </a:rPr>
              <a:t>de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Mg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1800" spc="-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s-CL" sz="1800" spc="-484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9855" marR="269938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…</a:t>
            </a:r>
            <a:r>
              <a:rPr lang="es-CL" sz="36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3600" dirty="0">
                <a:latin typeface="Arial"/>
                <a:cs typeface="Arial"/>
              </a:rPr>
              <a:t>….</a:t>
            </a:r>
            <a:r>
              <a:rPr sz="3600" spc="-5" dirty="0" err="1">
                <a:latin typeface="Arial"/>
                <a:cs typeface="Arial"/>
              </a:rPr>
              <a:t>átomos</a:t>
            </a:r>
            <a:r>
              <a:rPr sz="3600" spc="-5" dirty="0">
                <a:latin typeface="Arial"/>
                <a:cs typeface="Arial"/>
              </a:rPr>
              <a:t> de </a:t>
            </a:r>
            <a:r>
              <a:rPr sz="3600" dirty="0">
                <a:latin typeface="Arial"/>
                <a:cs typeface="Arial"/>
              </a:rPr>
              <a:t>S </a:t>
            </a:r>
            <a:endParaRPr lang="es-CL" spc="-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9855" marR="2699385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…</a:t>
            </a:r>
            <a:r>
              <a:rPr lang="es-CL" sz="36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3600" dirty="0">
                <a:latin typeface="Arial"/>
                <a:cs typeface="Arial"/>
              </a:rPr>
              <a:t>…..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átomos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de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O</a:t>
            </a:r>
            <a:r>
              <a:rPr sz="3600" spc="10" dirty="0"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7236" y="745616"/>
            <a:ext cx="950594" cy="3014345"/>
            <a:chOff x="237236" y="745616"/>
            <a:chExt cx="950594" cy="3014345"/>
          </a:xfrm>
        </p:grpSpPr>
        <p:sp>
          <p:nvSpPr>
            <p:cNvPr id="4" name="object 4"/>
            <p:cNvSpPr/>
            <p:nvPr/>
          </p:nvSpPr>
          <p:spPr>
            <a:xfrm>
              <a:off x="251523" y="745616"/>
              <a:ext cx="936625" cy="399415"/>
            </a:xfrm>
            <a:custGeom>
              <a:avLst/>
              <a:gdLst/>
              <a:ahLst/>
              <a:cxnLst/>
              <a:rect l="l" t="t" r="r" b="b"/>
              <a:pathLst>
                <a:path w="936625" h="399415">
                  <a:moveTo>
                    <a:pt x="821804" y="285115"/>
                  </a:moveTo>
                  <a:lnTo>
                    <a:pt x="821804" y="399415"/>
                  </a:lnTo>
                  <a:lnTo>
                    <a:pt x="898004" y="361315"/>
                  </a:lnTo>
                  <a:lnTo>
                    <a:pt x="840854" y="361315"/>
                  </a:lnTo>
                  <a:lnTo>
                    <a:pt x="840854" y="323215"/>
                  </a:lnTo>
                  <a:lnTo>
                    <a:pt x="898004" y="323215"/>
                  </a:lnTo>
                  <a:lnTo>
                    <a:pt x="821804" y="285115"/>
                  </a:lnTo>
                  <a:close/>
                </a:path>
                <a:path w="936625" h="399415">
                  <a:moveTo>
                    <a:pt x="448995" y="19050"/>
                  </a:moveTo>
                  <a:lnTo>
                    <a:pt x="448995" y="342265"/>
                  </a:lnTo>
                  <a:lnTo>
                    <a:pt x="450493" y="349688"/>
                  </a:lnTo>
                  <a:lnTo>
                    <a:pt x="454577" y="355742"/>
                  </a:lnTo>
                  <a:lnTo>
                    <a:pt x="460632" y="359820"/>
                  </a:lnTo>
                  <a:lnTo>
                    <a:pt x="468045" y="361315"/>
                  </a:lnTo>
                  <a:lnTo>
                    <a:pt x="821804" y="361315"/>
                  </a:lnTo>
                  <a:lnTo>
                    <a:pt x="821804" y="342265"/>
                  </a:lnTo>
                  <a:lnTo>
                    <a:pt x="487095" y="342265"/>
                  </a:lnTo>
                  <a:lnTo>
                    <a:pt x="468045" y="323215"/>
                  </a:lnTo>
                  <a:lnTo>
                    <a:pt x="487095" y="323215"/>
                  </a:lnTo>
                  <a:lnTo>
                    <a:pt x="487095" y="38100"/>
                  </a:lnTo>
                  <a:lnTo>
                    <a:pt x="468045" y="38100"/>
                  </a:lnTo>
                  <a:lnTo>
                    <a:pt x="448995" y="19050"/>
                  </a:lnTo>
                  <a:close/>
                </a:path>
                <a:path w="936625" h="399415">
                  <a:moveTo>
                    <a:pt x="898004" y="323215"/>
                  </a:moveTo>
                  <a:lnTo>
                    <a:pt x="840854" y="323215"/>
                  </a:lnTo>
                  <a:lnTo>
                    <a:pt x="840854" y="361315"/>
                  </a:lnTo>
                  <a:lnTo>
                    <a:pt x="898004" y="361315"/>
                  </a:lnTo>
                  <a:lnTo>
                    <a:pt x="936104" y="342265"/>
                  </a:lnTo>
                  <a:lnTo>
                    <a:pt x="898004" y="323215"/>
                  </a:lnTo>
                  <a:close/>
                </a:path>
                <a:path w="936625" h="399415">
                  <a:moveTo>
                    <a:pt x="487095" y="323215"/>
                  </a:moveTo>
                  <a:lnTo>
                    <a:pt x="468045" y="323215"/>
                  </a:lnTo>
                  <a:lnTo>
                    <a:pt x="487095" y="342265"/>
                  </a:lnTo>
                  <a:lnTo>
                    <a:pt x="487095" y="323215"/>
                  </a:lnTo>
                  <a:close/>
                </a:path>
                <a:path w="936625" h="399415">
                  <a:moveTo>
                    <a:pt x="821804" y="323215"/>
                  </a:moveTo>
                  <a:lnTo>
                    <a:pt x="487095" y="323215"/>
                  </a:lnTo>
                  <a:lnTo>
                    <a:pt x="487095" y="342265"/>
                  </a:lnTo>
                  <a:lnTo>
                    <a:pt x="821804" y="342265"/>
                  </a:lnTo>
                  <a:lnTo>
                    <a:pt x="821804" y="323215"/>
                  </a:lnTo>
                  <a:close/>
                </a:path>
                <a:path w="936625" h="399415">
                  <a:moveTo>
                    <a:pt x="46804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448995" y="38100"/>
                  </a:lnTo>
                  <a:lnTo>
                    <a:pt x="448995" y="19050"/>
                  </a:lnTo>
                  <a:lnTo>
                    <a:pt x="487095" y="19050"/>
                  </a:lnTo>
                  <a:lnTo>
                    <a:pt x="485599" y="11626"/>
                  </a:lnTo>
                  <a:lnTo>
                    <a:pt x="481518" y="5572"/>
                  </a:lnTo>
                  <a:lnTo>
                    <a:pt x="475463" y="1494"/>
                  </a:lnTo>
                  <a:lnTo>
                    <a:pt x="468045" y="0"/>
                  </a:lnTo>
                  <a:close/>
                </a:path>
                <a:path w="936625" h="399415">
                  <a:moveTo>
                    <a:pt x="487095" y="19050"/>
                  </a:moveTo>
                  <a:lnTo>
                    <a:pt x="448995" y="19050"/>
                  </a:lnTo>
                  <a:lnTo>
                    <a:pt x="468045" y="38100"/>
                  </a:lnTo>
                  <a:lnTo>
                    <a:pt x="487095" y="38100"/>
                  </a:lnTo>
                  <a:lnTo>
                    <a:pt x="487095" y="1905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523" y="764666"/>
              <a:ext cx="0" cy="2952750"/>
            </a:xfrm>
            <a:custGeom>
              <a:avLst/>
              <a:gdLst/>
              <a:ahLst/>
              <a:cxnLst/>
              <a:rect l="l" t="t" r="r" b="b"/>
              <a:pathLst>
                <a:path h="2952750">
                  <a:moveTo>
                    <a:pt x="0" y="0"/>
                  </a:moveTo>
                  <a:lnTo>
                    <a:pt x="0" y="2952369"/>
                  </a:lnTo>
                </a:path>
              </a:pathLst>
            </a:custGeom>
            <a:ln w="2857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3" y="3674109"/>
              <a:ext cx="216014" cy="85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04" y="857834"/>
            <a:ext cx="8273415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(NH</a:t>
            </a:r>
            <a:r>
              <a:rPr sz="2800" spc="-5" dirty="0">
                <a:latin typeface="Arial"/>
                <a:cs typeface="Arial"/>
              </a:rPr>
              <a:t>4</a:t>
            </a:r>
            <a:r>
              <a:rPr sz="3600" spc="-5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2</a:t>
            </a:r>
            <a:r>
              <a:rPr sz="3600" spc="-5" dirty="0">
                <a:latin typeface="Arial"/>
                <a:cs typeface="Arial"/>
              </a:rPr>
              <a:t>S</a:t>
            </a:r>
            <a:endParaRPr sz="36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Arial"/>
                <a:cs typeface="Arial"/>
              </a:rPr>
              <a:t>¿</a:t>
            </a:r>
            <a:r>
              <a:rPr sz="3600" spc="-5" dirty="0">
                <a:latin typeface="Arial"/>
                <a:cs typeface="Arial"/>
              </a:rPr>
              <a:t>Cuántas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moléculas</a:t>
            </a:r>
            <a:r>
              <a:rPr sz="3600" spc="-5" dirty="0">
                <a:latin typeface="Arial"/>
                <a:cs typeface="Arial"/>
              </a:rPr>
              <a:t> del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compuesto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 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cuántos</a:t>
            </a:r>
            <a:r>
              <a:rPr sz="3600" spc="-5" dirty="0">
                <a:latin typeface="Arial"/>
                <a:cs typeface="Arial"/>
              </a:rPr>
              <a:t> átomos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de</a:t>
            </a:r>
            <a:r>
              <a:rPr sz="3600" spc="-5" dirty="0">
                <a:latin typeface="Arial"/>
                <a:cs typeface="Arial"/>
              </a:rPr>
              <a:t> cada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elemento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20" dirty="0">
                <a:latin typeface="Arial"/>
                <a:cs typeface="Arial"/>
              </a:rPr>
              <a:t>se </a:t>
            </a:r>
            <a:r>
              <a:rPr sz="3600" spc="-99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representan?</a:t>
            </a:r>
            <a:endParaRPr sz="3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Arial"/>
                <a:cs typeface="Arial"/>
              </a:rPr>
              <a:t>.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s-CL" sz="3200" spc="-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3200" spc="-5" dirty="0">
                <a:latin typeface="Arial"/>
                <a:cs typeface="Arial"/>
              </a:rPr>
              <a:t>…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moléculas</a:t>
            </a:r>
            <a:r>
              <a:rPr sz="3600" spc="5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del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compuesto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existen</a:t>
            </a:r>
            <a:endParaRPr sz="3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CL" sz="3600" spc="-5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3600" spc="-5" dirty="0">
                <a:latin typeface="Arial"/>
                <a:cs typeface="Arial"/>
              </a:rPr>
              <a:t>.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átomos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de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N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latin typeface="Arial"/>
                <a:cs typeface="Arial"/>
              </a:rPr>
              <a:t>…</a:t>
            </a:r>
            <a:r>
              <a:rPr lang="es-CL" sz="3600" spc="-5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3600" spc="-5" dirty="0">
                <a:latin typeface="Arial"/>
                <a:cs typeface="Arial"/>
              </a:rPr>
              <a:t>…..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átomos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</a:t>
            </a:r>
          </a:p>
          <a:p>
            <a:pPr marL="12700" algn="just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…</a:t>
            </a:r>
            <a:r>
              <a:rPr lang="es-CL" sz="3600" spc="-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3600" spc="-5" dirty="0">
                <a:latin typeface="Arial"/>
                <a:cs typeface="Arial"/>
              </a:rPr>
              <a:t>..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átomos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6825" y="1074165"/>
            <a:ext cx="2800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2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(NH</a:t>
            </a:r>
            <a:r>
              <a:rPr sz="2800" spc="-5" dirty="0">
                <a:latin typeface="Arial"/>
                <a:cs typeface="Arial"/>
              </a:rPr>
              <a:t>4</a:t>
            </a:r>
            <a:r>
              <a:rPr sz="3600" spc="-5" dirty="0">
                <a:latin typeface="Arial"/>
                <a:cs typeface="Arial"/>
              </a:rPr>
              <a:t>)</a:t>
            </a:r>
            <a:r>
              <a:rPr sz="2800" spc="-5" dirty="0">
                <a:latin typeface="Arial"/>
                <a:cs typeface="Arial"/>
              </a:rPr>
              <a:t>2</a:t>
            </a:r>
            <a:r>
              <a:rPr sz="3600" spc="-5" dirty="0">
                <a:latin typeface="Arial"/>
                <a:cs typeface="Arial"/>
              </a:rPr>
              <a:t>CrO</a:t>
            </a:r>
            <a:r>
              <a:rPr sz="2800" spc="-5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504" y="1685619"/>
            <a:ext cx="8345170" cy="49385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4000" b="0" spc="-5" dirty="0">
                <a:latin typeface="Arial"/>
                <a:cs typeface="Arial"/>
              </a:rPr>
              <a:t>¿Cuántas</a:t>
            </a:r>
            <a:r>
              <a:rPr sz="4000" b="0" spc="63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moléculas</a:t>
            </a:r>
            <a:r>
              <a:rPr sz="4000" b="0" spc="640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del</a:t>
            </a:r>
            <a:r>
              <a:rPr sz="4000" b="0" spc="600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compuesto </a:t>
            </a:r>
            <a:r>
              <a:rPr sz="4000" b="0" spc="-1100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y cuántos </a:t>
            </a:r>
            <a:r>
              <a:rPr sz="4000" b="0" spc="-5" dirty="0" err="1">
                <a:latin typeface="Arial"/>
                <a:cs typeface="Arial"/>
              </a:rPr>
              <a:t>átomos</a:t>
            </a:r>
            <a:r>
              <a:rPr sz="4000" b="0" spc="-5" dirty="0">
                <a:latin typeface="Arial"/>
                <a:cs typeface="Arial"/>
              </a:rPr>
              <a:t> </a:t>
            </a:r>
            <a:r>
              <a:rPr sz="4000" b="0" dirty="0">
                <a:latin typeface="Arial"/>
                <a:cs typeface="Arial"/>
              </a:rPr>
              <a:t>de</a:t>
            </a:r>
            <a:r>
              <a:rPr lang="es-CL" sz="4000" b="0" dirty="0">
                <a:latin typeface="Arial"/>
                <a:cs typeface="Arial"/>
              </a:rPr>
              <a:t/>
            </a:r>
            <a:br>
              <a:rPr lang="es-CL" sz="4000" b="0" dirty="0">
                <a:latin typeface="Arial"/>
                <a:cs typeface="Arial"/>
              </a:rPr>
            </a:br>
            <a:r>
              <a:rPr sz="4000" b="0" dirty="0">
                <a:latin typeface="Arial"/>
                <a:cs typeface="Arial"/>
              </a:rPr>
              <a:t> cada elemento </a:t>
            </a:r>
            <a:r>
              <a:rPr sz="4000" b="0" spc="5" dirty="0">
                <a:latin typeface="Arial"/>
                <a:cs typeface="Arial"/>
              </a:rPr>
              <a:t> se</a:t>
            </a:r>
            <a:r>
              <a:rPr sz="4000" b="0" spc="-60" dirty="0">
                <a:latin typeface="Arial"/>
                <a:cs typeface="Arial"/>
              </a:rPr>
              <a:t> </a:t>
            </a:r>
            <a:r>
              <a:rPr sz="4000" b="0" spc="5" dirty="0" err="1">
                <a:latin typeface="Arial"/>
                <a:cs typeface="Arial"/>
              </a:rPr>
              <a:t>representan</a:t>
            </a:r>
            <a:r>
              <a:rPr sz="4000" b="0" spc="5" dirty="0">
                <a:latin typeface="Arial"/>
                <a:cs typeface="Arial"/>
              </a:rPr>
              <a:t>?</a:t>
            </a:r>
            <a:r>
              <a:rPr lang="es-CL" sz="4000" b="0" spc="5" dirty="0">
                <a:latin typeface="Arial"/>
                <a:cs typeface="Arial"/>
              </a:rPr>
              <a:t/>
            </a:r>
            <a:br>
              <a:rPr lang="es-CL" sz="4000" b="0" spc="5" dirty="0">
                <a:latin typeface="Arial"/>
                <a:cs typeface="Arial"/>
              </a:rPr>
            </a:br>
            <a:r>
              <a:rPr lang="es-CL" sz="4000" b="0" spc="5" dirty="0">
                <a:latin typeface="Arial"/>
                <a:cs typeface="Arial"/>
              </a:rPr>
              <a:t/>
            </a:r>
            <a:br>
              <a:rPr lang="es-CL" sz="4000" b="0" spc="5" dirty="0">
                <a:latin typeface="Arial"/>
                <a:cs typeface="Arial"/>
              </a:rPr>
            </a:br>
            <a:endParaRPr sz="4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s-CL" sz="4000" b="0" spc="5" dirty="0">
                <a:solidFill>
                  <a:srgbClr val="FF0000"/>
                </a:solidFill>
                <a:latin typeface="Arial"/>
                <a:cs typeface="Arial"/>
              </a:rPr>
              <a:t>……..</a:t>
            </a:r>
            <a:r>
              <a:rPr sz="4000" b="0" spc="5" dirty="0" err="1">
                <a:latin typeface="Arial"/>
                <a:cs typeface="Arial"/>
              </a:rPr>
              <a:t>Moléculas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504" y="4124909"/>
            <a:ext cx="8345805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53945" algn="l"/>
                <a:tab pos="3448685" algn="l"/>
                <a:tab pos="5650230" algn="l"/>
                <a:tab pos="6747509" algn="l"/>
              </a:tabLst>
            </a:pPr>
            <a:r>
              <a:rPr sz="4000" spc="5" dirty="0">
                <a:latin typeface="Arial"/>
                <a:cs typeface="Arial"/>
              </a:rPr>
              <a:t>Número	de	átomos	de	</a:t>
            </a:r>
            <a:r>
              <a:rPr sz="4000" spc="10" dirty="0">
                <a:latin typeface="Arial"/>
                <a:cs typeface="Arial"/>
              </a:rPr>
              <a:t>…</a:t>
            </a:r>
            <a:r>
              <a:rPr sz="4000" spc="-15" dirty="0">
                <a:latin typeface="Arial"/>
                <a:cs typeface="Arial"/>
              </a:rPr>
              <a:t>..</a:t>
            </a:r>
            <a:r>
              <a:rPr sz="4000" spc="10" dirty="0">
                <a:latin typeface="Arial"/>
                <a:cs typeface="Arial"/>
              </a:rPr>
              <a:t>N,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0" spc="-5" dirty="0">
                <a:latin typeface="Arial"/>
                <a:cs typeface="Arial"/>
              </a:rPr>
              <a:t>.....H,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spc="-35" dirty="0">
                <a:latin typeface="Arial"/>
                <a:cs typeface="Arial"/>
              </a:rPr>
              <a:t>…Cr, </a:t>
            </a:r>
            <a:r>
              <a:rPr sz="4000" dirty="0">
                <a:latin typeface="Arial"/>
                <a:cs typeface="Arial"/>
              </a:rPr>
              <a:t>…..O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05EA5F-76F1-89DC-3DA8-5DB94279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ECBDD62-DB68-3876-EAFF-548E7EE11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09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Según</a:t>
            </a:r>
            <a:r>
              <a:rPr spc="-45" dirty="0"/>
              <a:t> </a:t>
            </a:r>
            <a:r>
              <a:rPr spc="-10" dirty="0"/>
              <a:t>el</a:t>
            </a:r>
            <a:r>
              <a:rPr dirty="0"/>
              <a:t> </a:t>
            </a:r>
            <a:r>
              <a:rPr spc="-5" dirty="0"/>
              <a:t>número</a:t>
            </a:r>
            <a:r>
              <a:rPr spc="-30" dirty="0"/>
              <a:t> </a:t>
            </a:r>
            <a:r>
              <a:rPr dirty="0"/>
              <a:t>de</a:t>
            </a:r>
            <a:r>
              <a:rPr spc="-10" dirty="0"/>
              <a:t> </a:t>
            </a:r>
            <a:r>
              <a:rPr spc="-5" dirty="0"/>
              <a:t>elementos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473" y="1121791"/>
            <a:ext cx="8127365" cy="4403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470534" algn="l"/>
                <a:tab pos="2604135" algn="l"/>
                <a:tab pos="4677410" algn="l"/>
                <a:tab pos="5640705" algn="l"/>
                <a:tab pos="6244590" algn="l"/>
              </a:tabLst>
            </a:pPr>
            <a:r>
              <a:rPr sz="3200" b="1" spc="-5" dirty="0">
                <a:latin typeface="Arial"/>
                <a:cs typeface="Arial"/>
              </a:rPr>
              <a:t>Binarios: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for</a:t>
            </a:r>
            <a:r>
              <a:rPr sz="3200" spc="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ados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por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2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3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em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ntos  </a:t>
            </a:r>
            <a:r>
              <a:rPr sz="3200" dirty="0">
                <a:latin typeface="Arial"/>
                <a:cs typeface="Arial"/>
              </a:rPr>
              <a:t>distintos.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05635" algn="l"/>
              </a:tabLst>
            </a:pPr>
            <a:r>
              <a:rPr sz="3200" spc="-5" dirty="0">
                <a:latin typeface="Arial"/>
                <a:cs typeface="Arial"/>
              </a:rPr>
              <a:t>Ejemplos	</a:t>
            </a:r>
            <a:r>
              <a:rPr sz="3200" spc="-1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3200" spc="-10" dirty="0">
                <a:latin typeface="Arial"/>
                <a:cs typeface="Arial"/>
              </a:rPr>
              <a:t>O,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HCl,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3200" spc="-5" dirty="0">
                <a:latin typeface="Arial"/>
                <a:cs typeface="Arial"/>
              </a:rPr>
              <a:t>,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NaCl</a:t>
            </a:r>
            <a:endParaRPr sz="32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buFont typeface="Wingdings"/>
              <a:buChar char=""/>
              <a:tabLst>
                <a:tab pos="470534" algn="l"/>
                <a:tab pos="2509520" algn="l"/>
                <a:tab pos="2978785" algn="l"/>
                <a:tab pos="5165090" algn="l"/>
                <a:tab pos="7080250" algn="l"/>
                <a:tab pos="7887970" algn="l"/>
              </a:tabLst>
            </a:pPr>
            <a:r>
              <a:rPr sz="3200" b="1" spc="-254" dirty="0">
                <a:latin typeface="Arial"/>
                <a:cs typeface="Arial"/>
              </a:rPr>
              <a:t>T</a:t>
            </a:r>
            <a:r>
              <a:rPr sz="3200" b="1" spc="-5" dirty="0">
                <a:latin typeface="Arial"/>
                <a:cs typeface="Arial"/>
              </a:rPr>
              <a:t>ernarios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b="1" spc="-5" dirty="0">
                <a:latin typeface="Arial"/>
                <a:cs typeface="Arial"/>
              </a:rPr>
              <a:t>o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b="1" spc="-5" dirty="0">
                <a:latin typeface="Arial"/>
                <a:cs typeface="Arial"/>
              </a:rPr>
              <a:t>te</a:t>
            </a:r>
            <a:r>
              <a:rPr sz="3200" b="1" spc="10" dirty="0">
                <a:latin typeface="Arial"/>
                <a:cs typeface="Arial"/>
              </a:rPr>
              <a:t>r</a:t>
            </a:r>
            <a:r>
              <a:rPr sz="3200" b="1" spc="-5" dirty="0">
                <a:latin typeface="Arial"/>
                <a:cs typeface="Arial"/>
              </a:rPr>
              <a:t>ciario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5" dirty="0">
                <a:latin typeface="Arial"/>
                <a:cs typeface="Arial"/>
              </a:rPr>
              <a:t>:</a:t>
            </a:r>
            <a:r>
              <a:rPr sz="3200" b="1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formados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10" dirty="0">
                <a:latin typeface="Arial"/>
                <a:cs typeface="Arial"/>
              </a:rPr>
              <a:t>po</a:t>
            </a:r>
            <a:r>
              <a:rPr sz="3200" spc="-5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3  elementos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distintos.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Arial"/>
                <a:cs typeface="Arial"/>
              </a:rPr>
              <a:t>Ejemplos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(NH</a:t>
            </a:r>
            <a:r>
              <a:rPr sz="2400" spc="-5" dirty="0">
                <a:latin typeface="Arial"/>
                <a:cs typeface="Arial"/>
              </a:rPr>
              <a:t>4</a:t>
            </a:r>
            <a:r>
              <a:rPr sz="3200" spc="-5" dirty="0">
                <a:latin typeface="Arial"/>
                <a:cs typeface="Arial"/>
              </a:rPr>
              <a:t>)</a:t>
            </a:r>
            <a:r>
              <a:rPr sz="2000" spc="-5" dirty="0">
                <a:latin typeface="Arial"/>
                <a:cs typeface="Arial"/>
              </a:rPr>
              <a:t>2</a:t>
            </a:r>
            <a:r>
              <a:rPr sz="3200" spc="-5" dirty="0">
                <a:latin typeface="Arial"/>
                <a:cs typeface="Arial"/>
              </a:rPr>
              <a:t>S,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HNO</a:t>
            </a:r>
            <a:r>
              <a:rPr sz="2400" spc="-5" dirty="0">
                <a:latin typeface="Arial"/>
                <a:cs typeface="Arial"/>
              </a:rPr>
              <a:t>3,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3200" spc="-5" dirty="0">
                <a:latin typeface="Arial"/>
                <a:cs typeface="Arial"/>
              </a:rPr>
              <a:t>SO</a:t>
            </a:r>
            <a:r>
              <a:rPr sz="2400" spc="-5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b="1" spc="-5" dirty="0">
                <a:latin typeface="Arial"/>
                <a:cs typeface="Arial"/>
              </a:rPr>
              <a:t>Cuaternarios:</a:t>
            </a:r>
            <a:r>
              <a:rPr sz="3200" b="1" spc="3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formados</a:t>
            </a:r>
            <a:r>
              <a:rPr sz="3200" spc="3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por</a:t>
            </a:r>
            <a:r>
              <a:rPr sz="3200" spc="3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4</a:t>
            </a:r>
            <a:r>
              <a:rPr sz="3200" spc="3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elementos </a:t>
            </a:r>
            <a:r>
              <a:rPr sz="3200" spc="-869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distintos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745"/>
              </a:lnSpc>
            </a:pPr>
            <a:r>
              <a:rPr sz="3200" spc="-5" dirty="0">
                <a:latin typeface="Arial"/>
                <a:cs typeface="Arial"/>
              </a:rPr>
              <a:t>Ejemplos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(NH</a:t>
            </a:r>
            <a:r>
              <a:rPr sz="2000" spc="-10" dirty="0">
                <a:latin typeface="Arial"/>
                <a:cs typeface="Arial"/>
              </a:rPr>
              <a:t>4</a:t>
            </a:r>
            <a:r>
              <a:rPr sz="3200" spc="-10" dirty="0">
                <a:latin typeface="Arial"/>
                <a:cs typeface="Arial"/>
              </a:rPr>
              <a:t>)</a:t>
            </a:r>
            <a:r>
              <a:rPr sz="2000" spc="-10" dirty="0">
                <a:latin typeface="Arial"/>
                <a:cs typeface="Arial"/>
              </a:rPr>
              <a:t>2</a:t>
            </a:r>
            <a:r>
              <a:rPr sz="3200" spc="-10" dirty="0">
                <a:latin typeface="Arial"/>
                <a:cs typeface="Arial"/>
              </a:rPr>
              <a:t>CrO</a:t>
            </a:r>
            <a:r>
              <a:rPr sz="2400" spc="-10" dirty="0">
                <a:latin typeface="Arial"/>
                <a:cs typeface="Arial"/>
              </a:rPr>
              <a:t>4,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NaHCO</a:t>
            </a:r>
            <a:r>
              <a:rPr sz="2400" spc="-10" dirty="0">
                <a:latin typeface="Arial"/>
                <a:cs typeface="Arial"/>
              </a:rPr>
              <a:t>3,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NH</a:t>
            </a:r>
            <a:r>
              <a:rPr sz="2400" spc="-10" dirty="0">
                <a:latin typeface="Arial"/>
                <a:cs typeface="Arial"/>
              </a:rPr>
              <a:t>4</a:t>
            </a:r>
            <a:r>
              <a:rPr sz="3200" spc="-10" dirty="0">
                <a:latin typeface="Arial"/>
                <a:cs typeface="Arial"/>
              </a:rPr>
              <a:t>OH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365250"/>
            <a:ext cx="214757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1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tud</a:t>
            </a:r>
            <a:r>
              <a:rPr sz="3200" spc="5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antes  trabajamos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6739" y="1365250"/>
            <a:ext cx="518541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90"/>
              </a:spcBef>
              <a:tabLst>
                <a:tab pos="575945" algn="l"/>
                <a:tab pos="887094" algn="l"/>
                <a:tab pos="1475740" algn="l"/>
                <a:tab pos="2579370" algn="l"/>
                <a:tab pos="2851150" algn="l"/>
                <a:tab pos="3549015" algn="l"/>
                <a:tab pos="4494530" algn="l"/>
                <a:tab pos="4652645" algn="l"/>
              </a:tabLst>
            </a:pPr>
            <a:r>
              <a:rPr sz="3200" spc="-5" dirty="0">
                <a:latin typeface="Arial"/>
                <a:cs typeface="Arial"/>
              </a:rPr>
              <a:t>,	</a:t>
            </a:r>
            <a:r>
              <a:rPr sz="3200" spc="-2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es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en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5" dirty="0">
                <a:latin typeface="Arial"/>
                <a:cs typeface="Arial"/>
              </a:rPr>
              <a:t>ío</a:t>
            </a:r>
            <a:r>
              <a:rPr sz="3200" dirty="0">
                <a:latin typeface="Arial"/>
                <a:cs typeface="Arial"/>
              </a:rPr>
              <a:t>		</a:t>
            </a:r>
            <a:r>
              <a:rPr sz="3200" spc="-5" dirty="0">
                <a:latin typeface="Arial"/>
                <a:cs typeface="Arial"/>
              </a:rPr>
              <a:t>el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ppt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que  en</a:t>
            </a:r>
            <a:r>
              <a:rPr sz="3200" dirty="0">
                <a:latin typeface="Arial"/>
                <a:cs typeface="Arial"/>
              </a:rPr>
              <a:t>		cl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,</a:t>
            </a:r>
            <a:r>
              <a:rPr sz="3200" dirty="0">
                <a:latin typeface="Arial"/>
                <a:cs typeface="Arial"/>
              </a:rPr>
              <a:t>	c</a:t>
            </a:r>
            <a:r>
              <a:rPr sz="3200" spc="-10" dirty="0">
                <a:latin typeface="Arial"/>
                <a:cs typeface="Arial"/>
              </a:rPr>
              <a:t>om</a:t>
            </a:r>
            <a:r>
              <a:rPr sz="3200" spc="-20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eté</a:t>
            </a:r>
            <a:r>
              <a:rPr sz="3200" dirty="0">
                <a:latin typeface="Arial"/>
                <a:cs typeface="Arial"/>
              </a:rPr>
              <a:t>		l</a:t>
            </a:r>
            <a:r>
              <a:rPr sz="3200" spc="-5" dirty="0"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473" y="2340940"/>
            <a:ext cx="7623809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Arial"/>
                <a:cs typeface="Arial"/>
              </a:rPr>
              <a:t>actividades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que</a:t>
            </a:r>
            <a:r>
              <a:rPr sz="3200" spc="-5" dirty="0">
                <a:latin typeface="Arial"/>
                <a:cs typeface="Arial"/>
              </a:rPr>
              <a:t> hicimos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juntos,</a:t>
            </a:r>
            <a:r>
              <a:rPr sz="3200" spc="-5" dirty="0">
                <a:latin typeface="Arial"/>
                <a:cs typeface="Arial"/>
              </a:rPr>
              <a:t> realicen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ustedes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ahora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estás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actividades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su 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cuaderno y </a:t>
            </a:r>
            <a:r>
              <a:rPr sz="3200" dirty="0">
                <a:latin typeface="Arial"/>
                <a:cs typeface="Arial"/>
              </a:rPr>
              <a:t>la </a:t>
            </a:r>
            <a:r>
              <a:rPr sz="3200" spc="-5" dirty="0">
                <a:latin typeface="Arial"/>
                <a:cs typeface="Arial"/>
              </a:rPr>
              <a:t>próxima sesión les enviaré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las</a:t>
            </a:r>
            <a:r>
              <a:rPr sz="3200" spc="8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respuestas</a:t>
            </a:r>
            <a:r>
              <a:rPr sz="3200" spc="8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junto</a:t>
            </a:r>
            <a:r>
              <a:rPr sz="3200" spc="8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844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otra</a:t>
            </a:r>
            <a:r>
              <a:rPr sz="3200" spc="8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clase.</a:t>
            </a:r>
          </a:p>
          <a:p>
            <a:pPr marL="911860" marR="309245" indent="-899794" algn="just"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404" y="241869"/>
            <a:ext cx="8394065" cy="269621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562735">
              <a:lnSpc>
                <a:spcPct val="100000"/>
              </a:lnSpc>
              <a:spcBef>
                <a:spcPts val="1010"/>
              </a:spcBef>
            </a:pP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Actividades</a:t>
            </a:r>
            <a:r>
              <a:rPr sz="3200" b="1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realizar</a:t>
            </a:r>
            <a:endParaRPr sz="3200">
              <a:latin typeface="Arial"/>
              <a:cs typeface="Arial"/>
            </a:endParaRPr>
          </a:p>
          <a:p>
            <a:pPr marL="50800" marR="17780">
              <a:lnSpc>
                <a:spcPct val="100000"/>
              </a:lnSpc>
              <a:spcBef>
                <a:spcPts val="910"/>
              </a:spcBef>
              <a:tabLst>
                <a:tab pos="1022350" algn="l"/>
                <a:tab pos="1939925" algn="l"/>
                <a:tab pos="3442970" algn="l"/>
                <a:tab pos="4632325" algn="l"/>
                <a:tab pos="5528310" algn="l"/>
                <a:tab pos="6409055" algn="l"/>
              </a:tabLst>
            </a:pPr>
            <a:r>
              <a:rPr sz="3200" spc="-5" dirty="0">
                <a:latin typeface="Arial"/>
                <a:cs typeface="Arial"/>
              </a:rPr>
              <a:t>1.-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Clasifique</a:t>
            </a:r>
            <a:r>
              <a:rPr sz="3200" spc="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escriba</a:t>
            </a:r>
            <a:r>
              <a:rPr sz="3200" spc="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según</a:t>
            </a:r>
            <a:r>
              <a:rPr sz="3200" spc="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corresponda</a:t>
            </a:r>
            <a:r>
              <a:rPr sz="3200" spc="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en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el siguiente cuadro los símbolos y fórmulas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Ca,	O</a:t>
            </a:r>
            <a:r>
              <a:rPr sz="3150" spc="-7" baseline="-25132" dirty="0">
                <a:latin typeface="Arial"/>
                <a:cs typeface="Arial"/>
              </a:rPr>
              <a:t>2</a:t>
            </a:r>
            <a:r>
              <a:rPr sz="3200" spc="-5" dirty="0">
                <a:latin typeface="Arial"/>
                <a:cs typeface="Arial"/>
              </a:rPr>
              <a:t>,	HNO</a:t>
            </a:r>
            <a:r>
              <a:rPr sz="3150" spc="-7" baseline="-25132" dirty="0">
                <a:latin typeface="Arial"/>
                <a:cs typeface="Arial"/>
              </a:rPr>
              <a:t>3</a:t>
            </a:r>
            <a:r>
              <a:rPr sz="3200" spc="-5" dirty="0">
                <a:latin typeface="Arial"/>
                <a:cs typeface="Arial"/>
              </a:rPr>
              <a:t>,	CH</a:t>
            </a:r>
            <a:r>
              <a:rPr sz="3150" spc="-7" baseline="-25132" dirty="0">
                <a:latin typeface="Arial"/>
                <a:cs typeface="Arial"/>
              </a:rPr>
              <a:t>4</a:t>
            </a:r>
            <a:r>
              <a:rPr sz="3200" spc="-5" dirty="0">
                <a:latin typeface="Arial"/>
                <a:cs typeface="Arial"/>
              </a:rPr>
              <a:t>,	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150" baseline="-25132" dirty="0">
                <a:latin typeface="Arial"/>
                <a:cs typeface="Arial"/>
              </a:rPr>
              <a:t>2</a:t>
            </a:r>
            <a:r>
              <a:rPr sz="3200" dirty="0">
                <a:latin typeface="Arial"/>
                <a:cs typeface="Arial"/>
              </a:rPr>
              <a:t>,	</a:t>
            </a:r>
            <a:r>
              <a:rPr sz="3200" spc="-10" dirty="0">
                <a:latin typeface="Arial"/>
                <a:cs typeface="Arial"/>
              </a:rPr>
              <a:t>O,	</a:t>
            </a:r>
            <a:r>
              <a:rPr sz="3200" spc="-5" dirty="0">
                <a:latin typeface="Arial"/>
                <a:cs typeface="Arial"/>
              </a:rPr>
              <a:t>NO</a:t>
            </a:r>
            <a:r>
              <a:rPr sz="3150" spc="-7" baseline="-25132" dirty="0">
                <a:latin typeface="Arial"/>
                <a:cs typeface="Arial"/>
              </a:rPr>
              <a:t>3</a:t>
            </a:r>
            <a:r>
              <a:rPr sz="3200" spc="-5" dirty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970915" algn="l"/>
                <a:tab pos="1742439" algn="l"/>
              </a:tabLst>
            </a:pPr>
            <a:r>
              <a:rPr sz="3200" spc="-5" dirty="0">
                <a:latin typeface="Arial"/>
                <a:cs typeface="Arial"/>
              </a:rPr>
              <a:t>Fe,	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150" baseline="-25132" dirty="0">
                <a:latin typeface="Arial"/>
                <a:cs typeface="Arial"/>
              </a:rPr>
              <a:t>2,	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150" baseline="-25132" dirty="0">
                <a:latin typeface="Arial"/>
                <a:cs typeface="Arial"/>
              </a:rPr>
              <a:t>4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150" baseline="-25132" dirty="0">
                <a:latin typeface="Arial"/>
                <a:cs typeface="Arial"/>
              </a:rPr>
              <a:t>8</a:t>
            </a:r>
            <a:endParaRPr sz="3150" baseline="-25132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3196" y="3278632"/>
          <a:ext cx="7847965" cy="2543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5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63039">
                <a:tc>
                  <a:txBody>
                    <a:bodyPr/>
                    <a:lstStyle/>
                    <a:p>
                      <a:pPr marL="419100" marR="252095" indent="-159385">
                        <a:lnSpc>
                          <a:spcPts val="3840"/>
                        </a:lnSpc>
                        <a:spcBef>
                          <a:spcPts val="60"/>
                        </a:spcBef>
                      </a:pPr>
                      <a:r>
                        <a:rPr sz="3200" b="1" spc="-10" dirty="0">
                          <a:latin typeface="Arial"/>
                          <a:cs typeface="Arial"/>
                        </a:rPr>
                        <a:t>Átomos</a:t>
                      </a:r>
                      <a:r>
                        <a:rPr sz="3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3200" b="1" spc="-8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elemento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775"/>
                        </a:lnSpc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Moléculas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307340" marR="297815" indent="635" algn="ctr">
                        <a:lnSpc>
                          <a:spcPct val="100000"/>
                        </a:lnSpc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 elemen</a:t>
                      </a:r>
                      <a:r>
                        <a:rPr sz="3200" b="1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os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3775"/>
                        </a:lnSpc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Moléculas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116839" marR="108585" indent="4445" algn="ctr">
                        <a:lnSpc>
                          <a:spcPct val="100000"/>
                        </a:lnSpc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 co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3200" b="1" spc="-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est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87904"/>
              </p:ext>
            </p:extLst>
          </p:nvPr>
        </p:nvGraphicFramePr>
        <p:xfrm>
          <a:off x="389191" y="1750336"/>
          <a:ext cx="7992109" cy="451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99866">
                <a:tc>
                  <a:txBody>
                    <a:bodyPr/>
                    <a:lstStyle/>
                    <a:p>
                      <a:pPr marL="245745">
                        <a:lnSpc>
                          <a:spcPts val="3279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Compuesto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43840" marR="182245" indent="-55244">
                        <a:lnSpc>
                          <a:spcPts val="3360"/>
                        </a:lnSpc>
                        <a:spcBef>
                          <a:spcPts val="30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Número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2800" b="1" spc="-7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moléculas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3279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Número</a:t>
                      </a:r>
                      <a:r>
                        <a:rPr sz="2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de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314325" marR="302260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átomos</a:t>
                      </a:r>
                      <a:r>
                        <a:rPr sz="2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cada </a:t>
                      </a:r>
                      <a:r>
                        <a:rPr sz="2800" b="1" spc="-7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elemento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455">
                <a:tc>
                  <a:txBody>
                    <a:bodyPr/>
                    <a:lstStyle/>
                    <a:p>
                      <a:pPr marL="96520">
                        <a:lnSpc>
                          <a:spcPts val="3770"/>
                        </a:lnSpc>
                        <a:tabLst>
                          <a:tab pos="544195" algn="l"/>
                        </a:tabLst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5	Ba</a:t>
                      </a:r>
                      <a:r>
                        <a:rPr sz="3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(NO</a:t>
                      </a:r>
                      <a:r>
                        <a:rPr sz="3150" b="1" spc="-7" baseline="-1984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3150" b="1" spc="-7" baseline="-19841" dirty="0">
                          <a:latin typeface="Arial"/>
                          <a:cs typeface="Arial"/>
                        </a:rPr>
                        <a:t>2</a:t>
                      </a:r>
                      <a:endParaRPr sz="3150" baseline="-1984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790"/>
                        </a:spcBef>
                      </a:pPr>
                      <a:r>
                        <a:rPr sz="3200" spc="-5" dirty="0">
                          <a:latin typeface="Times New Roman"/>
                          <a:cs typeface="Times New Roman"/>
                        </a:rPr>
                        <a:t>…..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54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82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.…..</a:t>
                      </a:r>
                      <a:r>
                        <a:rPr sz="2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átomos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Ba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…..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átomos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284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......</a:t>
                      </a:r>
                      <a:r>
                        <a:rPr sz="2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átomos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8456">
                <a:tc>
                  <a:txBody>
                    <a:bodyPr/>
                    <a:lstStyle/>
                    <a:p>
                      <a:pPr marL="340360">
                        <a:lnSpc>
                          <a:spcPts val="3775"/>
                        </a:lnSpc>
                        <a:tabLst>
                          <a:tab pos="788670" algn="l"/>
                        </a:tabLst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2	MgSO</a:t>
                      </a:r>
                      <a:r>
                        <a:rPr sz="3150" b="1" spc="-7" baseline="-19841" dirty="0">
                          <a:latin typeface="Arial"/>
                          <a:cs typeface="Arial"/>
                        </a:rPr>
                        <a:t>4</a:t>
                      </a:r>
                      <a:endParaRPr sz="3150" baseline="-1984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……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82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…..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átomos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Mg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…...átomos</a:t>
                      </a:r>
                      <a:r>
                        <a:rPr sz="2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2835"/>
                        </a:lnSpc>
                        <a:spcBef>
                          <a:spcPts val="5"/>
                        </a:spcBef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……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átomos</a:t>
                      </a:r>
                      <a:r>
                        <a:rPr sz="2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8480">
                <a:tc>
                  <a:txBody>
                    <a:bodyPr/>
                    <a:lstStyle/>
                    <a:p>
                      <a:pPr marL="340360">
                        <a:lnSpc>
                          <a:spcPts val="3685"/>
                        </a:lnSpc>
                        <a:tabLst>
                          <a:tab pos="791845" algn="l"/>
                        </a:tabLst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3	C</a:t>
                      </a:r>
                      <a:r>
                        <a:rPr sz="3150" b="1" spc="-7" baseline="-19841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3150" b="1" spc="-7" baseline="-19841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3150" b="1" spc="-7" baseline="-19841" dirty="0">
                          <a:latin typeface="Arial"/>
                          <a:cs typeface="Arial"/>
                        </a:rPr>
                        <a:t>6</a:t>
                      </a:r>
                      <a:endParaRPr sz="3150" baseline="-1984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…….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275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…….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átomos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C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……átomos</a:t>
                      </a:r>
                      <a:r>
                        <a:rPr sz="2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H</a:t>
                      </a:r>
                    </a:p>
                    <a:p>
                      <a:pPr marL="69850">
                        <a:lnSpc>
                          <a:spcPts val="283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……átomos</a:t>
                      </a:r>
                      <a:r>
                        <a:rPr sz="2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370" y="289636"/>
            <a:ext cx="8057515" cy="15529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2400" b="0" spc="5" dirty="0">
                <a:latin typeface="Arial"/>
                <a:cs typeface="Arial"/>
              </a:rPr>
              <a:t>2</a:t>
            </a:r>
            <a:r>
              <a:rPr sz="2800" b="0" spc="5" dirty="0">
                <a:latin typeface="Arial"/>
                <a:cs typeface="Arial"/>
              </a:rPr>
              <a:t>.-</a:t>
            </a:r>
            <a:r>
              <a:rPr sz="2800" b="0" spc="1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Indicar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el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número</a:t>
            </a:r>
            <a:r>
              <a:rPr sz="2400" b="0" dirty="0">
                <a:latin typeface="Arial"/>
                <a:cs typeface="Arial"/>
              </a:rPr>
              <a:t> de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moléculas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de</a:t>
            </a:r>
            <a:r>
              <a:rPr sz="2400" b="0" spc="5" dirty="0">
                <a:latin typeface="Arial"/>
                <a:cs typeface="Arial"/>
              </a:rPr>
              <a:t> cada </a:t>
            </a:r>
            <a:r>
              <a:rPr sz="2400" b="0" spc="1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compuesto y determinar el número de átomos </a:t>
            </a:r>
            <a:r>
              <a:rPr sz="2400" b="0" spc="-5" dirty="0">
                <a:latin typeface="Arial"/>
                <a:cs typeface="Arial"/>
              </a:rPr>
              <a:t>de </a:t>
            </a:r>
            <a:r>
              <a:rPr sz="2400" b="0" dirty="0">
                <a:latin typeface="Arial"/>
                <a:cs typeface="Arial"/>
              </a:rPr>
              <a:t> </a:t>
            </a:r>
            <a:r>
              <a:rPr sz="2400" b="0" spc="5" dirty="0">
                <a:latin typeface="Arial"/>
                <a:cs typeface="Arial"/>
              </a:rPr>
              <a:t>cada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elemento</a:t>
            </a:r>
            <a:r>
              <a:rPr sz="2400" b="0" spc="-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en</a:t>
            </a:r>
            <a:r>
              <a:rPr sz="2400" b="0" spc="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las siguientes</a:t>
            </a:r>
            <a:r>
              <a:rPr sz="2400" b="0" spc="-20" dirty="0">
                <a:latin typeface="Arial"/>
                <a:cs typeface="Arial"/>
              </a:rPr>
              <a:t> </a:t>
            </a:r>
            <a:r>
              <a:rPr sz="2400" b="0" spc="5" dirty="0">
                <a:latin typeface="Arial"/>
                <a:cs typeface="Arial"/>
              </a:rPr>
              <a:t>representaciones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97" y="2046774"/>
            <a:ext cx="942753" cy="47413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055" y="3062811"/>
            <a:ext cx="1433460" cy="10520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756920"/>
            <a:ext cx="820039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70230" algn="l"/>
                <a:tab pos="1924050" algn="l"/>
                <a:tab pos="2515870" algn="l"/>
                <a:tab pos="4091940" algn="l"/>
                <a:tab pos="5801995" algn="l"/>
                <a:tab pos="6149975" algn="l"/>
                <a:tab pos="7845425" algn="l"/>
              </a:tabLst>
            </a:pPr>
            <a:r>
              <a:rPr sz="2400" b="0" dirty="0">
                <a:latin typeface="Arial"/>
                <a:cs typeface="Arial"/>
              </a:rPr>
              <a:t>3.-	O</a:t>
            </a:r>
            <a:r>
              <a:rPr sz="2400" b="0" spc="10" dirty="0">
                <a:latin typeface="Arial"/>
                <a:cs typeface="Arial"/>
              </a:rPr>
              <a:t>b</a:t>
            </a:r>
            <a:r>
              <a:rPr sz="2400" b="0" spc="-5" dirty="0">
                <a:latin typeface="Arial"/>
                <a:cs typeface="Arial"/>
              </a:rPr>
              <a:t>s</a:t>
            </a:r>
            <a:r>
              <a:rPr sz="2400" b="0" dirty="0">
                <a:latin typeface="Arial"/>
                <a:cs typeface="Arial"/>
              </a:rPr>
              <a:t>er</a:t>
            </a:r>
            <a:r>
              <a:rPr sz="2400" b="0" spc="-35" dirty="0">
                <a:latin typeface="Arial"/>
                <a:cs typeface="Arial"/>
              </a:rPr>
              <a:t>v</a:t>
            </a:r>
            <a:r>
              <a:rPr sz="2400" b="0" spc="-5" dirty="0">
                <a:latin typeface="Arial"/>
                <a:cs typeface="Arial"/>
              </a:rPr>
              <a:t>e</a:t>
            </a:r>
            <a:r>
              <a:rPr sz="2400" b="0" dirty="0">
                <a:latin typeface="Arial"/>
                <a:cs typeface="Arial"/>
              </a:rPr>
              <a:t>	</a:t>
            </a:r>
            <a:r>
              <a:rPr sz="2400" b="0" spc="-5" dirty="0">
                <a:latin typeface="Arial"/>
                <a:cs typeface="Arial"/>
              </a:rPr>
              <a:t>las</a:t>
            </a:r>
            <a:r>
              <a:rPr sz="2400" b="0" dirty="0">
                <a:latin typeface="Arial"/>
                <a:cs typeface="Arial"/>
              </a:rPr>
              <a:t>	</a:t>
            </a:r>
            <a:r>
              <a:rPr sz="2400" b="0" spc="-5" dirty="0">
                <a:latin typeface="Arial"/>
                <a:cs typeface="Arial"/>
              </a:rPr>
              <a:t>si</a:t>
            </a:r>
            <a:r>
              <a:rPr sz="2400" b="0" spc="-25" dirty="0">
                <a:latin typeface="Arial"/>
                <a:cs typeface="Arial"/>
              </a:rPr>
              <a:t>g</a:t>
            </a:r>
            <a:r>
              <a:rPr sz="2400" b="0" dirty="0">
                <a:latin typeface="Arial"/>
                <a:cs typeface="Arial"/>
              </a:rPr>
              <a:t>u</a:t>
            </a:r>
            <a:r>
              <a:rPr sz="2400" b="0" spc="-5" dirty="0">
                <a:latin typeface="Arial"/>
                <a:cs typeface="Arial"/>
              </a:rPr>
              <a:t>ie</a:t>
            </a:r>
            <a:r>
              <a:rPr sz="2400" b="0" spc="5" dirty="0">
                <a:latin typeface="Arial"/>
                <a:cs typeface="Arial"/>
              </a:rPr>
              <a:t>n</a:t>
            </a:r>
            <a:r>
              <a:rPr sz="2400" b="0" dirty="0">
                <a:latin typeface="Arial"/>
                <a:cs typeface="Arial"/>
              </a:rPr>
              <a:t>t</a:t>
            </a:r>
            <a:r>
              <a:rPr sz="2400" b="0" spc="10" dirty="0">
                <a:latin typeface="Arial"/>
                <a:cs typeface="Arial"/>
              </a:rPr>
              <a:t>e</a:t>
            </a:r>
            <a:r>
              <a:rPr sz="2400" b="0" dirty="0">
                <a:latin typeface="Arial"/>
                <a:cs typeface="Arial"/>
              </a:rPr>
              <a:t>s	e</a:t>
            </a:r>
            <a:r>
              <a:rPr sz="2400" b="0" spc="-25" dirty="0">
                <a:latin typeface="Arial"/>
                <a:cs typeface="Arial"/>
              </a:rPr>
              <a:t>s</a:t>
            </a:r>
            <a:r>
              <a:rPr sz="2400" b="0" dirty="0">
                <a:latin typeface="Arial"/>
                <a:cs typeface="Arial"/>
              </a:rPr>
              <a:t>truc</a:t>
            </a:r>
            <a:r>
              <a:rPr sz="2400" b="0" spc="5" dirty="0">
                <a:latin typeface="Arial"/>
                <a:cs typeface="Arial"/>
              </a:rPr>
              <a:t>t</a:t>
            </a:r>
            <a:r>
              <a:rPr sz="2400" b="0" dirty="0">
                <a:latin typeface="Arial"/>
                <a:cs typeface="Arial"/>
              </a:rPr>
              <a:t>u</a:t>
            </a:r>
            <a:r>
              <a:rPr sz="2400" b="0" spc="-5" dirty="0">
                <a:latin typeface="Arial"/>
                <a:cs typeface="Arial"/>
              </a:rPr>
              <a:t>ras</a:t>
            </a:r>
            <a:r>
              <a:rPr sz="2400" b="0" dirty="0">
                <a:latin typeface="Arial"/>
                <a:cs typeface="Arial"/>
              </a:rPr>
              <a:t>	y	</a:t>
            </a:r>
            <a:r>
              <a:rPr sz="2400" b="0" spc="-5" dirty="0">
                <a:latin typeface="Arial"/>
                <a:cs typeface="Arial"/>
              </a:rPr>
              <a:t>clasi</a:t>
            </a:r>
            <a:r>
              <a:rPr sz="2400" b="0" spc="20" dirty="0">
                <a:latin typeface="Arial"/>
                <a:cs typeface="Arial"/>
              </a:rPr>
              <a:t>f</a:t>
            </a:r>
            <a:r>
              <a:rPr sz="2400" b="0" spc="-20" dirty="0">
                <a:latin typeface="Arial"/>
                <a:cs typeface="Arial"/>
              </a:rPr>
              <a:t>í</a:t>
            </a:r>
            <a:r>
              <a:rPr sz="2400" b="0" spc="-5" dirty="0">
                <a:latin typeface="Arial"/>
                <a:cs typeface="Arial"/>
              </a:rPr>
              <a:t>c</a:t>
            </a:r>
            <a:r>
              <a:rPr sz="2400" b="0" dirty="0">
                <a:latin typeface="Arial"/>
                <a:cs typeface="Arial"/>
              </a:rPr>
              <a:t>a</a:t>
            </a:r>
            <a:r>
              <a:rPr sz="2400" b="0" spc="-5" dirty="0">
                <a:latin typeface="Arial"/>
                <a:cs typeface="Arial"/>
              </a:rPr>
              <a:t>las</a:t>
            </a:r>
            <a:r>
              <a:rPr sz="2400" b="0" dirty="0">
                <a:latin typeface="Arial"/>
                <a:cs typeface="Arial"/>
              </a:rPr>
              <a:t>	en  elemento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molecular</a:t>
            </a:r>
            <a:r>
              <a:rPr sz="2400" b="0" spc="-1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o</a:t>
            </a:r>
            <a:r>
              <a:rPr sz="2400" b="0" spc="-1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compuesto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spc="-15" dirty="0">
                <a:latin typeface="Arial"/>
                <a:cs typeface="Arial"/>
              </a:rPr>
              <a:t>molecular.</a:t>
            </a:r>
            <a:r>
              <a:rPr lang="es-CL" sz="2400" b="0" spc="-15" dirty="0">
                <a:latin typeface="Arial"/>
                <a:cs typeface="Arial"/>
              </a:rPr>
              <a:t/>
            </a:r>
            <a:br>
              <a:rPr lang="es-CL" sz="2400" b="0" spc="-15" dirty="0">
                <a:latin typeface="Arial"/>
                <a:cs typeface="Arial"/>
              </a:rPr>
            </a:br>
            <a:r>
              <a:rPr lang="es-CL" sz="2400" b="0" spc="-15" dirty="0">
                <a:latin typeface="Arial"/>
                <a:cs typeface="Arial"/>
              </a:rPr>
              <a:t/>
            </a:r>
            <a:br>
              <a:rPr lang="es-CL" sz="2400" b="0" spc="-15" dirty="0">
                <a:latin typeface="Arial"/>
                <a:cs typeface="Arial"/>
              </a:rPr>
            </a:b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0100" y="2146426"/>
            <a:ext cx="1246505" cy="273050"/>
          </a:xfrm>
          <a:custGeom>
            <a:avLst/>
            <a:gdLst/>
            <a:ahLst/>
            <a:cxnLst/>
            <a:rect l="l" t="t" r="r" b="b"/>
            <a:pathLst>
              <a:path w="1246504" h="273050">
                <a:moveTo>
                  <a:pt x="0" y="68325"/>
                </a:moveTo>
                <a:lnTo>
                  <a:pt x="934847" y="68325"/>
                </a:lnTo>
                <a:lnTo>
                  <a:pt x="934847" y="0"/>
                </a:lnTo>
                <a:lnTo>
                  <a:pt x="1246504" y="136525"/>
                </a:lnTo>
                <a:lnTo>
                  <a:pt x="934847" y="273050"/>
                </a:lnTo>
                <a:lnTo>
                  <a:pt x="934847" y="204850"/>
                </a:lnTo>
                <a:lnTo>
                  <a:pt x="0" y="204850"/>
                </a:lnTo>
                <a:lnTo>
                  <a:pt x="0" y="68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0473" y="3393313"/>
            <a:ext cx="1246505" cy="273050"/>
          </a:xfrm>
          <a:custGeom>
            <a:avLst/>
            <a:gdLst/>
            <a:ahLst/>
            <a:cxnLst/>
            <a:rect l="l" t="t" r="r" b="b"/>
            <a:pathLst>
              <a:path w="1246504" h="273050">
                <a:moveTo>
                  <a:pt x="0" y="68325"/>
                </a:moveTo>
                <a:lnTo>
                  <a:pt x="934846" y="68325"/>
                </a:lnTo>
                <a:lnTo>
                  <a:pt x="934846" y="0"/>
                </a:lnTo>
                <a:lnTo>
                  <a:pt x="1246504" y="136525"/>
                </a:lnTo>
                <a:lnTo>
                  <a:pt x="934846" y="273050"/>
                </a:lnTo>
                <a:lnTo>
                  <a:pt x="934846" y="204850"/>
                </a:lnTo>
                <a:lnTo>
                  <a:pt x="0" y="204850"/>
                </a:lnTo>
                <a:lnTo>
                  <a:pt x="0" y="68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83964" y="1778254"/>
            <a:ext cx="2475865" cy="1104265"/>
          </a:xfrm>
          <a:custGeom>
            <a:avLst/>
            <a:gdLst/>
            <a:ahLst/>
            <a:cxnLst/>
            <a:rect l="l" t="t" r="r" b="b"/>
            <a:pathLst>
              <a:path w="2475865" h="1104264">
                <a:moveTo>
                  <a:pt x="0" y="184150"/>
                </a:moveTo>
                <a:lnTo>
                  <a:pt x="6575" y="135187"/>
                </a:lnTo>
                <a:lnTo>
                  <a:pt x="25131" y="91195"/>
                </a:lnTo>
                <a:lnTo>
                  <a:pt x="53911" y="53927"/>
                </a:lnTo>
                <a:lnTo>
                  <a:pt x="91157" y="25136"/>
                </a:lnTo>
                <a:lnTo>
                  <a:pt x="135113" y="6576"/>
                </a:lnTo>
                <a:lnTo>
                  <a:pt x="184023" y="0"/>
                </a:lnTo>
                <a:lnTo>
                  <a:pt x="2291841" y="0"/>
                </a:lnTo>
                <a:lnTo>
                  <a:pt x="2340751" y="6576"/>
                </a:lnTo>
                <a:lnTo>
                  <a:pt x="2384707" y="25136"/>
                </a:lnTo>
                <a:lnTo>
                  <a:pt x="2421953" y="53927"/>
                </a:lnTo>
                <a:lnTo>
                  <a:pt x="2450733" y="91195"/>
                </a:lnTo>
                <a:lnTo>
                  <a:pt x="2469289" y="135187"/>
                </a:lnTo>
                <a:lnTo>
                  <a:pt x="2475865" y="184150"/>
                </a:lnTo>
                <a:lnTo>
                  <a:pt x="2475865" y="920242"/>
                </a:lnTo>
                <a:lnTo>
                  <a:pt x="2469289" y="969195"/>
                </a:lnTo>
                <a:lnTo>
                  <a:pt x="2450733" y="1013163"/>
                </a:lnTo>
                <a:lnTo>
                  <a:pt x="2421953" y="1050401"/>
                </a:lnTo>
                <a:lnTo>
                  <a:pt x="2384707" y="1079161"/>
                </a:lnTo>
                <a:lnTo>
                  <a:pt x="2340751" y="1097698"/>
                </a:lnTo>
                <a:lnTo>
                  <a:pt x="2291841" y="1104265"/>
                </a:lnTo>
                <a:lnTo>
                  <a:pt x="184023" y="1104265"/>
                </a:lnTo>
                <a:lnTo>
                  <a:pt x="135113" y="1097698"/>
                </a:lnTo>
                <a:lnTo>
                  <a:pt x="91157" y="1079161"/>
                </a:lnTo>
                <a:lnTo>
                  <a:pt x="53911" y="1050401"/>
                </a:lnTo>
                <a:lnTo>
                  <a:pt x="25131" y="1013163"/>
                </a:lnTo>
                <a:lnTo>
                  <a:pt x="6575" y="969195"/>
                </a:lnTo>
                <a:lnTo>
                  <a:pt x="0" y="920242"/>
                </a:lnTo>
                <a:lnTo>
                  <a:pt x="0" y="184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5929" y="3143885"/>
            <a:ext cx="2475865" cy="1104265"/>
          </a:xfrm>
          <a:custGeom>
            <a:avLst/>
            <a:gdLst/>
            <a:ahLst/>
            <a:cxnLst/>
            <a:rect l="l" t="t" r="r" b="b"/>
            <a:pathLst>
              <a:path w="2475865" h="1104264">
                <a:moveTo>
                  <a:pt x="0" y="184023"/>
                </a:moveTo>
                <a:lnTo>
                  <a:pt x="6576" y="135113"/>
                </a:lnTo>
                <a:lnTo>
                  <a:pt x="25136" y="91157"/>
                </a:lnTo>
                <a:lnTo>
                  <a:pt x="53927" y="53911"/>
                </a:lnTo>
                <a:lnTo>
                  <a:pt x="91195" y="25131"/>
                </a:lnTo>
                <a:lnTo>
                  <a:pt x="135187" y="6575"/>
                </a:lnTo>
                <a:lnTo>
                  <a:pt x="184150" y="0"/>
                </a:lnTo>
                <a:lnTo>
                  <a:pt x="2291842" y="0"/>
                </a:lnTo>
                <a:lnTo>
                  <a:pt x="2340795" y="6575"/>
                </a:lnTo>
                <a:lnTo>
                  <a:pt x="2384763" y="25131"/>
                </a:lnTo>
                <a:lnTo>
                  <a:pt x="2422001" y="53911"/>
                </a:lnTo>
                <a:lnTo>
                  <a:pt x="2450761" y="91157"/>
                </a:lnTo>
                <a:lnTo>
                  <a:pt x="2469298" y="135113"/>
                </a:lnTo>
                <a:lnTo>
                  <a:pt x="2475865" y="184023"/>
                </a:lnTo>
                <a:lnTo>
                  <a:pt x="2475865" y="920241"/>
                </a:lnTo>
                <a:lnTo>
                  <a:pt x="2469298" y="969151"/>
                </a:lnTo>
                <a:lnTo>
                  <a:pt x="2450761" y="1013107"/>
                </a:lnTo>
                <a:lnTo>
                  <a:pt x="2422001" y="1050353"/>
                </a:lnTo>
                <a:lnTo>
                  <a:pt x="2384763" y="1079133"/>
                </a:lnTo>
                <a:lnTo>
                  <a:pt x="2340795" y="1097689"/>
                </a:lnTo>
                <a:lnTo>
                  <a:pt x="2291842" y="1104264"/>
                </a:lnTo>
                <a:lnTo>
                  <a:pt x="184150" y="1104264"/>
                </a:lnTo>
                <a:lnTo>
                  <a:pt x="135187" y="1097689"/>
                </a:lnTo>
                <a:lnTo>
                  <a:pt x="91195" y="1079133"/>
                </a:lnTo>
                <a:lnTo>
                  <a:pt x="53927" y="1050353"/>
                </a:lnTo>
                <a:lnTo>
                  <a:pt x="25136" y="1013107"/>
                </a:lnTo>
                <a:lnTo>
                  <a:pt x="6576" y="969151"/>
                </a:lnTo>
                <a:lnTo>
                  <a:pt x="0" y="920241"/>
                </a:lnTo>
                <a:lnTo>
                  <a:pt x="0" y="18402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737" y="4779645"/>
            <a:ext cx="1145539" cy="85280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243073" y="5013959"/>
            <a:ext cx="1351915" cy="335915"/>
          </a:xfrm>
          <a:custGeom>
            <a:avLst/>
            <a:gdLst/>
            <a:ahLst/>
            <a:cxnLst/>
            <a:rect l="l" t="t" r="r" b="b"/>
            <a:pathLst>
              <a:path w="1351914" h="335914">
                <a:moveTo>
                  <a:pt x="0" y="83819"/>
                </a:moveTo>
                <a:lnTo>
                  <a:pt x="969137" y="83819"/>
                </a:lnTo>
                <a:lnTo>
                  <a:pt x="969137" y="0"/>
                </a:lnTo>
                <a:lnTo>
                  <a:pt x="1351914" y="167766"/>
                </a:lnTo>
                <a:lnTo>
                  <a:pt x="969137" y="335406"/>
                </a:lnTo>
                <a:lnTo>
                  <a:pt x="969137" y="251586"/>
                </a:lnTo>
                <a:lnTo>
                  <a:pt x="0" y="251586"/>
                </a:lnTo>
                <a:lnTo>
                  <a:pt x="0" y="838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3390" y="4775200"/>
            <a:ext cx="2475865" cy="1104900"/>
          </a:xfrm>
          <a:custGeom>
            <a:avLst/>
            <a:gdLst/>
            <a:ahLst/>
            <a:cxnLst/>
            <a:rect l="l" t="t" r="r" b="b"/>
            <a:pathLst>
              <a:path w="2475865" h="1104900">
                <a:moveTo>
                  <a:pt x="0" y="184023"/>
                </a:moveTo>
                <a:lnTo>
                  <a:pt x="6575" y="135113"/>
                </a:lnTo>
                <a:lnTo>
                  <a:pt x="25131" y="91157"/>
                </a:lnTo>
                <a:lnTo>
                  <a:pt x="53911" y="53911"/>
                </a:lnTo>
                <a:lnTo>
                  <a:pt x="91157" y="25131"/>
                </a:lnTo>
                <a:lnTo>
                  <a:pt x="135113" y="6575"/>
                </a:lnTo>
                <a:lnTo>
                  <a:pt x="184023" y="0"/>
                </a:lnTo>
                <a:lnTo>
                  <a:pt x="2291841" y="0"/>
                </a:lnTo>
                <a:lnTo>
                  <a:pt x="2340751" y="6575"/>
                </a:lnTo>
                <a:lnTo>
                  <a:pt x="2384707" y="25131"/>
                </a:lnTo>
                <a:lnTo>
                  <a:pt x="2421953" y="53911"/>
                </a:lnTo>
                <a:lnTo>
                  <a:pt x="2450733" y="91157"/>
                </a:lnTo>
                <a:lnTo>
                  <a:pt x="2469289" y="135113"/>
                </a:lnTo>
                <a:lnTo>
                  <a:pt x="2475865" y="184023"/>
                </a:lnTo>
                <a:lnTo>
                  <a:pt x="2475865" y="920254"/>
                </a:lnTo>
                <a:lnTo>
                  <a:pt x="2469289" y="969178"/>
                </a:lnTo>
                <a:lnTo>
                  <a:pt x="2450733" y="1013143"/>
                </a:lnTo>
                <a:lnTo>
                  <a:pt x="2421953" y="1050393"/>
                </a:lnTo>
                <a:lnTo>
                  <a:pt x="2384707" y="1079173"/>
                </a:lnTo>
                <a:lnTo>
                  <a:pt x="2340751" y="1097728"/>
                </a:lnTo>
                <a:lnTo>
                  <a:pt x="2291841" y="1104303"/>
                </a:lnTo>
                <a:lnTo>
                  <a:pt x="184023" y="1104303"/>
                </a:lnTo>
                <a:lnTo>
                  <a:pt x="135113" y="1097728"/>
                </a:lnTo>
                <a:lnTo>
                  <a:pt x="91157" y="1079173"/>
                </a:lnTo>
                <a:lnTo>
                  <a:pt x="53911" y="1050393"/>
                </a:lnTo>
                <a:lnTo>
                  <a:pt x="25131" y="1013143"/>
                </a:lnTo>
                <a:lnTo>
                  <a:pt x="6575" y="969178"/>
                </a:lnTo>
                <a:lnTo>
                  <a:pt x="0" y="920254"/>
                </a:lnTo>
                <a:lnTo>
                  <a:pt x="0" y="18402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528" y="738501"/>
            <a:ext cx="1709670" cy="152838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915792" y="908685"/>
            <a:ext cx="1246505" cy="273050"/>
          </a:xfrm>
          <a:custGeom>
            <a:avLst/>
            <a:gdLst/>
            <a:ahLst/>
            <a:cxnLst/>
            <a:rect l="l" t="t" r="r" b="b"/>
            <a:pathLst>
              <a:path w="1246504" h="273050">
                <a:moveTo>
                  <a:pt x="0" y="68325"/>
                </a:moveTo>
                <a:lnTo>
                  <a:pt x="934846" y="68325"/>
                </a:lnTo>
                <a:lnTo>
                  <a:pt x="934846" y="0"/>
                </a:lnTo>
                <a:lnTo>
                  <a:pt x="1246505" y="136525"/>
                </a:lnTo>
                <a:lnTo>
                  <a:pt x="934846" y="273050"/>
                </a:lnTo>
                <a:lnTo>
                  <a:pt x="934846" y="204850"/>
                </a:lnTo>
                <a:lnTo>
                  <a:pt x="0" y="204850"/>
                </a:lnTo>
                <a:lnTo>
                  <a:pt x="0" y="68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0035" y="548640"/>
            <a:ext cx="2475865" cy="1104265"/>
          </a:xfrm>
          <a:custGeom>
            <a:avLst/>
            <a:gdLst/>
            <a:ahLst/>
            <a:cxnLst/>
            <a:rect l="l" t="t" r="r" b="b"/>
            <a:pathLst>
              <a:path w="2475865" h="1104264">
                <a:moveTo>
                  <a:pt x="0" y="184150"/>
                </a:moveTo>
                <a:lnTo>
                  <a:pt x="6575" y="135187"/>
                </a:lnTo>
                <a:lnTo>
                  <a:pt x="25131" y="91195"/>
                </a:lnTo>
                <a:lnTo>
                  <a:pt x="53911" y="53927"/>
                </a:lnTo>
                <a:lnTo>
                  <a:pt x="91157" y="25136"/>
                </a:lnTo>
                <a:lnTo>
                  <a:pt x="135113" y="6576"/>
                </a:lnTo>
                <a:lnTo>
                  <a:pt x="184023" y="0"/>
                </a:lnTo>
                <a:lnTo>
                  <a:pt x="2291841" y="0"/>
                </a:lnTo>
                <a:lnTo>
                  <a:pt x="2340751" y="6576"/>
                </a:lnTo>
                <a:lnTo>
                  <a:pt x="2384707" y="25136"/>
                </a:lnTo>
                <a:lnTo>
                  <a:pt x="2421953" y="53927"/>
                </a:lnTo>
                <a:lnTo>
                  <a:pt x="2450733" y="91195"/>
                </a:lnTo>
                <a:lnTo>
                  <a:pt x="2469289" y="135187"/>
                </a:lnTo>
                <a:lnTo>
                  <a:pt x="2475865" y="184150"/>
                </a:lnTo>
                <a:lnTo>
                  <a:pt x="2475865" y="920242"/>
                </a:lnTo>
                <a:lnTo>
                  <a:pt x="2469289" y="969151"/>
                </a:lnTo>
                <a:lnTo>
                  <a:pt x="2450733" y="1013107"/>
                </a:lnTo>
                <a:lnTo>
                  <a:pt x="2421953" y="1050353"/>
                </a:lnTo>
                <a:lnTo>
                  <a:pt x="2384707" y="1079133"/>
                </a:lnTo>
                <a:lnTo>
                  <a:pt x="2340751" y="1097689"/>
                </a:lnTo>
                <a:lnTo>
                  <a:pt x="2291841" y="1104264"/>
                </a:lnTo>
                <a:lnTo>
                  <a:pt x="184023" y="1104264"/>
                </a:lnTo>
                <a:lnTo>
                  <a:pt x="135113" y="1097689"/>
                </a:lnTo>
                <a:lnTo>
                  <a:pt x="91157" y="1079133"/>
                </a:lnTo>
                <a:lnTo>
                  <a:pt x="53911" y="1050353"/>
                </a:lnTo>
                <a:lnTo>
                  <a:pt x="25131" y="1013107"/>
                </a:lnTo>
                <a:lnTo>
                  <a:pt x="6575" y="969151"/>
                </a:lnTo>
                <a:lnTo>
                  <a:pt x="0" y="920242"/>
                </a:lnTo>
                <a:lnTo>
                  <a:pt x="0" y="184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0473" y="2731135"/>
            <a:ext cx="7623809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732155" algn="l"/>
                <a:tab pos="2183130" algn="l"/>
                <a:tab pos="2762250" algn="l"/>
                <a:tab pos="4411980" algn="l"/>
                <a:tab pos="5110480" algn="l"/>
                <a:tab pos="7016115" algn="l"/>
              </a:tabLst>
            </a:pPr>
            <a:r>
              <a:rPr sz="2800" spc="-5" dirty="0">
                <a:latin typeface="Arial"/>
                <a:cs typeface="Arial"/>
              </a:rPr>
              <a:t>4</a:t>
            </a:r>
            <a:r>
              <a:rPr sz="2800" spc="10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-	indique	la	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idad	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e	</a:t>
            </a:r>
            <a:r>
              <a:rPr sz="2800" spc="-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olé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ulas	</a:t>
            </a:r>
            <a:r>
              <a:rPr sz="2800" spc="-5" dirty="0">
                <a:latin typeface="Arial"/>
                <a:cs typeface="Arial"/>
              </a:rPr>
              <a:t>que  </a:t>
            </a:r>
            <a:r>
              <a:rPr sz="2800" spc="5" dirty="0">
                <a:latin typeface="Arial"/>
                <a:cs typeface="Arial"/>
              </a:rPr>
              <a:t>corresponden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las </a:t>
            </a:r>
            <a:r>
              <a:rPr sz="2800" spc="5" dirty="0">
                <a:latin typeface="Arial"/>
                <a:cs typeface="Arial"/>
              </a:rPr>
              <a:t>sustancias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que</a:t>
            </a:r>
            <a:r>
              <a:rPr sz="2800" spc="10" dirty="0">
                <a:latin typeface="Arial"/>
                <a:cs typeface="Arial"/>
              </a:rPr>
              <a:t> se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indican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473" y="3584829"/>
            <a:ext cx="140970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180" indent="-412115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424815" algn="l"/>
              </a:tabLst>
            </a:pPr>
            <a:r>
              <a:rPr sz="2800" dirty="0">
                <a:latin typeface="Arial"/>
                <a:cs typeface="Arial"/>
              </a:rPr>
              <a:t>3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2</a:t>
            </a:r>
            <a:r>
              <a:rPr sz="2800" spc="-5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 marL="424180" indent="-41211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24815" algn="l"/>
              </a:tabLst>
            </a:pPr>
            <a:r>
              <a:rPr sz="2800" spc="5" dirty="0">
                <a:latin typeface="Arial"/>
                <a:cs typeface="Arial"/>
              </a:rPr>
              <a:t>8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NH</a:t>
            </a:r>
            <a:r>
              <a:rPr sz="2000" spc="-10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6238" y="3584829"/>
            <a:ext cx="226568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Arial"/>
                <a:cs typeface="Arial"/>
              </a:rPr>
              <a:t>……………</a:t>
            </a:r>
            <a:r>
              <a:rPr sz="2800" dirty="0">
                <a:latin typeface="Arial"/>
                <a:cs typeface="Arial"/>
              </a:rPr>
              <a:t>….</a:t>
            </a:r>
            <a:endParaRPr sz="2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800" spc="10" dirty="0">
                <a:latin typeface="Arial"/>
                <a:cs typeface="Arial"/>
              </a:rPr>
              <a:t>………………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473" y="4438599"/>
            <a:ext cx="4173220" cy="8712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325"/>
              </a:lnSpc>
              <a:spcBef>
                <a:spcPts val="110"/>
              </a:spcBef>
              <a:tabLst>
                <a:tab pos="2009139" algn="l"/>
              </a:tabLst>
            </a:pPr>
            <a:r>
              <a:rPr sz="2800" spc="5" dirty="0">
                <a:latin typeface="Arial"/>
                <a:cs typeface="Arial"/>
              </a:rPr>
              <a:t>c)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5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800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4	</a:t>
            </a:r>
            <a:r>
              <a:rPr sz="2800" spc="10" dirty="0">
                <a:latin typeface="Arial"/>
                <a:cs typeface="Arial"/>
              </a:rPr>
              <a:t>………………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25"/>
              </a:lnSpc>
              <a:tabLst>
                <a:tab pos="722630" algn="l"/>
                <a:tab pos="2018664" algn="l"/>
              </a:tabLst>
            </a:pP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)	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800" spc="5" dirty="0">
                <a:latin typeface="Arial"/>
                <a:cs typeface="Arial"/>
              </a:rPr>
              <a:t>………………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788866"/>
            <a:ext cx="322821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FF0000"/>
                </a:solidFill>
              </a:rPr>
              <a:t>QUÍMICA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74370" y="2268728"/>
            <a:ext cx="8141970" cy="277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Es </a:t>
            </a:r>
            <a:r>
              <a:rPr sz="3600" spc="-10" dirty="0">
                <a:latin typeface="Arial"/>
                <a:cs typeface="Arial"/>
              </a:rPr>
              <a:t>la </a:t>
            </a:r>
            <a:r>
              <a:rPr sz="3600" spc="-5" dirty="0">
                <a:latin typeface="Arial"/>
                <a:cs typeface="Arial"/>
              </a:rPr>
              <a:t>ciencia </a:t>
            </a:r>
            <a:r>
              <a:rPr sz="3600" dirty="0">
                <a:latin typeface="Arial"/>
                <a:cs typeface="Arial"/>
              </a:rPr>
              <a:t>que </a:t>
            </a:r>
            <a:r>
              <a:rPr sz="3600" spc="-5" dirty="0">
                <a:latin typeface="Arial"/>
                <a:cs typeface="Arial"/>
              </a:rPr>
              <a:t>estudia </a:t>
            </a:r>
            <a:r>
              <a:rPr sz="3600" spc="-10" dirty="0">
                <a:latin typeface="Arial"/>
                <a:cs typeface="Arial"/>
              </a:rPr>
              <a:t>la </a:t>
            </a:r>
            <a:r>
              <a:rPr sz="3600" dirty="0">
                <a:latin typeface="Arial"/>
                <a:cs typeface="Arial"/>
              </a:rPr>
              <a:t>estructura y </a:t>
            </a:r>
            <a:r>
              <a:rPr sz="3600" spc="-99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propiedades</a:t>
            </a:r>
            <a:r>
              <a:rPr sz="3600" spc="955" dirty="0">
                <a:latin typeface="Arial"/>
                <a:cs typeface="Arial"/>
              </a:rPr>
              <a:t> </a:t>
            </a:r>
            <a:r>
              <a:rPr sz="3600" spc="5" dirty="0">
                <a:latin typeface="Arial"/>
                <a:cs typeface="Arial"/>
              </a:rPr>
              <a:t>de</a:t>
            </a:r>
            <a:r>
              <a:rPr sz="3600" spc="95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la</a:t>
            </a:r>
            <a:r>
              <a:rPr sz="3600" spc="955" dirty="0"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materia</a:t>
            </a:r>
            <a:r>
              <a:rPr sz="3600" spc="-5" dirty="0">
                <a:latin typeface="Arial"/>
                <a:cs typeface="Arial"/>
              </a:rPr>
              <a:t>,</a:t>
            </a:r>
            <a:r>
              <a:rPr sz="3600" dirty="0">
                <a:latin typeface="Arial"/>
                <a:cs typeface="Arial"/>
              </a:rPr>
              <a:t> así</a:t>
            </a:r>
            <a:r>
              <a:rPr sz="3600" spc="96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como </a:t>
            </a:r>
            <a:r>
              <a:rPr sz="3600" spc="-99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las</a:t>
            </a:r>
            <a:r>
              <a:rPr sz="3600" spc="93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transformaciones</a:t>
            </a:r>
            <a:r>
              <a:rPr sz="3600" spc="944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que</a:t>
            </a:r>
            <a:r>
              <a:rPr sz="3600" spc="9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experimenta </a:t>
            </a:r>
            <a:r>
              <a:rPr sz="3600" spc="-98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durante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las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reacciones </a:t>
            </a:r>
            <a:r>
              <a:rPr sz="3600" spc="-5" dirty="0">
                <a:latin typeface="Arial"/>
                <a:cs typeface="Arial"/>
              </a:rPr>
              <a:t>químicas</a:t>
            </a:r>
            <a:r>
              <a:rPr sz="3600" dirty="0">
                <a:latin typeface="Arial"/>
                <a:cs typeface="Arial"/>
              </a:rPr>
              <a:t> y su </a:t>
            </a:r>
            <a:r>
              <a:rPr sz="3600" spc="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relación</a:t>
            </a:r>
            <a:r>
              <a:rPr sz="3600" dirty="0">
                <a:latin typeface="Arial"/>
                <a:cs typeface="Arial"/>
              </a:rPr>
              <a:t> con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la energía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1D7CA54-A554-4899-B0E3-5075ABA4F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17884"/>
            <a:ext cx="19050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028192"/>
            <a:ext cx="78371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latin typeface="Arial"/>
                <a:cs typeface="Arial"/>
              </a:rPr>
              <a:t>5.-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Clasifique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los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siguientes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compuestos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6248" y="1515821"/>
            <a:ext cx="11315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egún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1515821"/>
            <a:ext cx="644652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32610" algn="l"/>
                <a:tab pos="3692525" algn="l"/>
                <a:tab pos="4201795" algn="l"/>
              </a:tabLst>
            </a:pPr>
            <a:r>
              <a:rPr sz="3200" spc="-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nario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,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terna</a:t>
            </a:r>
            <a:r>
              <a:rPr sz="3200" spc="-25" dirty="0">
                <a:latin typeface="Arial"/>
                <a:cs typeface="Arial"/>
              </a:rPr>
              <a:t>r</a:t>
            </a:r>
            <a:r>
              <a:rPr sz="3200" spc="-2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os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	c</a:t>
            </a:r>
            <a:r>
              <a:rPr sz="3200" spc="-5" dirty="0">
                <a:latin typeface="Arial"/>
                <a:cs typeface="Arial"/>
              </a:rPr>
              <a:t>uaterna</a:t>
            </a:r>
            <a:r>
              <a:rPr sz="3200" spc="-25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os  corresponda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a)</a:t>
            </a:r>
            <a:r>
              <a:rPr sz="3200" spc="30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Fe</a:t>
            </a:r>
            <a:r>
              <a:rPr sz="2400" spc="-10" dirty="0">
                <a:latin typeface="Arial"/>
                <a:cs typeface="Arial"/>
              </a:rPr>
              <a:t>3</a:t>
            </a:r>
            <a:r>
              <a:rPr sz="3200" spc="-10" dirty="0">
                <a:latin typeface="Arial"/>
                <a:cs typeface="Arial"/>
              </a:rPr>
              <a:t>(PO</a:t>
            </a:r>
            <a:r>
              <a:rPr sz="2400" spc="-10" dirty="0">
                <a:latin typeface="Arial"/>
                <a:cs typeface="Arial"/>
              </a:rPr>
              <a:t>4</a:t>
            </a:r>
            <a:r>
              <a:rPr sz="3200" spc="-10" dirty="0">
                <a:latin typeface="Arial"/>
                <a:cs typeface="Arial"/>
              </a:rPr>
              <a:t>)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……………………….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Arial"/>
                <a:cs typeface="Arial"/>
              </a:rPr>
              <a:t>b)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(NH</a:t>
            </a:r>
            <a:r>
              <a:rPr sz="2400" spc="-5" dirty="0">
                <a:latin typeface="Arial"/>
                <a:cs typeface="Arial"/>
              </a:rPr>
              <a:t>4</a:t>
            </a:r>
            <a:r>
              <a:rPr sz="3200" spc="-5" dirty="0">
                <a:latin typeface="Arial"/>
                <a:cs typeface="Arial"/>
              </a:rPr>
              <a:t>)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3200" spc="-5" dirty="0">
                <a:latin typeface="Arial"/>
                <a:cs typeface="Arial"/>
              </a:rPr>
              <a:t>AsO</a:t>
            </a:r>
            <a:r>
              <a:rPr sz="2400" spc="-5" dirty="0">
                <a:latin typeface="Arial"/>
                <a:cs typeface="Arial"/>
              </a:rPr>
              <a:t>4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……………………..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347470" algn="l"/>
              </a:tabLst>
            </a:pPr>
            <a:r>
              <a:rPr sz="3200" dirty="0">
                <a:latin typeface="Arial"/>
                <a:cs typeface="Arial"/>
              </a:rPr>
              <a:t>c)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KCl	</a:t>
            </a:r>
            <a:r>
              <a:rPr sz="3200" spc="-10" dirty="0">
                <a:latin typeface="Arial"/>
                <a:cs typeface="Arial"/>
              </a:rPr>
              <a:t>……………………………....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C7F2B35-FE0C-41C6-8927-6A32B899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xmlns="" id="{9E4F3572-7133-4678-AE27-4B04F9707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441445"/>
              </p:ext>
            </p:extLst>
          </p:nvPr>
        </p:nvGraphicFramePr>
        <p:xfrm>
          <a:off x="938213" y="2286000"/>
          <a:ext cx="7634287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1340738"/>
            <a:ext cx="4392549" cy="37444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1268730"/>
            <a:ext cx="3826764" cy="38164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904B33D-28D8-EC41-1EAD-BDD9E9B95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499" y="4572000"/>
            <a:ext cx="1604963" cy="1604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404622"/>
            <a:ext cx="5207892" cy="20747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03" y="2708871"/>
            <a:ext cx="6192647" cy="3456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608" y="481025"/>
            <a:ext cx="8077834" cy="175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ts val="36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MATERIA</a:t>
            </a:r>
            <a:r>
              <a:rPr sz="3000" spc="-45" dirty="0">
                <a:latin typeface="Arial"/>
                <a:cs typeface="Arial"/>
              </a:rPr>
              <a:t>:</a:t>
            </a:r>
            <a:r>
              <a:rPr sz="3000" spc="8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definición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1</a:t>
            </a:r>
            <a:endParaRPr sz="3000">
              <a:latin typeface="Arial"/>
              <a:cs typeface="Arial"/>
            </a:endParaRPr>
          </a:p>
          <a:p>
            <a:pPr marL="356870" marR="5080" indent="-344805" algn="just">
              <a:lnSpc>
                <a:spcPts val="3070"/>
              </a:lnSpc>
              <a:spcBef>
                <a:spcPts val="740"/>
              </a:spcBef>
            </a:pPr>
            <a:r>
              <a:rPr sz="3200" spc="-5" dirty="0">
                <a:latin typeface="Arial"/>
                <a:cs typeface="Arial"/>
              </a:rPr>
              <a:t>Es todo </a:t>
            </a:r>
            <a:r>
              <a:rPr sz="3200" dirty="0">
                <a:latin typeface="Arial"/>
                <a:cs typeface="Arial"/>
              </a:rPr>
              <a:t>lo </a:t>
            </a:r>
            <a:r>
              <a:rPr sz="3200" spc="-5" dirty="0">
                <a:latin typeface="Arial"/>
                <a:cs typeface="Arial"/>
              </a:rPr>
              <a:t>que nos rodea visible e invisible a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nuestros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ojos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que</a:t>
            </a:r>
            <a:r>
              <a:rPr sz="3200" spc="-5" dirty="0">
                <a:latin typeface="Arial"/>
                <a:cs typeface="Arial"/>
              </a:rPr>
              <a:t> somos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capaz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 </a:t>
            </a:r>
            <a:r>
              <a:rPr sz="3200" spc="-5" dirty="0">
                <a:latin typeface="Arial"/>
                <a:cs typeface="Arial"/>
              </a:rPr>
              <a:t> identificar</a:t>
            </a:r>
            <a:r>
              <a:rPr sz="3200" spc="8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 través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 nuestros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sentidos.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924" y="2708871"/>
            <a:ext cx="7632827" cy="38884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333121"/>
            <a:ext cx="8139430" cy="236220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3200" spc="-50" dirty="0">
                <a:solidFill>
                  <a:srgbClr val="FF0000"/>
                </a:solidFill>
              </a:rPr>
              <a:t>MATERIA</a:t>
            </a:r>
            <a:r>
              <a:rPr sz="3200" spc="-70" dirty="0">
                <a:solidFill>
                  <a:srgbClr val="FF0000"/>
                </a:solidFill>
              </a:rPr>
              <a:t> </a:t>
            </a:r>
            <a:r>
              <a:rPr sz="3200" spc="-10" dirty="0"/>
              <a:t>definición</a:t>
            </a:r>
            <a:r>
              <a:rPr sz="3200" spc="25" dirty="0"/>
              <a:t> </a:t>
            </a:r>
            <a:r>
              <a:rPr sz="3200" spc="-10" dirty="0"/>
              <a:t>2:</a:t>
            </a:r>
            <a:endParaRPr sz="3200" dirty="0"/>
          </a:p>
          <a:p>
            <a:pPr marL="356870" marR="5080" indent="-344805" algn="just">
              <a:lnSpc>
                <a:spcPct val="100000"/>
              </a:lnSpc>
              <a:spcBef>
                <a:spcPts val="850"/>
              </a:spcBef>
            </a:pPr>
            <a:r>
              <a:rPr b="0" spc="-5" dirty="0">
                <a:latin typeface="Arial"/>
                <a:cs typeface="Arial"/>
              </a:rPr>
              <a:t>Es </a:t>
            </a:r>
            <a:r>
              <a:rPr b="0" dirty="0">
                <a:latin typeface="Arial"/>
                <a:cs typeface="Arial"/>
              </a:rPr>
              <a:t>todo aquello </a:t>
            </a:r>
            <a:r>
              <a:rPr b="0" spc="-10" dirty="0">
                <a:latin typeface="Arial"/>
                <a:cs typeface="Arial"/>
              </a:rPr>
              <a:t>que </a:t>
            </a:r>
            <a:r>
              <a:rPr b="0" spc="-5" dirty="0">
                <a:latin typeface="Arial"/>
                <a:cs typeface="Arial"/>
              </a:rPr>
              <a:t>ocupa </a:t>
            </a:r>
            <a:r>
              <a:rPr b="0" spc="5" dirty="0">
                <a:latin typeface="Arial"/>
                <a:cs typeface="Arial"/>
              </a:rPr>
              <a:t>un </a:t>
            </a:r>
            <a:r>
              <a:rPr b="0" spc="-5" dirty="0">
                <a:latin typeface="Arial"/>
                <a:cs typeface="Arial"/>
              </a:rPr>
              <a:t>lugar </a:t>
            </a:r>
            <a:r>
              <a:rPr b="0" spc="-10" dirty="0">
                <a:latin typeface="Arial"/>
                <a:cs typeface="Arial"/>
              </a:rPr>
              <a:t>en </a:t>
            </a:r>
            <a:r>
              <a:rPr b="0" spc="-5" dirty="0">
                <a:latin typeface="Arial"/>
                <a:cs typeface="Arial"/>
              </a:rPr>
              <a:t> el</a:t>
            </a:r>
            <a:r>
              <a:rPr b="0" spc="944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espacio</a:t>
            </a:r>
            <a:r>
              <a:rPr b="0" spc="95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(posee</a:t>
            </a:r>
            <a:r>
              <a:rPr b="0" spc="94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masa,</a:t>
            </a:r>
            <a:r>
              <a:rPr b="0" spc="96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volumen</a:t>
            </a:r>
            <a:r>
              <a:rPr b="0" spc="96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y </a:t>
            </a:r>
            <a:r>
              <a:rPr b="0" spc="-99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energía).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2852877"/>
            <a:ext cx="7344791" cy="38164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086" y="193382"/>
            <a:ext cx="8652217" cy="6403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26030</TotalTime>
  <Words>685</Words>
  <Application>Microsoft Office PowerPoint</Application>
  <PresentationFormat>Presentación en pantalla (4:3)</PresentationFormat>
  <Paragraphs>140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Arial</vt:lpstr>
      <vt:lpstr>Calibri</vt:lpstr>
      <vt:lpstr>Gill Sans MT</vt:lpstr>
      <vt:lpstr>Impact</vt:lpstr>
      <vt:lpstr>Times New Roman</vt:lpstr>
      <vt:lpstr>Wingdings</vt:lpstr>
      <vt:lpstr>Distintivo</vt:lpstr>
      <vt:lpstr>Presentación de PowerPoint</vt:lpstr>
      <vt:lpstr>Presentación de PowerPoint</vt:lpstr>
      <vt:lpstr>Presentación de PowerPoint</vt:lpstr>
      <vt:lpstr>QUÍMICA</vt:lpstr>
      <vt:lpstr>Presentación de PowerPoint</vt:lpstr>
      <vt:lpstr>Presentación de PowerPoint</vt:lpstr>
      <vt:lpstr>Presentación de PowerPoint</vt:lpstr>
      <vt:lpstr>MATERIA definición 2: Es todo aquello que ocupa un lugar en  el espacio (posee masa, volumen y  energía).</vt:lpstr>
      <vt:lpstr>Presentación de PowerPoint</vt:lpstr>
      <vt:lpstr>Presentación de PowerPoint</vt:lpstr>
      <vt:lpstr>Presentación de PowerPoint</vt:lpstr>
      <vt:lpstr>La ENERGÍA es la capacidad de una  materia para provocar una transformación  química.</vt:lpstr>
      <vt:lpstr>Presentación de PowerPoint</vt:lpstr>
      <vt:lpstr>Elementos y compuestos, símbolos y  fórmulas.</vt:lpstr>
      <vt:lpstr>Presentación de PowerPoint</vt:lpstr>
      <vt:lpstr>Presentación de PowerPoint</vt:lpstr>
      <vt:lpstr>Presentación de PowerPoint</vt:lpstr>
      <vt:lpstr>Presentación de PowerPoint</vt:lpstr>
      <vt:lpstr>¿Qué son los símbolos químicos?</vt:lpstr>
      <vt:lpstr>Metales</vt:lpstr>
      <vt:lpstr>No metales</vt:lpstr>
      <vt:lpstr>Presentación de PowerPoint</vt:lpstr>
      <vt:lpstr>Presentación de PowerPoint</vt:lpstr>
      <vt:lpstr>Indique  si las sustancias son  elementos o compuestos:</vt:lpstr>
      <vt:lpstr>Presentación de PowerPoint</vt:lpstr>
      <vt:lpstr>Presentación de PowerPoint</vt:lpstr>
      <vt:lpstr>Presentación de PowerPoint</vt:lpstr>
      <vt:lpstr>formadas por átomos</vt:lpstr>
      <vt:lpstr>Indica 1 molécula</vt:lpstr>
      <vt:lpstr>Presentación de PowerPoint</vt:lpstr>
      <vt:lpstr>Presentación de PowerPoint</vt:lpstr>
      <vt:lpstr>¿Cuántas moléculas del compuesto  y cuántos átomos de  cada elemento  se representan?   ……..Moléculas</vt:lpstr>
      <vt:lpstr>Presentación de PowerPoint</vt:lpstr>
      <vt:lpstr>Según el número de elementos</vt:lpstr>
      <vt:lpstr>Presentación de PowerPoint</vt:lpstr>
      <vt:lpstr>Presentación de PowerPoint</vt:lpstr>
      <vt:lpstr>2.- Indicar el número de moléculas de cada  compuesto y determinar el número de átomos de  cada elemento en las siguientes representaciones</vt:lpstr>
      <vt:lpstr>3.- Observe las siguientes estructuras y clasifícalas en  elemento molecular o compuesto molecular.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Cliente</dc:creator>
  <cp:lastModifiedBy>Cuenta Microsoft</cp:lastModifiedBy>
  <cp:revision>6</cp:revision>
  <dcterms:created xsi:type="dcterms:W3CDTF">2021-04-19T13:40:29Z</dcterms:created>
  <dcterms:modified xsi:type="dcterms:W3CDTF">2024-03-08T18:12:02Z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2021-04-19T00:00:00Z</vt:filetime>
  </property>
</Properties>
</file>