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3/14/2024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3/14/2024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3/14/2024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3/14/2024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9.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91ADA9E-5611-4F02-9474-584466550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B8288B1C-BF32-400E-A2D7-54608588EF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Texto&#10;&#10;Descripción generada automáticamente">
            <a:extLst>
              <a:ext uri="{FF2B5EF4-FFF2-40B4-BE49-F238E27FC236}">
                <a16:creationId xmlns:a16="http://schemas.microsoft.com/office/drawing/2014/main" id="{2172B107-59A7-F347-7E76-4FFB70080833}"/>
              </a:ext>
            </a:extLst>
          </p:cNvPr>
          <p:cNvPicPr>
            <a:picLocks noChangeAspect="1"/>
          </p:cNvPicPr>
          <p:nvPr/>
        </p:nvPicPr>
        <p:blipFill>
          <a:blip r:embed="rId3"/>
          <a:stretch>
            <a:fillRect/>
          </a:stretch>
        </p:blipFill>
        <p:spPr>
          <a:xfrm>
            <a:off x="1336544" y="643468"/>
            <a:ext cx="2624666" cy="2624666"/>
          </a:xfrm>
          <a:prstGeom prst="rect">
            <a:avLst/>
          </a:prstGeom>
        </p:spPr>
      </p:pic>
      <p:pic>
        <p:nvPicPr>
          <p:cNvPr id="5" name="Imagen 4" descr="Un dibujo de un perro&#10;&#10;Descripción generada automáticamente con confianza media">
            <a:extLst>
              <a:ext uri="{FF2B5EF4-FFF2-40B4-BE49-F238E27FC236}">
                <a16:creationId xmlns:a16="http://schemas.microsoft.com/office/drawing/2014/main" id="{117803E4-C9DB-84C7-7486-9D4F626C73C2}"/>
              </a:ext>
            </a:extLst>
          </p:cNvPr>
          <p:cNvPicPr>
            <a:picLocks noChangeAspect="1"/>
          </p:cNvPicPr>
          <p:nvPr/>
        </p:nvPicPr>
        <p:blipFill>
          <a:blip r:embed="rId4"/>
          <a:stretch>
            <a:fillRect/>
          </a:stretch>
        </p:blipFill>
        <p:spPr>
          <a:xfrm>
            <a:off x="643467" y="4267656"/>
            <a:ext cx="4010818" cy="1319886"/>
          </a:xfrm>
          <a:prstGeom prst="rect">
            <a:avLst/>
          </a:prstGeom>
          <a:scene3d>
            <a:camera prst="orthographicFront"/>
            <a:lightRig rig="threePt" dir="t">
              <a:rot lat="0" lon="0" rev="2700000"/>
            </a:lightRig>
          </a:scene3d>
          <a:sp3d contourW="6350">
            <a:bevelT h="38100"/>
            <a:contourClr>
              <a:srgbClr val="C0C0C0"/>
            </a:contourClr>
          </a:sp3d>
        </p:spPr>
      </p:pic>
      <p:pic>
        <p:nvPicPr>
          <p:cNvPr id="23" name="Picture 22">
            <a:extLst>
              <a:ext uri="{FF2B5EF4-FFF2-40B4-BE49-F238E27FC236}">
                <a16:creationId xmlns:a16="http://schemas.microsoft.com/office/drawing/2014/main" id="{18D1D85F-7E83-4DC3-8700-BE61444ADA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3C724945-F13A-4809-A0C5-8FC6AF409D02}"/>
              </a:ext>
            </a:extLst>
          </p:cNvPr>
          <p:cNvSpPr>
            <a:spLocks noGrp="1"/>
          </p:cNvSpPr>
          <p:nvPr>
            <p:ph type="subTitle" idx="1"/>
          </p:nvPr>
        </p:nvSpPr>
        <p:spPr>
          <a:xfrm>
            <a:off x="5251855" y="3936777"/>
            <a:ext cx="5988111" cy="1955839"/>
          </a:xfrm>
        </p:spPr>
        <p:txBody>
          <a:bodyPr>
            <a:normAutofit/>
          </a:bodyPr>
          <a:lstStyle/>
          <a:p>
            <a:endParaRPr lang="es-CL" dirty="0"/>
          </a:p>
        </p:txBody>
      </p:sp>
      <p:sp>
        <p:nvSpPr>
          <p:cNvPr id="2" name="Título 1">
            <a:extLst>
              <a:ext uri="{FF2B5EF4-FFF2-40B4-BE49-F238E27FC236}">
                <a16:creationId xmlns:a16="http://schemas.microsoft.com/office/drawing/2014/main" id="{3A10AA4F-86FC-D103-622A-6565D17803AB}"/>
              </a:ext>
            </a:extLst>
          </p:cNvPr>
          <p:cNvSpPr>
            <a:spLocks noGrp="1"/>
          </p:cNvSpPr>
          <p:nvPr>
            <p:ph type="ctrTitle"/>
          </p:nvPr>
        </p:nvSpPr>
        <p:spPr>
          <a:xfrm>
            <a:off x="5251825" y="957486"/>
            <a:ext cx="5988666" cy="2886157"/>
          </a:xfrm>
        </p:spPr>
        <p:txBody>
          <a:bodyPr>
            <a:normAutofit/>
          </a:bodyPr>
          <a:lstStyle/>
          <a:p>
            <a:r>
              <a:rPr lang="es-CL" dirty="0"/>
              <a:t>Unidad 0:</a:t>
            </a:r>
            <a:br>
              <a:rPr lang="es-CL" dirty="0"/>
            </a:br>
            <a:r>
              <a:rPr lang="es-CL" dirty="0"/>
              <a:t>Conceptos de </a:t>
            </a:r>
            <a:r>
              <a:rPr lang="es-CL" dirty="0" err="1"/>
              <a:t>Quimica</a:t>
            </a:r>
            <a:endParaRPr lang="es-CL" dirty="0"/>
          </a:p>
        </p:txBody>
      </p:sp>
    </p:spTree>
    <p:extLst>
      <p:ext uri="{BB962C8B-B14F-4D97-AF65-F5344CB8AC3E}">
        <p14:creationId xmlns:p14="http://schemas.microsoft.com/office/powerpoint/2010/main" val="2241936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DECB731-F973-74BE-CEB7-4EC3667E2CDD}"/>
              </a:ext>
            </a:extLst>
          </p:cNvPr>
          <p:cNvPicPr>
            <a:picLocks noChangeAspect="1"/>
          </p:cNvPicPr>
          <p:nvPr/>
        </p:nvPicPr>
        <p:blipFill>
          <a:blip r:embed="rId2"/>
          <a:stretch>
            <a:fillRect/>
          </a:stretch>
        </p:blipFill>
        <p:spPr>
          <a:xfrm>
            <a:off x="2189136" y="731071"/>
            <a:ext cx="2060627" cy="1566808"/>
          </a:xfrm>
          <a:prstGeom prst="rect">
            <a:avLst/>
          </a:prstGeom>
        </p:spPr>
      </p:pic>
      <p:pic>
        <p:nvPicPr>
          <p:cNvPr id="3" name="Imagen 2">
            <a:extLst>
              <a:ext uri="{FF2B5EF4-FFF2-40B4-BE49-F238E27FC236}">
                <a16:creationId xmlns:a16="http://schemas.microsoft.com/office/drawing/2014/main" id="{1D593267-323B-D840-49CA-BAB65051D51B}"/>
              </a:ext>
            </a:extLst>
          </p:cNvPr>
          <p:cNvPicPr>
            <a:picLocks noChangeAspect="1"/>
          </p:cNvPicPr>
          <p:nvPr/>
        </p:nvPicPr>
        <p:blipFill>
          <a:blip r:embed="rId3"/>
          <a:stretch>
            <a:fillRect/>
          </a:stretch>
        </p:blipFill>
        <p:spPr>
          <a:xfrm>
            <a:off x="4249763" y="355400"/>
            <a:ext cx="4352921" cy="1670449"/>
          </a:xfrm>
          <a:prstGeom prst="rect">
            <a:avLst/>
          </a:prstGeom>
        </p:spPr>
      </p:pic>
      <p:sp>
        <p:nvSpPr>
          <p:cNvPr id="5" name="CuadroTexto 4">
            <a:extLst>
              <a:ext uri="{FF2B5EF4-FFF2-40B4-BE49-F238E27FC236}">
                <a16:creationId xmlns:a16="http://schemas.microsoft.com/office/drawing/2014/main" id="{577A72E8-691D-D983-71D4-0B701C064FD4}"/>
              </a:ext>
            </a:extLst>
          </p:cNvPr>
          <p:cNvSpPr txBox="1"/>
          <p:nvPr/>
        </p:nvSpPr>
        <p:spPr>
          <a:xfrm>
            <a:off x="2488522" y="1329809"/>
            <a:ext cx="1461856" cy="369332"/>
          </a:xfrm>
          <a:prstGeom prst="rect">
            <a:avLst/>
          </a:prstGeom>
          <a:noFill/>
        </p:spPr>
        <p:txBody>
          <a:bodyPr wrap="square">
            <a:spAutoFit/>
          </a:bodyPr>
          <a:lstStyle/>
          <a:p>
            <a:r>
              <a:rPr lang="es-CL" dirty="0"/>
              <a:t>Condensación</a:t>
            </a:r>
          </a:p>
        </p:txBody>
      </p:sp>
      <p:sp>
        <p:nvSpPr>
          <p:cNvPr id="7" name="CuadroTexto 6">
            <a:extLst>
              <a:ext uri="{FF2B5EF4-FFF2-40B4-BE49-F238E27FC236}">
                <a16:creationId xmlns:a16="http://schemas.microsoft.com/office/drawing/2014/main" id="{82BEE4C6-C1F6-469E-6E51-B6FEC381F030}"/>
              </a:ext>
            </a:extLst>
          </p:cNvPr>
          <p:cNvSpPr txBox="1"/>
          <p:nvPr/>
        </p:nvSpPr>
        <p:spPr>
          <a:xfrm>
            <a:off x="4565563" y="590459"/>
            <a:ext cx="4037121" cy="1200329"/>
          </a:xfrm>
          <a:prstGeom prst="rect">
            <a:avLst/>
          </a:prstGeom>
          <a:noFill/>
        </p:spPr>
        <p:txBody>
          <a:bodyPr wrap="square">
            <a:spAutoFit/>
          </a:bodyPr>
          <a:lstStyle/>
          <a:p>
            <a:r>
              <a:rPr lang="es-ES" dirty="0"/>
              <a:t>Es el cambio de estado de una</a:t>
            </a:r>
          </a:p>
          <a:p>
            <a:r>
              <a:rPr lang="es-ES" dirty="0"/>
              <a:t>sustancia que pasa de	gaseoso a  líquido, cuando choca con una  superficie mas fría.</a:t>
            </a:r>
          </a:p>
        </p:txBody>
      </p:sp>
      <p:pic>
        <p:nvPicPr>
          <p:cNvPr id="8" name="Imagen 7">
            <a:extLst>
              <a:ext uri="{FF2B5EF4-FFF2-40B4-BE49-F238E27FC236}">
                <a16:creationId xmlns:a16="http://schemas.microsoft.com/office/drawing/2014/main" id="{925B3BEB-1CC8-6A46-7762-8D05FABC9441}"/>
              </a:ext>
            </a:extLst>
          </p:cNvPr>
          <p:cNvPicPr>
            <a:picLocks noChangeAspect="1"/>
          </p:cNvPicPr>
          <p:nvPr/>
        </p:nvPicPr>
        <p:blipFill>
          <a:blip r:embed="rId4"/>
          <a:stretch>
            <a:fillRect/>
          </a:stretch>
        </p:blipFill>
        <p:spPr>
          <a:xfrm>
            <a:off x="783742" y="2926252"/>
            <a:ext cx="4285859" cy="3267739"/>
          </a:xfrm>
          <a:prstGeom prst="rect">
            <a:avLst/>
          </a:prstGeom>
        </p:spPr>
      </p:pic>
      <p:pic>
        <p:nvPicPr>
          <p:cNvPr id="9" name="Imagen 8">
            <a:extLst>
              <a:ext uri="{FF2B5EF4-FFF2-40B4-BE49-F238E27FC236}">
                <a16:creationId xmlns:a16="http://schemas.microsoft.com/office/drawing/2014/main" id="{E61FAC2C-EAEA-62A7-03C5-77C71E785CE5}"/>
              </a:ext>
            </a:extLst>
          </p:cNvPr>
          <p:cNvPicPr>
            <a:picLocks noChangeAspect="1"/>
          </p:cNvPicPr>
          <p:nvPr/>
        </p:nvPicPr>
        <p:blipFill>
          <a:blip r:embed="rId5"/>
          <a:stretch>
            <a:fillRect/>
          </a:stretch>
        </p:blipFill>
        <p:spPr>
          <a:xfrm>
            <a:off x="5535747" y="2926251"/>
            <a:ext cx="3712786" cy="3267739"/>
          </a:xfrm>
          <a:prstGeom prst="rect">
            <a:avLst/>
          </a:prstGeom>
        </p:spPr>
      </p:pic>
    </p:spTree>
    <p:extLst>
      <p:ext uri="{BB962C8B-B14F-4D97-AF65-F5344CB8AC3E}">
        <p14:creationId xmlns:p14="http://schemas.microsoft.com/office/powerpoint/2010/main" val="3542508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46EA929-2E47-34A7-688C-C4093D6D8B01}"/>
              </a:ext>
            </a:extLst>
          </p:cNvPr>
          <p:cNvPicPr>
            <a:picLocks noChangeAspect="1"/>
          </p:cNvPicPr>
          <p:nvPr/>
        </p:nvPicPr>
        <p:blipFill>
          <a:blip r:embed="rId2"/>
          <a:stretch>
            <a:fillRect/>
          </a:stretch>
        </p:blipFill>
        <p:spPr>
          <a:xfrm>
            <a:off x="820039" y="345135"/>
            <a:ext cx="5846571" cy="1176630"/>
          </a:xfrm>
          <a:prstGeom prst="rect">
            <a:avLst/>
          </a:prstGeom>
        </p:spPr>
      </p:pic>
      <p:pic>
        <p:nvPicPr>
          <p:cNvPr id="4" name="Imagen 3">
            <a:extLst>
              <a:ext uri="{FF2B5EF4-FFF2-40B4-BE49-F238E27FC236}">
                <a16:creationId xmlns:a16="http://schemas.microsoft.com/office/drawing/2014/main" id="{4FC2F300-3751-743B-9C44-021229A992F1}"/>
              </a:ext>
            </a:extLst>
          </p:cNvPr>
          <p:cNvPicPr>
            <a:picLocks noChangeAspect="1"/>
          </p:cNvPicPr>
          <p:nvPr/>
        </p:nvPicPr>
        <p:blipFill>
          <a:blip r:embed="rId3"/>
          <a:stretch>
            <a:fillRect/>
          </a:stretch>
        </p:blipFill>
        <p:spPr>
          <a:xfrm>
            <a:off x="820039" y="1333014"/>
            <a:ext cx="4779678" cy="2420322"/>
          </a:xfrm>
          <a:prstGeom prst="rect">
            <a:avLst/>
          </a:prstGeom>
        </p:spPr>
      </p:pic>
      <p:sp>
        <p:nvSpPr>
          <p:cNvPr id="6" name="CuadroTexto 5">
            <a:extLst>
              <a:ext uri="{FF2B5EF4-FFF2-40B4-BE49-F238E27FC236}">
                <a16:creationId xmlns:a16="http://schemas.microsoft.com/office/drawing/2014/main" id="{CFCA4D9F-7CD2-BAF8-62FD-633E32C898F6}"/>
              </a:ext>
            </a:extLst>
          </p:cNvPr>
          <p:cNvSpPr txBox="1"/>
          <p:nvPr/>
        </p:nvSpPr>
        <p:spPr>
          <a:xfrm>
            <a:off x="820039" y="1919770"/>
            <a:ext cx="4675239" cy="1477328"/>
          </a:xfrm>
          <a:prstGeom prst="rect">
            <a:avLst/>
          </a:prstGeom>
          <a:noFill/>
        </p:spPr>
        <p:txBody>
          <a:bodyPr wrap="square">
            <a:spAutoFit/>
          </a:bodyPr>
          <a:lstStyle/>
          <a:p>
            <a:r>
              <a:rPr lang="es-ES" dirty="0"/>
              <a:t>La formación de nubes es un ejemplo de  condensación. Cuando el aire, cargado de  vapor de agua, asciende, se enfría y se  condensa en pequeñas gotitas de agua  formando las nubes.</a:t>
            </a:r>
          </a:p>
        </p:txBody>
      </p:sp>
      <p:pic>
        <p:nvPicPr>
          <p:cNvPr id="7" name="Imagen 6">
            <a:extLst>
              <a:ext uri="{FF2B5EF4-FFF2-40B4-BE49-F238E27FC236}">
                <a16:creationId xmlns:a16="http://schemas.microsoft.com/office/drawing/2014/main" id="{8B07157B-B5FE-36A7-23CC-FCC4B5EB268F}"/>
              </a:ext>
            </a:extLst>
          </p:cNvPr>
          <p:cNvPicPr>
            <a:picLocks noChangeAspect="1"/>
          </p:cNvPicPr>
          <p:nvPr/>
        </p:nvPicPr>
        <p:blipFill>
          <a:blip r:embed="rId4"/>
          <a:stretch>
            <a:fillRect/>
          </a:stretch>
        </p:blipFill>
        <p:spPr>
          <a:xfrm>
            <a:off x="6900111" y="1488475"/>
            <a:ext cx="2688569" cy="2109399"/>
          </a:xfrm>
          <a:prstGeom prst="rect">
            <a:avLst/>
          </a:prstGeom>
        </p:spPr>
      </p:pic>
      <p:pic>
        <p:nvPicPr>
          <p:cNvPr id="8" name="Imagen 7">
            <a:extLst>
              <a:ext uri="{FF2B5EF4-FFF2-40B4-BE49-F238E27FC236}">
                <a16:creationId xmlns:a16="http://schemas.microsoft.com/office/drawing/2014/main" id="{B86AED84-9968-6538-75F7-81A4016F5CE7}"/>
              </a:ext>
            </a:extLst>
          </p:cNvPr>
          <p:cNvPicPr>
            <a:picLocks noChangeAspect="1"/>
          </p:cNvPicPr>
          <p:nvPr/>
        </p:nvPicPr>
        <p:blipFill>
          <a:blip r:embed="rId5"/>
          <a:stretch>
            <a:fillRect/>
          </a:stretch>
        </p:blipFill>
        <p:spPr>
          <a:xfrm>
            <a:off x="1368327" y="4205164"/>
            <a:ext cx="3578662" cy="2042337"/>
          </a:xfrm>
          <a:prstGeom prst="rect">
            <a:avLst/>
          </a:prstGeom>
        </p:spPr>
      </p:pic>
      <p:pic>
        <p:nvPicPr>
          <p:cNvPr id="9" name="Imagen 8">
            <a:extLst>
              <a:ext uri="{FF2B5EF4-FFF2-40B4-BE49-F238E27FC236}">
                <a16:creationId xmlns:a16="http://schemas.microsoft.com/office/drawing/2014/main" id="{04AF99FD-2F21-5EB8-944D-1AFD2248E021}"/>
              </a:ext>
            </a:extLst>
          </p:cNvPr>
          <p:cNvPicPr>
            <a:picLocks noChangeAspect="1"/>
          </p:cNvPicPr>
          <p:nvPr/>
        </p:nvPicPr>
        <p:blipFill>
          <a:blip r:embed="rId6"/>
          <a:stretch>
            <a:fillRect/>
          </a:stretch>
        </p:blipFill>
        <p:spPr>
          <a:xfrm>
            <a:off x="5808524" y="4067991"/>
            <a:ext cx="4651651" cy="2316681"/>
          </a:xfrm>
          <a:prstGeom prst="rect">
            <a:avLst/>
          </a:prstGeom>
        </p:spPr>
      </p:pic>
      <p:sp>
        <p:nvSpPr>
          <p:cNvPr id="11" name="CuadroTexto 10">
            <a:extLst>
              <a:ext uri="{FF2B5EF4-FFF2-40B4-BE49-F238E27FC236}">
                <a16:creationId xmlns:a16="http://schemas.microsoft.com/office/drawing/2014/main" id="{D6D25828-0040-F0BF-71FF-371F932590D5}"/>
              </a:ext>
            </a:extLst>
          </p:cNvPr>
          <p:cNvSpPr txBox="1"/>
          <p:nvPr/>
        </p:nvSpPr>
        <p:spPr>
          <a:xfrm>
            <a:off x="6345018" y="4401072"/>
            <a:ext cx="3578662" cy="1754326"/>
          </a:xfrm>
          <a:prstGeom prst="rect">
            <a:avLst/>
          </a:prstGeom>
          <a:noFill/>
        </p:spPr>
        <p:txBody>
          <a:bodyPr wrap="square">
            <a:spAutoFit/>
          </a:bodyPr>
          <a:lstStyle/>
          <a:p>
            <a:r>
              <a:rPr lang="es-ES" dirty="0"/>
              <a:t>Otro ejemplo de condensación es la  formación del rocío. El vapor de agua que  está en el aire se condensa al ponerse en  contacto con el suelo o la vegetación que han  perdido calor durante la noche.</a:t>
            </a:r>
          </a:p>
        </p:txBody>
      </p:sp>
    </p:spTree>
    <p:extLst>
      <p:ext uri="{BB962C8B-B14F-4D97-AF65-F5344CB8AC3E}">
        <p14:creationId xmlns:p14="http://schemas.microsoft.com/office/powerpoint/2010/main" val="2865645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410A5FB-243E-B634-C762-2636A2582C56}"/>
              </a:ext>
            </a:extLst>
          </p:cNvPr>
          <p:cNvPicPr>
            <a:picLocks noChangeAspect="1"/>
          </p:cNvPicPr>
          <p:nvPr/>
        </p:nvPicPr>
        <p:blipFill>
          <a:blip r:embed="rId2"/>
          <a:stretch>
            <a:fillRect/>
          </a:stretch>
        </p:blipFill>
        <p:spPr>
          <a:xfrm>
            <a:off x="1234346" y="176135"/>
            <a:ext cx="7187807" cy="3090940"/>
          </a:xfrm>
          <a:prstGeom prst="rect">
            <a:avLst/>
          </a:prstGeom>
        </p:spPr>
      </p:pic>
      <p:sp>
        <p:nvSpPr>
          <p:cNvPr id="4" name="CuadroTexto 3">
            <a:extLst>
              <a:ext uri="{FF2B5EF4-FFF2-40B4-BE49-F238E27FC236}">
                <a16:creationId xmlns:a16="http://schemas.microsoft.com/office/drawing/2014/main" id="{03B864FB-C8F4-8EDC-E381-85CD246B789A}"/>
              </a:ext>
            </a:extLst>
          </p:cNvPr>
          <p:cNvSpPr txBox="1"/>
          <p:nvPr/>
        </p:nvSpPr>
        <p:spPr>
          <a:xfrm>
            <a:off x="1780249" y="1527026"/>
            <a:ext cx="6096000" cy="923330"/>
          </a:xfrm>
          <a:prstGeom prst="rect">
            <a:avLst/>
          </a:prstGeom>
          <a:noFill/>
        </p:spPr>
        <p:txBody>
          <a:bodyPr wrap="square">
            <a:spAutoFit/>
          </a:bodyPr>
          <a:lstStyle/>
          <a:p>
            <a:r>
              <a:rPr lang="es-ES" dirty="0"/>
              <a:t>Es el cambio de estado de una sustancia que  pasa de líquido a sólido cuando se enfría</a:t>
            </a:r>
          </a:p>
          <a:p>
            <a:r>
              <a:rPr lang="es-ES" dirty="0"/>
              <a:t>(disminución de temperatura)</a:t>
            </a:r>
          </a:p>
        </p:txBody>
      </p:sp>
      <p:pic>
        <p:nvPicPr>
          <p:cNvPr id="5" name="Imagen 4">
            <a:extLst>
              <a:ext uri="{FF2B5EF4-FFF2-40B4-BE49-F238E27FC236}">
                <a16:creationId xmlns:a16="http://schemas.microsoft.com/office/drawing/2014/main" id="{3A34DA16-85EC-21BB-3B06-17B417D30E0C}"/>
              </a:ext>
            </a:extLst>
          </p:cNvPr>
          <p:cNvPicPr>
            <a:picLocks noChangeAspect="1"/>
          </p:cNvPicPr>
          <p:nvPr/>
        </p:nvPicPr>
        <p:blipFill>
          <a:blip r:embed="rId3"/>
          <a:stretch>
            <a:fillRect/>
          </a:stretch>
        </p:blipFill>
        <p:spPr>
          <a:xfrm>
            <a:off x="2233091" y="3429000"/>
            <a:ext cx="3261643" cy="2883658"/>
          </a:xfrm>
          <a:prstGeom prst="rect">
            <a:avLst/>
          </a:prstGeom>
        </p:spPr>
      </p:pic>
      <p:pic>
        <p:nvPicPr>
          <p:cNvPr id="6" name="Imagen 5">
            <a:extLst>
              <a:ext uri="{FF2B5EF4-FFF2-40B4-BE49-F238E27FC236}">
                <a16:creationId xmlns:a16="http://schemas.microsoft.com/office/drawing/2014/main" id="{4BBDE7B4-8F53-8130-2BA0-D7F75DF0FFA0}"/>
              </a:ext>
            </a:extLst>
          </p:cNvPr>
          <p:cNvPicPr>
            <a:picLocks noChangeAspect="1"/>
          </p:cNvPicPr>
          <p:nvPr/>
        </p:nvPicPr>
        <p:blipFill>
          <a:blip r:embed="rId4"/>
          <a:stretch>
            <a:fillRect/>
          </a:stretch>
        </p:blipFill>
        <p:spPr>
          <a:xfrm>
            <a:off x="6215641" y="3523377"/>
            <a:ext cx="3743268" cy="2554445"/>
          </a:xfrm>
          <a:prstGeom prst="rect">
            <a:avLst/>
          </a:prstGeom>
        </p:spPr>
      </p:pic>
    </p:spTree>
    <p:extLst>
      <p:ext uri="{BB962C8B-B14F-4D97-AF65-F5344CB8AC3E}">
        <p14:creationId xmlns:p14="http://schemas.microsoft.com/office/powerpoint/2010/main" val="4214721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70754E-3C28-A04E-098C-588CE76ECC39}"/>
              </a:ext>
            </a:extLst>
          </p:cNvPr>
          <p:cNvPicPr>
            <a:picLocks noChangeAspect="1"/>
          </p:cNvPicPr>
          <p:nvPr/>
        </p:nvPicPr>
        <p:blipFill>
          <a:blip r:embed="rId2"/>
          <a:stretch>
            <a:fillRect/>
          </a:stretch>
        </p:blipFill>
        <p:spPr>
          <a:xfrm>
            <a:off x="1013634" y="394674"/>
            <a:ext cx="4773582" cy="963251"/>
          </a:xfrm>
          <a:prstGeom prst="rect">
            <a:avLst/>
          </a:prstGeom>
        </p:spPr>
      </p:pic>
      <p:pic>
        <p:nvPicPr>
          <p:cNvPr id="4" name="Imagen 3">
            <a:extLst>
              <a:ext uri="{FF2B5EF4-FFF2-40B4-BE49-F238E27FC236}">
                <a16:creationId xmlns:a16="http://schemas.microsoft.com/office/drawing/2014/main" id="{23EFF712-D4F8-8AED-6FF0-101DB726565F}"/>
              </a:ext>
            </a:extLst>
          </p:cNvPr>
          <p:cNvPicPr>
            <a:picLocks noChangeAspect="1"/>
          </p:cNvPicPr>
          <p:nvPr/>
        </p:nvPicPr>
        <p:blipFill>
          <a:blip r:embed="rId3"/>
          <a:stretch>
            <a:fillRect/>
          </a:stretch>
        </p:blipFill>
        <p:spPr>
          <a:xfrm>
            <a:off x="7752070" y="876299"/>
            <a:ext cx="3145809" cy="3127519"/>
          </a:xfrm>
          <a:prstGeom prst="rect">
            <a:avLst/>
          </a:prstGeom>
        </p:spPr>
      </p:pic>
      <p:pic>
        <p:nvPicPr>
          <p:cNvPr id="5" name="Imagen 4">
            <a:extLst>
              <a:ext uri="{FF2B5EF4-FFF2-40B4-BE49-F238E27FC236}">
                <a16:creationId xmlns:a16="http://schemas.microsoft.com/office/drawing/2014/main" id="{113425A0-9AC9-B286-AE40-B5786DF5A5BD}"/>
              </a:ext>
            </a:extLst>
          </p:cNvPr>
          <p:cNvPicPr>
            <a:picLocks noChangeAspect="1"/>
          </p:cNvPicPr>
          <p:nvPr/>
        </p:nvPicPr>
        <p:blipFill>
          <a:blip r:embed="rId4"/>
          <a:stretch>
            <a:fillRect/>
          </a:stretch>
        </p:blipFill>
        <p:spPr>
          <a:xfrm>
            <a:off x="7847320" y="4430940"/>
            <a:ext cx="3145809" cy="2072820"/>
          </a:xfrm>
          <a:prstGeom prst="rect">
            <a:avLst/>
          </a:prstGeom>
        </p:spPr>
      </p:pic>
      <p:sp>
        <p:nvSpPr>
          <p:cNvPr id="7" name="CuadroTexto 6">
            <a:extLst>
              <a:ext uri="{FF2B5EF4-FFF2-40B4-BE49-F238E27FC236}">
                <a16:creationId xmlns:a16="http://schemas.microsoft.com/office/drawing/2014/main" id="{424E6D8D-8FC8-1F75-9058-42DC384813F5}"/>
              </a:ext>
            </a:extLst>
          </p:cNvPr>
          <p:cNvSpPr txBox="1"/>
          <p:nvPr/>
        </p:nvSpPr>
        <p:spPr>
          <a:xfrm>
            <a:off x="819705" y="2054688"/>
            <a:ext cx="6096000" cy="1754326"/>
          </a:xfrm>
          <a:prstGeom prst="rect">
            <a:avLst/>
          </a:prstGeom>
          <a:noFill/>
        </p:spPr>
        <p:txBody>
          <a:bodyPr wrap="square">
            <a:spAutoFit/>
          </a:bodyPr>
          <a:lstStyle/>
          <a:p>
            <a:r>
              <a:rPr lang="es-ES" dirty="0"/>
              <a:t>El agua se transforma en hielo. Cada año  esto ocurre al llegar el invierno en las  regiones polares. El agua del mar se  solidifica. En algunas regiones frías de la  Tierra se congelan las superficies de los  lagos. ¿Alguna vez se preguntaron por qué el  hielo no se hunde? El hielo es menos denso  que el agua líquida y flota.</a:t>
            </a:r>
            <a:endParaRPr lang="es-CL" dirty="0"/>
          </a:p>
        </p:txBody>
      </p:sp>
    </p:spTree>
    <p:extLst>
      <p:ext uri="{BB962C8B-B14F-4D97-AF65-F5344CB8AC3E}">
        <p14:creationId xmlns:p14="http://schemas.microsoft.com/office/powerpoint/2010/main" val="2034765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329ADF2-0541-4770-8D6F-7F7392064B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9105D5E-B64F-4E06-AAA3-9B2BC6055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 name="Rectangle 16">
            <a:extLst>
              <a:ext uri="{FF2B5EF4-FFF2-40B4-BE49-F238E27FC236}">
                <a16:creationId xmlns:a16="http://schemas.microsoft.com/office/drawing/2014/main" id="{C79CEE45-D148-441E-972D-32424D050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B79C45FC-E9FC-4736-AAB4-FEE9D53B3A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3" y="-2102"/>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5">
            <a:extLst>
              <a:ext uri="{FF2B5EF4-FFF2-40B4-BE49-F238E27FC236}">
                <a16:creationId xmlns:a16="http://schemas.microsoft.com/office/drawing/2014/main" id="{3711A8F7-A713-4041-B623-621D93468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313" y="804671"/>
            <a:ext cx="6269236" cy="5244594"/>
          </a:xfrm>
          <a:prstGeom prst="roundRect">
            <a:avLst>
              <a:gd name="adj" fmla="val 444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vert="horz" lIns="91440" tIns="45720" rIns="91440" bIns="45720" rtlCol="0" anchor="t">
            <a:normAutofit/>
          </a:bodyPr>
          <a:lstStyle/>
          <a:p>
            <a:pPr algn="ctr">
              <a:lnSpc>
                <a:spcPct val="120000"/>
              </a:lnSpc>
              <a:spcBef>
                <a:spcPts val="1000"/>
              </a:spcBef>
              <a:buClr>
                <a:schemeClr val="tx1"/>
              </a:buClr>
              <a:buFont typeface="Arial" panose="020B0604020202020204" pitchFamily="34" charset="0"/>
              <a:buNone/>
            </a:pPr>
            <a:endParaRPr lang="en-US" sz="3200" cap="all">
              <a:solidFill>
                <a:schemeClr val="bg1">
                  <a:lumMod val="50000"/>
                </a:schemeClr>
              </a:solidFill>
            </a:endParaRPr>
          </a:p>
        </p:txBody>
      </p:sp>
      <p:sp>
        <p:nvSpPr>
          <p:cNvPr id="23" name="Round Single Corner Rectangle 20">
            <a:extLst>
              <a:ext uri="{FF2B5EF4-FFF2-40B4-BE49-F238E27FC236}">
                <a16:creationId xmlns:a16="http://schemas.microsoft.com/office/drawing/2014/main" id="{C14FBCE4-A4F3-47A6-8874-7E232E8E5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33401" y="1102722"/>
            <a:ext cx="2737981" cy="2748573"/>
          </a:xfrm>
          <a:prstGeom prst="round1Rect">
            <a:avLst>
              <a:gd name="adj" fmla="val 5194"/>
            </a:avLst>
          </a:prstGeom>
          <a:no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a:extLst>
              <a:ext uri="{FF2B5EF4-FFF2-40B4-BE49-F238E27FC236}">
                <a16:creationId xmlns:a16="http://schemas.microsoft.com/office/drawing/2014/main" id="{2CB7C249-6315-330B-0D7F-B61E6CA4D3F5}"/>
              </a:ext>
            </a:extLst>
          </p:cNvPr>
          <p:cNvPicPr>
            <a:picLocks noChangeAspect="1"/>
          </p:cNvPicPr>
          <p:nvPr/>
        </p:nvPicPr>
        <p:blipFill>
          <a:blip r:embed="rId4"/>
          <a:stretch>
            <a:fillRect/>
          </a:stretch>
        </p:blipFill>
        <p:spPr>
          <a:xfrm>
            <a:off x="1532535" y="1264688"/>
            <a:ext cx="1939712" cy="2424640"/>
          </a:xfrm>
          <a:prstGeom prst="rect">
            <a:avLst/>
          </a:prstGeom>
        </p:spPr>
      </p:pic>
      <p:sp>
        <p:nvSpPr>
          <p:cNvPr id="25" name="Round Single Corner Rectangle 21">
            <a:extLst>
              <a:ext uri="{FF2B5EF4-FFF2-40B4-BE49-F238E27FC236}">
                <a16:creationId xmlns:a16="http://schemas.microsoft.com/office/drawing/2014/main" id="{CFF943AC-D064-4867-8478-42F5EA3C5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84270" y="580732"/>
            <a:ext cx="1699639" cy="2754210"/>
          </a:xfrm>
          <a:prstGeom prst="round1Rect">
            <a:avLst>
              <a:gd name="adj" fmla="val 5992"/>
            </a:avLst>
          </a:prstGeom>
          <a:no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BC6DCF12-6E21-4D74-65D8-0B9E1A36CFE4}"/>
              </a:ext>
            </a:extLst>
          </p:cNvPr>
          <p:cNvPicPr>
            <a:picLocks noChangeAspect="1"/>
          </p:cNvPicPr>
          <p:nvPr/>
        </p:nvPicPr>
        <p:blipFill>
          <a:blip r:embed="rId5"/>
          <a:stretch>
            <a:fillRect/>
          </a:stretch>
        </p:blipFill>
        <p:spPr>
          <a:xfrm>
            <a:off x="1293157" y="4454815"/>
            <a:ext cx="2404872" cy="805632"/>
          </a:xfrm>
          <a:prstGeom prst="rect">
            <a:avLst/>
          </a:prstGeom>
        </p:spPr>
      </p:pic>
      <p:sp>
        <p:nvSpPr>
          <p:cNvPr id="27" name="Round Single Corner Rectangle 19">
            <a:extLst>
              <a:ext uri="{FF2B5EF4-FFF2-40B4-BE49-F238E27FC236}">
                <a16:creationId xmlns:a16="http://schemas.microsoft.com/office/drawing/2014/main" id="{7F2CADB7-B308-4773-8592-54E251F35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1655389" y="3480526"/>
            <a:ext cx="1699639" cy="2754210"/>
          </a:xfrm>
          <a:prstGeom prst="round1Rect">
            <a:avLst>
              <a:gd name="adj" fmla="val 5992"/>
            </a:avLst>
          </a:prstGeom>
          <a:no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25647C46-9160-6E47-3FF2-B9018BC7E06D}"/>
              </a:ext>
            </a:extLst>
          </p:cNvPr>
          <p:cNvPicPr>
            <a:picLocks noChangeAspect="1"/>
          </p:cNvPicPr>
          <p:nvPr/>
        </p:nvPicPr>
        <p:blipFill>
          <a:blip r:embed="rId6"/>
          <a:stretch>
            <a:fillRect/>
          </a:stretch>
        </p:blipFill>
        <p:spPr>
          <a:xfrm>
            <a:off x="4223671" y="3747929"/>
            <a:ext cx="2404872" cy="1166363"/>
          </a:xfrm>
          <a:prstGeom prst="rect">
            <a:avLst/>
          </a:prstGeom>
        </p:spPr>
      </p:pic>
      <p:sp>
        <p:nvSpPr>
          <p:cNvPr id="29" name="Round Single Corner Rectangle 23">
            <a:extLst>
              <a:ext uri="{FF2B5EF4-FFF2-40B4-BE49-F238E27FC236}">
                <a16:creationId xmlns:a16="http://schemas.microsoft.com/office/drawing/2014/main" id="{78DE19FE-9A92-474B-9499-B7A42B0A53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4062281" y="2964174"/>
            <a:ext cx="2737981" cy="2748573"/>
          </a:xfrm>
          <a:prstGeom prst="round1Rect">
            <a:avLst>
              <a:gd name="adj" fmla="val 5194"/>
            </a:avLst>
          </a:prstGeom>
          <a:no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FB4D69FF-CB9E-C845-57CE-FEF0595DA4E1}"/>
              </a:ext>
            </a:extLst>
          </p:cNvPr>
          <p:cNvSpPr txBox="1"/>
          <p:nvPr/>
        </p:nvSpPr>
        <p:spPr>
          <a:xfrm>
            <a:off x="7628191" y="2367092"/>
            <a:ext cx="3920346" cy="3881309"/>
          </a:xfrm>
          <a:prstGeom prst="rect">
            <a:avLst/>
          </a:prstGeom>
        </p:spPr>
        <p:txBody>
          <a:bodyPr vert="horz" lIns="91440" tIns="45720" rIns="91440" bIns="45720" rtlCol="0">
            <a:normAutofit/>
          </a:bodyPr>
          <a:lstStyle/>
          <a:p>
            <a:pPr indent="-228600" defTabSz="914400">
              <a:lnSpc>
                <a:spcPct val="120000"/>
              </a:lnSpc>
              <a:spcAft>
                <a:spcPts val="600"/>
              </a:spcAft>
              <a:buClr>
                <a:schemeClr val="tx1"/>
              </a:buClr>
              <a:buFont typeface="Arial" panose="020B0604020202020204" pitchFamily="34" charset="0"/>
              <a:buChar char="•"/>
            </a:pPr>
            <a:r>
              <a:rPr lang="en-US" sz="1600" cap="all"/>
              <a:t>es el cambio de estado que ocurre cuando una  sustancia pasa del estado sólido al líquido al</a:t>
            </a:r>
          </a:p>
          <a:p>
            <a:pPr indent="-228600" defTabSz="914400">
              <a:lnSpc>
                <a:spcPct val="120000"/>
              </a:lnSpc>
              <a:spcAft>
                <a:spcPts val="600"/>
              </a:spcAft>
              <a:buClr>
                <a:schemeClr val="tx1"/>
              </a:buClr>
              <a:buFont typeface="Arial" panose="020B0604020202020204" pitchFamily="34" charset="0"/>
              <a:buChar char="•"/>
            </a:pPr>
            <a:r>
              <a:rPr lang="en-US" sz="1600" cap="all"/>
              <a:t>calentarse (aumento de temperatura)</a:t>
            </a:r>
          </a:p>
        </p:txBody>
      </p:sp>
      <p:pic>
        <p:nvPicPr>
          <p:cNvPr id="31" name="Picture 30">
            <a:extLst>
              <a:ext uri="{FF2B5EF4-FFF2-40B4-BE49-F238E27FC236}">
                <a16:creationId xmlns:a16="http://schemas.microsoft.com/office/drawing/2014/main" id="{E47C1857-5341-49D3-91D1-F8109A7D69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n 8">
            <a:extLst>
              <a:ext uri="{FF2B5EF4-FFF2-40B4-BE49-F238E27FC236}">
                <a16:creationId xmlns:a16="http://schemas.microsoft.com/office/drawing/2014/main" id="{8B048A56-D02F-1CDB-5A96-D33618E404A6}"/>
              </a:ext>
            </a:extLst>
          </p:cNvPr>
          <p:cNvPicPr>
            <a:picLocks noChangeAspect="1"/>
          </p:cNvPicPr>
          <p:nvPr/>
        </p:nvPicPr>
        <p:blipFill>
          <a:blip r:embed="rId7"/>
          <a:stretch>
            <a:fillRect/>
          </a:stretch>
        </p:blipFill>
        <p:spPr>
          <a:xfrm>
            <a:off x="1454954" y="4331110"/>
            <a:ext cx="2408129" cy="1140051"/>
          </a:xfrm>
          <a:prstGeom prst="rect">
            <a:avLst/>
          </a:prstGeom>
        </p:spPr>
      </p:pic>
    </p:spTree>
    <p:extLst>
      <p:ext uri="{BB962C8B-B14F-4D97-AF65-F5344CB8AC3E}">
        <p14:creationId xmlns:p14="http://schemas.microsoft.com/office/powerpoint/2010/main" val="2371855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E5519AA-D079-C186-C44E-E96F18281573}"/>
              </a:ext>
            </a:extLst>
          </p:cNvPr>
          <p:cNvPicPr>
            <a:picLocks noChangeAspect="1"/>
          </p:cNvPicPr>
          <p:nvPr/>
        </p:nvPicPr>
        <p:blipFill>
          <a:blip r:embed="rId2"/>
          <a:stretch>
            <a:fillRect/>
          </a:stretch>
        </p:blipFill>
        <p:spPr>
          <a:xfrm>
            <a:off x="1127934" y="461349"/>
            <a:ext cx="4773582" cy="963251"/>
          </a:xfrm>
          <a:prstGeom prst="rect">
            <a:avLst/>
          </a:prstGeom>
        </p:spPr>
      </p:pic>
      <p:pic>
        <p:nvPicPr>
          <p:cNvPr id="4" name="Imagen 3">
            <a:extLst>
              <a:ext uri="{FF2B5EF4-FFF2-40B4-BE49-F238E27FC236}">
                <a16:creationId xmlns:a16="http://schemas.microsoft.com/office/drawing/2014/main" id="{1F2CF336-3FCA-188C-4150-4499BBDBDD8E}"/>
              </a:ext>
            </a:extLst>
          </p:cNvPr>
          <p:cNvPicPr>
            <a:picLocks noChangeAspect="1"/>
          </p:cNvPicPr>
          <p:nvPr/>
        </p:nvPicPr>
        <p:blipFill>
          <a:blip r:embed="rId3"/>
          <a:stretch>
            <a:fillRect/>
          </a:stretch>
        </p:blipFill>
        <p:spPr>
          <a:xfrm>
            <a:off x="6932920" y="1266745"/>
            <a:ext cx="3145809" cy="1828959"/>
          </a:xfrm>
          <a:prstGeom prst="rect">
            <a:avLst/>
          </a:prstGeom>
        </p:spPr>
      </p:pic>
      <p:pic>
        <p:nvPicPr>
          <p:cNvPr id="5" name="Imagen 4">
            <a:extLst>
              <a:ext uri="{FF2B5EF4-FFF2-40B4-BE49-F238E27FC236}">
                <a16:creationId xmlns:a16="http://schemas.microsoft.com/office/drawing/2014/main" id="{36BF9EAB-6F75-8758-90C0-45931522CAE6}"/>
              </a:ext>
            </a:extLst>
          </p:cNvPr>
          <p:cNvPicPr>
            <a:picLocks noChangeAspect="1"/>
          </p:cNvPicPr>
          <p:nvPr/>
        </p:nvPicPr>
        <p:blipFill>
          <a:blip r:embed="rId4"/>
          <a:stretch>
            <a:fillRect/>
          </a:stretch>
        </p:blipFill>
        <p:spPr>
          <a:xfrm>
            <a:off x="6932919" y="3905170"/>
            <a:ext cx="3145809" cy="1828959"/>
          </a:xfrm>
          <a:prstGeom prst="rect">
            <a:avLst/>
          </a:prstGeom>
        </p:spPr>
      </p:pic>
      <p:pic>
        <p:nvPicPr>
          <p:cNvPr id="6" name="Imagen 5">
            <a:extLst>
              <a:ext uri="{FF2B5EF4-FFF2-40B4-BE49-F238E27FC236}">
                <a16:creationId xmlns:a16="http://schemas.microsoft.com/office/drawing/2014/main" id="{A98DD313-EFA6-FCCF-B986-E9E04A83EAF7}"/>
              </a:ext>
            </a:extLst>
          </p:cNvPr>
          <p:cNvPicPr>
            <a:picLocks noChangeAspect="1"/>
          </p:cNvPicPr>
          <p:nvPr/>
        </p:nvPicPr>
        <p:blipFill>
          <a:blip r:embed="rId5"/>
          <a:stretch>
            <a:fillRect/>
          </a:stretch>
        </p:blipFill>
        <p:spPr>
          <a:xfrm>
            <a:off x="817011" y="1867253"/>
            <a:ext cx="5395428" cy="2456901"/>
          </a:xfrm>
          <a:prstGeom prst="rect">
            <a:avLst/>
          </a:prstGeom>
        </p:spPr>
      </p:pic>
      <p:sp>
        <p:nvSpPr>
          <p:cNvPr id="8" name="CuadroTexto 7">
            <a:extLst>
              <a:ext uri="{FF2B5EF4-FFF2-40B4-BE49-F238E27FC236}">
                <a16:creationId xmlns:a16="http://schemas.microsoft.com/office/drawing/2014/main" id="{F30118BD-892B-17DC-E0B9-7146738FFF6C}"/>
              </a:ext>
            </a:extLst>
          </p:cNvPr>
          <p:cNvSpPr txBox="1"/>
          <p:nvPr/>
        </p:nvSpPr>
        <p:spPr>
          <a:xfrm>
            <a:off x="1242874" y="2015830"/>
            <a:ext cx="4658642" cy="2308324"/>
          </a:xfrm>
          <a:prstGeom prst="rect">
            <a:avLst/>
          </a:prstGeom>
          <a:noFill/>
        </p:spPr>
        <p:txBody>
          <a:bodyPr wrap="square">
            <a:spAutoFit/>
          </a:bodyPr>
          <a:lstStyle/>
          <a:p>
            <a:r>
              <a:rPr lang="es-ES" dirty="0"/>
              <a:t>El hielo se funde al recibir calor. Este fenómeno  se da en la naturaleza por ejemplo cuando llega el  verano y se deshielan las cumbres de las montañas.  O cuando los copos de nieve atraviesan capas de  aire más calientes y se funden llegando a la  superficie en forma de lluvia.	O cuando al salir del  sol se derrite la escarcha.</a:t>
            </a:r>
            <a:endParaRPr lang="es-CL" dirty="0"/>
          </a:p>
        </p:txBody>
      </p:sp>
    </p:spTree>
    <p:extLst>
      <p:ext uri="{BB962C8B-B14F-4D97-AF65-F5344CB8AC3E}">
        <p14:creationId xmlns:p14="http://schemas.microsoft.com/office/powerpoint/2010/main" val="554451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C36A4AC-6FCD-03FF-4C8E-66DE44514D64}"/>
              </a:ext>
            </a:extLst>
          </p:cNvPr>
          <p:cNvPicPr>
            <a:picLocks noChangeAspect="1"/>
          </p:cNvPicPr>
          <p:nvPr/>
        </p:nvPicPr>
        <p:blipFill>
          <a:blip r:embed="rId2"/>
          <a:stretch>
            <a:fillRect/>
          </a:stretch>
        </p:blipFill>
        <p:spPr>
          <a:xfrm>
            <a:off x="919153" y="404664"/>
            <a:ext cx="7779170" cy="1298561"/>
          </a:xfrm>
          <a:prstGeom prst="rect">
            <a:avLst/>
          </a:prstGeom>
        </p:spPr>
      </p:pic>
      <p:pic>
        <p:nvPicPr>
          <p:cNvPr id="4" name="Imagen 3">
            <a:extLst>
              <a:ext uri="{FF2B5EF4-FFF2-40B4-BE49-F238E27FC236}">
                <a16:creationId xmlns:a16="http://schemas.microsoft.com/office/drawing/2014/main" id="{93C873A7-C0CE-1C6B-BAA4-819032A81AA5}"/>
              </a:ext>
            </a:extLst>
          </p:cNvPr>
          <p:cNvPicPr>
            <a:picLocks noChangeAspect="1"/>
          </p:cNvPicPr>
          <p:nvPr/>
        </p:nvPicPr>
        <p:blipFill>
          <a:blip r:embed="rId3"/>
          <a:stretch>
            <a:fillRect/>
          </a:stretch>
        </p:blipFill>
        <p:spPr>
          <a:xfrm>
            <a:off x="919153" y="541835"/>
            <a:ext cx="7657240" cy="1024217"/>
          </a:xfrm>
          <a:prstGeom prst="rect">
            <a:avLst/>
          </a:prstGeom>
        </p:spPr>
      </p:pic>
      <p:pic>
        <p:nvPicPr>
          <p:cNvPr id="5" name="Imagen 4">
            <a:extLst>
              <a:ext uri="{FF2B5EF4-FFF2-40B4-BE49-F238E27FC236}">
                <a16:creationId xmlns:a16="http://schemas.microsoft.com/office/drawing/2014/main" id="{B67753A0-8B67-5622-8A85-B25B6BEB20FC}"/>
              </a:ext>
            </a:extLst>
          </p:cNvPr>
          <p:cNvPicPr>
            <a:picLocks noChangeAspect="1"/>
          </p:cNvPicPr>
          <p:nvPr/>
        </p:nvPicPr>
        <p:blipFill>
          <a:blip r:embed="rId4"/>
          <a:stretch>
            <a:fillRect/>
          </a:stretch>
        </p:blipFill>
        <p:spPr>
          <a:xfrm>
            <a:off x="1500447" y="1922695"/>
            <a:ext cx="2011854" cy="914479"/>
          </a:xfrm>
          <a:prstGeom prst="rect">
            <a:avLst/>
          </a:prstGeom>
        </p:spPr>
      </p:pic>
      <p:pic>
        <p:nvPicPr>
          <p:cNvPr id="6" name="Imagen 5">
            <a:extLst>
              <a:ext uri="{FF2B5EF4-FFF2-40B4-BE49-F238E27FC236}">
                <a16:creationId xmlns:a16="http://schemas.microsoft.com/office/drawing/2014/main" id="{BC14E376-CD53-965D-5DDB-EB0B96F3D6A1}"/>
              </a:ext>
            </a:extLst>
          </p:cNvPr>
          <p:cNvPicPr>
            <a:picLocks noChangeAspect="1"/>
          </p:cNvPicPr>
          <p:nvPr/>
        </p:nvPicPr>
        <p:blipFill>
          <a:blip r:embed="rId5"/>
          <a:stretch>
            <a:fillRect/>
          </a:stretch>
        </p:blipFill>
        <p:spPr>
          <a:xfrm>
            <a:off x="3936694" y="2129976"/>
            <a:ext cx="426757" cy="499915"/>
          </a:xfrm>
          <a:prstGeom prst="rect">
            <a:avLst/>
          </a:prstGeom>
        </p:spPr>
      </p:pic>
      <p:pic>
        <p:nvPicPr>
          <p:cNvPr id="7" name="Imagen 6">
            <a:extLst>
              <a:ext uri="{FF2B5EF4-FFF2-40B4-BE49-F238E27FC236}">
                <a16:creationId xmlns:a16="http://schemas.microsoft.com/office/drawing/2014/main" id="{64FA1B82-0A5B-1FD4-85C8-EF3CF1B2F5F4}"/>
              </a:ext>
            </a:extLst>
          </p:cNvPr>
          <p:cNvPicPr>
            <a:picLocks noChangeAspect="1"/>
          </p:cNvPicPr>
          <p:nvPr/>
        </p:nvPicPr>
        <p:blipFill>
          <a:blip r:embed="rId6"/>
          <a:stretch>
            <a:fillRect/>
          </a:stretch>
        </p:blipFill>
        <p:spPr>
          <a:xfrm>
            <a:off x="4838516" y="1922695"/>
            <a:ext cx="2017951" cy="914479"/>
          </a:xfrm>
          <a:prstGeom prst="rect">
            <a:avLst/>
          </a:prstGeom>
        </p:spPr>
      </p:pic>
      <p:pic>
        <p:nvPicPr>
          <p:cNvPr id="8" name="Imagen 7">
            <a:extLst>
              <a:ext uri="{FF2B5EF4-FFF2-40B4-BE49-F238E27FC236}">
                <a16:creationId xmlns:a16="http://schemas.microsoft.com/office/drawing/2014/main" id="{28AA604A-9CD2-5273-BA44-E0598A07FD32}"/>
              </a:ext>
            </a:extLst>
          </p:cNvPr>
          <p:cNvPicPr>
            <a:picLocks noChangeAspect="1"/>
          </p:cNvPicPr>
          <p:nvPr/>
        </p:nvPicPr>
        <p:blipFill>
          <a:blip r:embed="rId7"/>
          <a:stretch>
            <a:fillRect/>
          </a:stretch>
        </p:blipFill>
        <p:spPr>
          <a:xfrm>
            <a:off x="7374217" y="2168073"/>
            <a:ext cx="426757" cy="499915"/>
          </a:xfrm>
          <a:prstGeom prst="rect">
            <a:avLst/>
          </a:prstGeom>
        </p:spPr>
      </p:pic>
      <p:pic>
        <p:nvPicPr>
          <p:cNvPr id="9" name="Imagen 8">
            <a:extLst>
              <a:ext uri="{FF2B5EF4-FFF2-40B4-BE49-F238E27FC236}">
                <a16:creationId xmlns:a16="http://schemas.microsoft.com/office/drawing/2014/main" id="{B9E06496-EEFF-6FD8-2B50-5E137FECDA50}"/>
              </a:ext>
            </a:extLst>
          </p:cNvPr>
          <p:cNvPicPr>
            <a:picLocks noChangeAspect="1"/>
          </p:cNvPicPr>
          <p:nvPr/>
        </p:nvPicPr>
        <p:blipFill>
          <a:blip r:embed="rId8"/>
          <a:stretch>
            <a:fillRect/>
          </a:stretch>
        </p:blipFill>
        <p:spPr>
          <a:xfrm>
            <a:off x="8306847" y="1838243"/>
            <a:ext cx="2011854" cy="914479"/>
          </a:xfrm>
          <a:prstGeom prst="rect">
            <a:avLst/>
          </a:prstGeom>
        </p:spPr>
      </p:pic>
      <p:pic>
        <p:nvPicPr>
          <p:cNvPr id="10" name="Imagen 9">
            <a:extLst>
              <a:ext uri="{FF2B5EF4-FFF2-40B4-BE49-F238E27FC236}">
                <a16:creationId xmlns:a16="http://schemas.microsoft.com/office/drawing/2014/main" id="{4A582059-EEAE-984D-796E-230B9D192688}"/>
              </a:ext>
            </a:extLst>
          </p:cNvPr>
          <p:cNvPicPr>
            <a:picLocks noChangeAspect="1"/>
          </p:cNvPicPr>
          <p:nvPr/>
        </p:nvPicPr>
        <p:blipFill>
          <a:blip r:embed="rId9"/>
          <a:stretch>
            <a:fillRect/>
          </a:stretch>
        </p:blipFill>
        <p:spPr>
          <a:xfrm>
            <a:off x="1500447" y="3477189"/>
            <a:ext cx="2030144" cy="877900"/>
          </a:xfrm>
          <a:prstGeom prst="rect">
            <a:avLst/>
          </a:prstGeom>
        </p:spPr>
      </p:pic>
      <p:pic>
        <p:nvPicPr>
          <p:cNvPr id="11" name="Imagen 10">
            <a:extLst>
              <a:ext uri="{FF2B5EF4-FFF2-40B4-BE49-F238E27FC236}">
                <a16:creationId xmlns:a16="http://schemas.microsoft.com/office/drawing/2014/main" id="{8E7042CC-609C-33D8-89F4-34E686BFBC5B}"/>
              </a:ext>
            </a:extLst>
          </p:cNvPr>
          <p:cNvPicPr>
            <a:picLocks noChangeAspect="1"/>
          </p:cNvPicPr>
          <p:nvPr/>
        </p:nvPicPr>
        <p:blipFill>
          <a:blip r:embed="rId10"/>
          <a:stretch>
            <a:fillRect/>
          </a:stretch>
        </p:blipFill>
        <p:spPr>
          <a:xfrm>
            <a:off x="3972063" y="3721167"/>
            <a:ext cx="426757" cy="499915"/>
          </a:xfrm>
          <a:prstGeom prst="rect">
            <a:avLst/>
          </a:prstGeom>
        </p:spPr>
      </p:pic>
      <p:pic>
        <p:nvPicPr>
          <p:cNvPr id="12" name="Imagen 11">
            <a:extLst>
              <a:ext uri="{FF2B5EF4-FFF2-40B4-BE49-F238E27FC236}">
                <a16:creationId xmlns:a16="http://schemas.microsoft.com/office/drawing/2014/main" id="{BB9937BA-5C5B-B55B-2415-D5297D5005D9}"/>
              </a:ext>
            </a:extLst>
          </p:cNvPr>
          <p:cNvPicPr>
            <a:picLocks noChangeAspect="1"/>
          </p:cNvPicPr>
          <p:nvPr/>
        </p:nvPicPr>
        <p:blipFill>
          <a:blip r:embed="rId11"/>
          <a:stretch>
            <a:fillRect/>
          </a:stretch>
        </p:blipFill>
        <p:spPr>
          <a:xfrm>
            <a:off x="4838516" y="3459739"/>
            <a:ext cx="2030144" cy="877900"/>
          </a:xfrm>
          <a:prstGeom prst="rect">
            <a:avLst/>
          </a:prstGeom>
        </p:spPr>
      </p:pic>
      <p:pic>
        <p:nvPicPr>
          <p:cNvPr id="13" name="Imagen 12">
            <a:extLst>
              <a:ext uri="{FF2B5EF4-FFF2-40B4-BE49-F238E27FC236}">
                <a16:creationId xmlns:a16="http://schemas.microsoft.com/office/drawing/2014/main" id="{8C6D1610-89FF-B0E0-027B-AAD08576C6FE}"/>
              </a:ext>
            </a:extLst>
          </p:cNvPr>
          <p:cNvPicPr>
            <a:picLocks noChangeAspect="1"/>
          </p:cNvPicPr>
          <p:nvPr/>
        </p:nvPicPr>
        <p:blipFill>
          <a:blip r:embed="rId12"/>
          <a:stretch>
            <a:fillRect/>
          </a:stretch>
        </p:blipFill>
        <p:spPr>
          <a:xfrm>
            <a:off x="7368120" y="3648731"/>
            <a:ext cx="432854" cy="499915"/>
          </a:xfrm>
          <a:prstGeom prst="rect">
            <a:avLst/>
          </a:prstGeom>
        </p:spPr>
      </p:pic>
      <p:pic>
        <p:nvPicPr>
          <p:cNvPr id="14" name="Imagen 13">
            <a:extLst>
              <a:ext uri="{FF2B5EF4-FFF2-40B4-BE49-F238E27FC236}">
                <a16:creationId xmlns:a16="http://schemas.microsoft.com/office/drawing/2014/main" id="{48FE7E3F-FBC0-5397-B66B-B4598E982E4B}"/>
              </a:ext>
            </a:extLst>
          </p:cNvPr>
          <p:cNvPicPr>
            <a:picLocks noChangeAspect="1"/>
          </p:cNvPicPr>
          <p:nvPr/>
        </p:nvPicPr>
        <p:blipFill>
          <a:blip r:embed="rId13"/>
          <a:stretch>
            <a:fillRect/>
          </a:stretch>
        </p:blipFill>
        <p:spPr>
          <a:xfrm>
            <a:off x="8264171" y="3459739"/>
            <a:ext cx="2054530" cy="896190"/>
          </a:xfrm>
          <a:prstGeom prst="rect">
            <a:avLst/>
          </a:prstGeom>
        </p:spPr>
      </p:pic>
      <p:pic>
        <p:nvPicPr>
          <p:cNvPr id="15" name="Imagen 14">
            <a:extLst>
              <a:ext uri="{FF2B5EF4-FFF2-40B4-BE49-F238E27FC236}">
                <a16:creationId xmlns:a16="http://schemas.microsoft.com/office/drawing/2014/main" id="{4CC458DA-652E-2D87-34B4-EDB6968A2142}"/>
              </a:ext>
            </a:extLst>
          </p:cNvPr>
          <p:cNvPicPr>
            <a:picLocks noChangeAspect="1"/>
          </p:cNvPicPr>
          <p:nvPr/>
        </p:nvPicPr>
        <p:blipFill>
          <a:blip r:embed="rId14"/>
          <a:stretch>
            <a:fillRect/>
          </a:stretch>
        </p:blipFill>
        <p:spPr>
          <a:xfrm>
            <a:off x="4043412" y="4575397"/>
            <a:ext cx="5273497" cy="2176461"/>
          </a:xfrm>
          <a:prstGeom prst="rect">
            <a:avLst/>
          </a:prstGeom>
        </p:spPr>
      </p:pic>
      <p:sp>
        <p:nvSpPr>
          <p:cNvPr id="19" name="CuadroTexto 18">
            <a:extLst>
              <a:ext uri="{FF2B5EF4-FFF2-40B4-BE49-F238E27FC236}">
                <a16:creationId xmlns:a16="http://schemas.microsoft.com/office/drawing/2014/main" id="{0A92069A-6849-4AFE-549A-5F2AF9B8FB9F}"/>
              </a:ext>
            </a:extLst>
          </p:cNvPr>
          <p:cNvSpPr txBox="1"/>
          <p:nvPr/>
        </p:nvSpPr>
        <p:spPr>
          <a:xfrm>
            <a:off x="1791202" y="2056767"/>
            <a:ext cx="1873188" cy="646331"/>
          </a:xfrm>
          <a:prstGeom prst="rect">
            <a:avLst/>
          </a:prstGeom>
          <a:noFill/>
        </p:spPr>
        <p:txBody>
          <a:bodyPr wrap="square">
            <a:spAutoFit/>
          </a:bodyPr>
          <a:lstStyle/>
          <a:p>
            <a:r>
              <a:rPr lang="es-CL" dirty="0"/>
              <a:t>Sublimación  progresiva</a:t>
            </a:r>
          </a:p>
        </p:txBody>
      </p:sp>
      <p:sp>
        <p:nvSpPr>
          <p:cNvPr id="21" name="CuadroTexto 20">
            <a:extLst>
              <a:ext uri="{FF2B5EF4-FFF2-40B4-BE49-F238E27FC236}">
                <a16:creationId xmlns:a16="http://schemas.microsoft.com/office/drawing/2014/main" id="{F81BE455-8F2B-0E43-86DD-2EAFA6461356}"/>
              </a:ext>
            </a:extLst>
          </p:cNvPr>
          <p:cNvSpPr txBox="1"/>
          <p:nvPr/>
        </p:nvSpPr>
        <p:spPr>
          <a:xfrm>
            <a:off x="1866968" y="3592973"/>
            <a:ext cx="1515862" cy="646331"/>
          </a:xfrm>
          <a:prstGeom prst="rect">
            <a:avLst/>
          </a:prstGeom>
          <a:noFill/>
        </p:spPr>
        <p:txBody>
          <a:bodyPr wrap="square">
            <a:spAutoFit/>
          </a:bodyPr>
          <a:lstStyle/>
          <a:p>
            <a:r>
              <a:rPr lang="es-CL" dirty="0"/>
              <a:t>Sublimación</a:t>
            </a:r>
          </a:p>
          <a:p>
            <a:r>
              <a:rPr lang="es-CL" dirty="0"/>
              <a:t>regresiva</a:t>
            </a:r>
          </a:p>
        </p:txBody>
      </p:sp>
      <p:sp>
        <p:nvSpPr>
          <p:cNvPr id="23" name="CuadroTexto 22">
            <a:extLst>
              <a:ext uri="{FF2B5EF4-FFF2-40B4-BE49-F238E27FC236}">
                <a16:creationId xmlns:a16="http://schemas.microsoft.com/office/drawing/2014/main" id="{BC31692C-DE42-85D8-587A-0E243EDC6B43}"/>
              </a:ext>
            </a:extLst>
          </p:cNvPr>
          <p:cNvSpPr txBox="1"/>
          <p:nvPr/>
        </p:nvSpPr>
        <p:spPr>
          <a:xfrm>
            <a:off x="5264457" y="2056766"/>
            <a:ext cx="1207363" cy="369332"/>
          </a:xfrm>
          <a:prstGeom prst="rect">
            <a:avLst/>
          </a:prstGeom>
          <a:noFill/>
        </p:spPr>
        <p:txBody>
          <a:bodyPr wrap="square">
            <a:spAutoFit/>
          </a:bodyPr>
          <a:lstStyle/>
          <a:p>
            <a:r>
              <a:rPr lang="es-CL" dirty="0"/>
              <a:t>sólido</a:t>
            </a:r>
          </a:p>
        </p:txBody>
      </p:sp>
      <p:sp>
        <p:nvSpPr>
          <p:cNvPr id="25" name="CuadroTexto 24">
            <a:extLst>
              <a:ext uri="{FF2B5EF4-FFF2-40B4-BE49-F238E27FC236}">
                <a16:creationId xmlns:a16="http://schemas.microsoft.com/office/drawing/2014/main" id="{4E8B831F-7108-3232-2E3D-A587C8E7EAD0}"/>
              </a:ext>
            </a:extLst>
          </p:cNvPr>
          <p:cNvSpPr txBox="1"/>
          <p:nvPr/>
        </p:nvSpPr>
        <p:spPr>
          <a:xfrm>
            <a:off x="5393909" y="3731472"/>
            <a:ext cx="702091" cy="369332"/>
          </a:xfrm>
          <a:prstGeom prst="rect">
            <a:avLst/>
          </a:prstGeom>
          <a:noFill/>
        </p:spPr>
        <p:txBody>
          <a:bodyPr wrap="square">
            <a:spAutoFit/>
          </a:bodyPr>
          <a:lstStyle/>
          <a:p>
            <a:r>
              <a:rPr lang="es-CL" dirty="0"/>
              <a:t>gas</a:t>
            </a:r>
          </a:p>
        </p:txBody>
      </p:sp>
      <p:sp>
        <p:nvSpPr>
          <p:cNvPr id="27" name="CuadroTexto 26">
            <a:extLst>
              <a:ext uri="{FF2B5EF4-FFF2-40B4-BE49-F238E27FC236}">
                <a16:creationId xmlns:a16="http://schemas.microsoft.com/office/drawing/2014/main" id="{F1C472FF-A3AD-4A3F-7065-B7CDC8C204E7}"/>
              </a:ext>
            </a:extLst>
          </p:cNvPr>
          <p:cNvSpPr txBox="1"/>
          <p:nvPr/>
        </p:nvSpPr>
        <p:spPr>
          <a:xfrm>
            <a:off x="8900308" y="2110816"/>
            <a:ext cx="702091" cy="369332"/>
          </a:xfrm>
          <a:prstGeom prst="rect">
            <a:avLst/>
          </a:prstGeom>
          <a:noFill/>
        </p:spPr>
        <p:txBody>
          <a:bodyPr wrap="square">
            <a:spAutoFit/>
          </a:bodyPr>
          <a:lstStyle/>
          <a:p>
            <a:r>
              <a:rPr lang="es-CL" dirty="0"/>
              <a:t>gas</a:t>
            </a:r>
          </a:p>
        </p:txBody>
      </p:sp>
      <p:sp>
        <p:nvSpPr>
          <p:cNvPr id="29" name="CuadroTexto 28">
            <a:extLst>
              <a:ext uri="{FF2B5EF4-FFF2-40B4-BE49-F238E27FC236}">
                <a16:creationId xmlns:a16="http://schemas.microsoft.com/office/drawing/2014/main" id="{F6AF885D-1F45-79E7-D925-0E6F3C44B9D4}"/>
              </a:ext>
            </a:extLst>
          </p:cNvPr>
          <p:cNvSpPr txBox="1"/>
          <p:nvPr/>
        </p:nvSpPr>
        <p:spPr>
          <a:xfrm>
            <a:off x="8900308" y="3768481"/>
            <a:ext cx="880570" cy="369332"/>
          </a:xfrm>
          <a:prstGeom prst="rect">
            <a:avLst/>
          </a:prstGeom>
          <a:noFill/>
        </p:spPr>
        <p:txBody>
          <a:bodyPr wrap="square">
            <a:spAutoFit/>
          </a:bodyPr>
          <a:lstStyle/>
          <a:p>
            <a:r>
              <a:rPr lang="es-CL" dirty="0"/>
              <a:t>sólido</a:t>
            </a:r>
          </a:p>
        </p:txBody>
      </p:sp>
    </p:spTree>
    <p:extLst>
      <p:ext uri="{BB962C8B-B14F-4D97-AF65-F5344CB8AC3E}">
        <p14:creationId xmlns:p14="http://schemas.microsoft.com/office/powerpoint/2010/main" val="416802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88672A9-957D-4E21-9990-BDB4F917C9CB}"/>
              </a:ext>
            </a:extLst>
          </p:cNvPr>
          <p:cNvPicPr>
            <a:picLocks noChangeAspect="1"/>
          </p:cNvPicPr>
          <p:nvPr/>
        </p:nvPicPr>
        <p:blipFill>
          <a:blip r:embed="rId2"/>
          <a:stretch>
            <a:fillRect/>
          </a:stretch>
        </p:blipFill>
        <p:spPr>
          <a:xfrm>
            <a:off x="140478" y="78130"/>
            <a:ext cx="4773582" cy="963251"/>
          </a:xfrm>
          <a:prstGeom prst="rect">
            <a:avLst/>
          </a:prstGeom>
        </p:spPr>
      </p:pic>
      <p:pic>
        <p:nvPicPr>
          <p:cNvPr id="4" name="Imagen 3">
            <a:extLst>
              <a:ext uri="{FF2B5EF4-FFF2-40B4-BE49-F238E27FC236}">
                <a16:creationId xmlns:a16="http://schemas.microsoft.com/office/drawing/2014/main" id="{4418CC22-BF59-651C-EDF1-5A418379EC83}"/>
              </a:ext>
            </a:extLst>
          </p:cNvPr>
          <p:cNvPicPr>
            <a:picLocks noChangeAspect="1"/>
          </p:cNvPicPr>
          <p:nvPr/>
        </p:nvPicPr>
        <p:blipFill>
          <a:blip r:embed="rId3"/>
          <a:stretch>
            <a:fillRect/>
          </a:stretch>
        </p:blipFill>
        <p:spPr>
          <a:xfrm>
            <a:off x="2314645" y="1232448"/>
            <a:ext cx="7181710" cy="2011854"/>
          </a:xfrm>
          <a:prstGeom prst="rect">
            <a:avLst/>
          </a:prstGeom>
        </p:spPr>
      </p:pic>
      <p:pic>
        <p:nvPicPr>
          <p:cNvPr id="5" name="Imagen 4">
            <a:extLst>
              <a:ext uri="{FF2B5EF4-FFF2-40B4-BE49-F238E27FC236}">
                <a16:creationId xmlns:a16="http://schemas.microsoft.com/office/drawing/2014/main" id="{CAAC5E91-A9D4-F711-FA62-86BCC83ACC31}"/>
              </a:ext>
            </a:extLst>
          </p:cNvPr>
          <p:cNvPicPr>
            <a:picLocks noChangeAspect="1"/>
          </p:cNvPicPr>
          <p:nvPr/>
        </p:nvPicPr>
        <p:blipFill>
          <a:blip r:embed="rId4"/>
          <a:stretch>
            <a:fillRect/>
          </a:stretch>
        </p:blipFill>
        <p:spPr>
          <a:xfrm>
            <a:off x="2585940" y="3944398"/>
            <a:ext cx="6639119" cy="2188654"/>
          </a:xfrm>
          <a:prstGeom prst="rect">
            <a:avLst/>
          </a:prstGeom>
        </p:spPr>
      </p:pic>
    </p:spTree>
    <p:extLst>
      <p:ext uri="{BB962C8B-B14F-4D97-AF65-F5344CB8AC3E}">
        <p14:creationId xmlns:p14="http://schemas.microsoft.com/office/powerpoint/2010/main" val="456748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269A52E-FD08-7587-1EAF-C34E424EC513}"/>
              </a:ext>
            </a:extLst>
          </p:cNvPr>
          <p:cNvPicPr>
            <a:picLocks noChangeAspect="1"/>
          </p:cNvPicPr>
          <p:nvPr/>
        </p:nvPicPr>
        <p:blipFill>
          <a:blip r:embed="rId2"/>
          <a:stretch>
            <a:fillRect/>
          </a:stretch>
        </p:blipFill>
        <p:spPr>
          <a:xfrm>
            <a:off x="1718692" y="322819"/>
            <a:ext cx="8754615" cy="6212362"/>
          </a:xfrm>
          <a:prstGeom prst="rect">
            <a:avLst/>
          </a:prstGeom>
        </p:spPr>
      </p:pic>
    </p:spTree>
    <p:extLst>
      <p:ext uri="{BB962C8B-B14F-4D97-AF65-F5344CB8AC3E}">
        <p14:creationId xmlns:p14="http://schemas.microsoft.com/office/powerpoint/2010/main" val="935108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20693DBF-808E-F30A-7E84-0C5ED9718523}"/>
              </a:ext>
            </a:extLst>
          </p:cNvPr>
          <p:cNvSpPr/>
          <p:nvPr/>
        </p:nvSpPr>
        <p:spPr>
          <a:xfrm>
            <a:off x="1316578" y="328474"/>
            <a:ext cx="1808362" cy="7970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CL" dirty="0"/>
              <a:t>ACTIVIDAD DE CLASE</a:t>
            </a:r>
          </a:p>
        </p:txBody>
      </p:sp>
      <p:pic>
        <p:nvPicPr>
          <p:cNvPr id="3" name="Imagen 2">
            <a:extLst>
              <a:ext uri="{FF2B5EF4-FFF2-40B4-BE49-F238E27FC236}">
                <a16:creationId xmlns:a16="http://schemas.microsoft.com/office/drawing/2014/main" id="{F3D67750-2BA9-2CF3-EE4F-874C79E137D3}"/>
              </a:ext>
            </a:extLst>
          </p:cNvPr>
          <p:cNvPicPr>
            <a:picLocks noChangeAspect="1"/>
          </p:cNvPicPr>
          <p:nvPr/>
        </p:nvPicPr>
        <p:blipFill>
          <a:blip r:embed="rId2"/>
          <a:stretch>
            <a:fillRect/>
          </a:stretch>
        </p:blipFill>
        <p:spPr>
          <a:xfrm>
            <a:off x="3906175" y="25210"/>
            <a:ext cx="5557421" cy="6838387"/>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E684C437-2A71-457E-F31D-651DBAF11B91}"/>
              </a:ext>
            </a:extLst>
          </p:cNvPr>
          <p:cNvPicPr>
            <a:picLocks noChangeAspect="1"/>
          </p:cNvPicPr>
          <p:nvPr/>
        </p:nvPicPr>
        <p:blipFill>
          <a:blip r:embed="rId3"/>
          <a:stretch>
            <a:fillRect/>
          </a:stretch>
        </p:blipFill>
        <p:spPr>
          <a:xfrm>
            <a:off x="8749711" y="25210"/>
            <a:ext cx="1495120" cy="1495120"/>
          </a:xfrm>
          <a:prstGeom prst="rect">
            <a:avLst/>
          </a:prstGeom>
        </p:spPr>
      </p:pic>
      <p:pic>
        <p:nvPicPr>
          <p:cNvPr id="7" name="Imagen 6" descr="Imagen que contiene Icono&#10;&#10;Descripción generada automáticamente">
            <a:extLst>
              <a:ext uri="{FF2B5EF4-FFF2-40B4-BE49-F238E27FC236}">
                <a16:creationId xmlns:a16="http://schemas.microsoft.com/office/drawing/2014/main" id="{7DFFF28E-11F3-3809-EC46-16A8D49E503F}"/>
              </a:ext>
            </a:extLst>
          </p:cNvPr>
          <p:cNvPicPr>
            <a:picLocks noChangeAspect="1"/>
          </p:cNvPicPr>
          <p:nvPr/>
        </p:nvPicPr>
        <p:blipFill>
          <a:blip r:embed="rId4"/>
          <a:stretch>
            <a:fillRect/>
          </a:stretch>
        </p:blipFill>
        <p:spPr>
          <a:xfrm>
            <a:off x="1204912" y="2105025"/>
            <a:ext cx="2181225" cy="2095500"/>
          </a:xfrm>
          <a:prstGeom prst="rect">
            <a:avLst/>
          </a:prstGeom>
        </p:spPr>
      </p:pic>
    </p:spTree>
    <p:extLst>
      <p:ext uri="{BB962C8B-B14F-4D97-AF65-F5344CB8AC3E}">
        <p14:creationId xmlns:p14="http://schemas.microsoft.com/office/powerpoint/2010/main" val="2587331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F4DF4E7-953E-452F-99F2-573A320DF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
            <a:extLst>
              <a:ext uri="{FF2B5EF4-FFF2-40B4-BE49-F238E27FC236}">
                <a16:creationId xmlns:a16="http://schemas.microsoft.com/office/drawing/2014/main" id="{C18F0352-D109-4426-8A17-D21AE16F2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11548531" cy="6214534"/>
          </a:xfrm>
          <a:prstGeom prst="roundRect">
            <a:avLst>
              <a:gd name="adj" fmla="val 8642"/>
            </a:avLst>
          </a:pr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05B9CF4-AF60-4816-A172-7821C8D8E8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24760" y="1203767"/>
            <a:ext cx="0" cy="43983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dibujo&#10;&#10;Descripción generada automáticamente">
            <a:extLst>
              <a:ext uri="{FF2B5EF4-FFF2-40B4-BE49-F238E27FC236}">
                <a16:creationId xmlns:a16="http://schemas.microsoft.com/office/drawing/2014/main" id="{0658DF96-395B-9C99-F5EB-F9556A7B0636}"/>
              </a:ext>
            </a:extLst>
          </p:cNvPr>
          <p:cNvPicPr>
            <a:picLocks noChangeAspect="1"/>
          </p:cNvPicPr>
          <p:nvPr/>
        </p:nvPicPr>
        <p:blipFill>
          <a:blip r:embed="rId2"/>
          <a:stretch>
            <a:fillRect/>
          </a:stretch>
        </p:blipFill>
        <p:spPr>
          <a:xfrm>
            <a:off x="965201" y="1194283"/>
            <a:ext cx="3102546" cy="4459909"/>
          </a:xfrm>
          <a:prstGeom prst="rect">
            <a:avLst/>
          </a:prstGeom>
        </p:spPr>
      </p:pic>
      <p:sp>
        <p:nvSpPr>
          <p:cNvPr id="8" name="Rectángulo 7">
            <a:extLst>
              <a:ext uri="{FF2B5EF4-FFF2-40B4-BE49-F238E27FC236}">
                <a16:creationId xmlns:a16="http://schemas.microsoft.com/office/drawing/2014/main" id="{D3DB5DAC-174C-99C5-DF9C-1B1DACEC9A96}"/>
              </a:ext>
            </a:extLst>
          </p:cNvPr>
          <p:cNvSpPr/>
          <p:nvPr/>
        </p:nvSpPr>
        <p:spPr>
          <a:xfrm>
            <a:off x="4591050" y="1203767"/>
            <a:ext cx="6972300" cy="2330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▶Conocer los estados de la materia en el mundo que nos rodea.</a:t>
            </a:r>
          </a:p>
          <a:p>
            <a:pPr algn="ctr"/>
            <a:r>
              <a:rPr lang="es-ES" dirty="0"/>
              <a:t>• Distinguir la unión de las partículas y la relación que tiene con los estados de la materia.</a:t>
            </a:r>
          </a:p>
          <a:p>
            <a:pPr algn="ctr"/>
            <a:r>
              <a:rPr lang="es-ES" dirty="0"/>
              <a:t>• Definir la materia a partir de sus propiedades generales: masa y volumen.</a:t>
            </a:r>
          </a:p>
        </p:txBody>
      </p:sp>
      <p:pic>
        <p:nvPicPr>
          <p:cNvPr id="10" name="Imagen 9" descr="Dibujo animado de un personaje animado&#10;&#10;Descripción generada automáticamente con confianza baja">
            <a:extLst>
              <a:ext uri="{FF2B5EF4-FFF2-40B4-BE49-F238E27FC236}">
                <a16:creationId xmlns:a16="http://schemas.microsoft.com/office/drawing/2014/main" id="{8F87377A-0843-21D6-15F9-F47DB862773A}"/>
              </a:ext>
            </a:extLst>
          </p:cNvPr>
          <p:cNvPicPr>
            <a:picLocks noChangeAspect="1"/>
          </p:cNvPicPr>
          <p:nvPr/>
        </p:nvPicPr>
        <p:blipFill>
          <a:blip r:embed="rId3"/>
          <a:stretch>
            <a:fillRect/>
          </a:stretch>
        </p:blipFill>
        <p:spPr>
          <a:xfrm>
            <a:off x="7241306" y="4120621"/>
            <a:ext cx="2505075" cy="1828800"/>
          </a:xfrm>
          <a:prstGeom prst="rect">
            <a:avLst/>
          </a:prstGeom>
        </p:spPr>
      </p:pic>
    </p:spTree>
    <p:extLst>
      <p:ext uri="{BB962C8B-B14F-4D97-AF65-F5344CB8AC3E}">
        <p14:creationId xmlns:p14="http://schemas.microsoft.com/office/powerpoint/2010/main" val="615643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14AE92-8479-4004-BAD5-49502E3EA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0FE9F282-3FA1-484E-AF39-0C8C10F74A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2">
            <a:extLst>
              <a:ext uri="{FF2B5EF4-FFF2-40B4-BE49-F238E27FC236}">
                <a16:creationId xmlns:a16="http://schemas.microsoft.com/office/drawing/2014/main" id="{4E1727D7-C4C0-42F3-94D0-69379A21E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4597" y="643467"/>
            <a:ext cx="10742806" cy="5564129"/>
          </a:xfrm>
          <a:prstGeom prst="roundRect">
            <a:avLst>
              <a:gd name="adj" fmla="val 444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vert="horz" lIns="91440" tIns="45720" rIns="91440" bIns="45720" rtlCol="0" anchor="t">
            <a:normAutofit/>
          </a:bodyPr>
          <a:lstStyle/>
          <a:p>
            <a:pPr algn="ctr">
              <a:lnSpc>
                <a:spcPct val="120000"/>
              </a:lnSpc>
              <a:spcBef>
                <a:spcPts val="1000"/>
              </a:spcBef>
              <a:buClr>
                <a:schemeClr val="tx1"/>
              </a:buClr>
              <a:buFont typeface="Arial" panose="020B0604020202020204" pitchFamily="34" charset="0"/>
              <a:buNone/>
            </a:pPr>
            <a:endParaRPr lang="en-US" sz="3200" cap="all">
              <a:solidFill>
                <a:schemeClr val="bg1">
                  <a:lumMod val="50000"/>
                </a:schemeClr>
              </a:solidFill>
            </a:endParaRPr>
          </a:p>
        </p:txBody>
      </p:sp>
      <p:pic>
        <p:nvPicPr>
          <p:cNvPr id="5" name="Imagen 4" descr="Interfaz de usuario gráfica&#10;&#10;Descripción generada automáticamente con confianza media">
            <a:extLst>
              <a:ext uri="{FF2B5EF4-FFF2-40B4-BE49-F238E27FC236}">
                <a16:creationId xmlns:a16="http://schemas.microsoft.com/office/drawing/2014/main" id="{6B05F5D7-B701-8E61-5216-71D44F56A42C}"/>
              </a:ext>
            </a:extLst>
          </p:cNvPr>
          <p:cNvPicPr>
            <a:picLocks noChangeAspect="1"/>
          </p:cNvPicPr>
          <p:nvPr/>
        </p:nvPicPr>
        <p:blipFill>
          <a:blip r:embed="rId3"/>
          <a:stretch>
            <a:fillRect/>
          </a:stretch>
        </p:blipFill>
        <p:spPr>
          <a:xfrm>
            <a:off x="1113852" y="1641897"/>
            <a:ext cx="4901713" cy="3501223"/>
          </a:xfrm>
          <a:prstGeom prst="rect">
            <a:avLst/>
          </a:prstGeom>
        </p:spPr>
      </p:pic>
      <p:pic>
        <p:nvPicPr>
          <p:cNvPr id="3" name="Imagen 2" descr="Diagrama&#10;&#10;Descripción generada automáticamente">
            <a:extLst>
              <a:ext uri="{FF2B5EF4-FFF2-40B4-BE49-F238E27FC236}">
                <a16:creationId xmlns:a16="http://schemas.microsoft.com/office/drawing/2014/main" id="{F4229C5C-866C-8650-BA3D-449876D34E7F}"/>
              </a:ext>
            </a:extLst>
          </p:cNvPr>
          <p:cNvPicPr>
            <a:picLocks noChangeAspect="1"/>
          </p:cNvPicPr>
          <p:nvPr/>
        </p:nvPicPr>
        <p:blipFill>
          <a:blip r:embed="rId4"/>
          <a:stretch>
            <a:fillRect/>
          </a:stretch>
        </p:blipFill>
        <p:spPr>
          <a:xfrm>
            <a:off x="6287515" y="1054249"/>
            <a:ext cx="4676520" cy="4676520"/>
          </a:xfrm>
          <a:prstGeom prst="rect">
            <a:avLst/>
          </a:prstGeom>
        </p:spPr>
      </p:pic>
      <p:pic>
        <p:nvPicPr>
          <p:cNvPr id="16" name="Picture 15">
            <a:extLst>
              <a:ext uri="{FF2B5EF4-FFF2-40B4-BE49-F238E27FC236}">
                <a16:creationId xmlns:a16="http://schemas.microsoft.com/office/drawing/2014/main" id="{D0B5DF69-9834-4AA8-A8AB-B8A1E08F0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800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C91707A-BD90-21AD-4237-07AD401D8D7E}"/>
              </a:ext>
            </a:extLst>
          </p:cNvPr>
          <p:cNvPicPr>
            <a:picLocks noChangeAspect="1"/>
          </p:cNvPicPr>
          <p:nvPr/>
        </p:nvPicPr>
        <p:blipFill>
          <a:blip r:embed="rId2"/>
          <a:stretch>
            <a:fillRect/>
          </a:stretch>
        </p:blipFill>
        <p:spPr>
          <a:xfrm>
            <a:off x="1785937" y="2038350"/>
            <a:ext cx="7877175" cy="4171950"/>
          </a:xfrm>
          <a:prstGeom prst="rect">
            <a:avLst/>
          </a:prstGeom>
        </p:spPr>
      </p:pic>
      <p:sp>
        <p:nvSpPr>
          <p:cNvPr id="4" name="Rectángulo: esquinas redondeadas 3">
            <a:extLst>
              <a:ext uri="{FF2B5EF4-FFF2-40B4-BE49-F238E27FC236}">
                <a16:creationId xmlns:a16="http://schemas.microsoft.com/office/drawing/2014/main" id="{FF93AF22-1F1E-0433-F298-3E97407B78CD}"/>
              </a:ext>
            </a:extLst>
          </p:cNvPr>
          <p:cNvSpPr/>
          <p:nvPr/>
        </p:nvSpPr>
        <p:spPr>
          <a:xfrm>
            <a:off x="1619250" y="685800"/>
            <a:ext cx="8782050" cy="1009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ACTIVAR CONOCIMIENTOS</a:t>
            </a:r>
          </a:p>
        </p:txBody>
      </p:sp>
      <p:pic>
        <p:nvPicPr>
          <p:cNvPr id="6" name="Imagen 5" descr="Forma&#10;&#10;Descripción generada automáticamente con confianza baja">
            <a:extLst>
              <a:ext uri="{FF2B5EF4-FFF2-40B4-BE49-F238E27FC236}">
                <a16:creationId xmlns:a16="http://schemas.microsoft.com/office/drawing/2014/main" id="{D8CAF272-1680-A9E4-E69A-CD1DD4B8B178}"/>
              </a:ext>
            </a:extLst>
          </p:cNvPr>
          <p:cNvPicPr>
            <a:picLocks noChangeAspect="1"/>
          </p:cNvPicPr>
          <p:nvPr/>
        </p:nvPicPr>
        <p:blipFill>
          <a:blip r:embed="rId3"/>
          <a:stretch>
            <a:fillRect/>
          </a:stretch>
        </p:blipFill>
        <p:spPr>
          <a:xfrm>
            <a:off x="8791880" y="-133351"/>
            <a:ext cx="2342845" cy="2342845"/>
          </a:xfrm>
          <a:prstGeom prst="rect">
            <a:avLst/>
          </a:prstGeom>
        </p:spPr>
      </p:pic>
    </p:spTree>
    <p:extLst>
      <p:ext uri="{BB962C8B-B14F-4D97-AF65-F5344CB8AC3E}">
        <p14:creationId xmlns:p14="http://schemas.microsoft.com/office/powerpoint/2010/main" val="192511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E1F4656C-479A-B102-BAA5-7EBC75DA8398}"/>
              </a:ext>
            </a:extLst>
          </p:cNvPr>
          <p:cNvSpPr txBox="1"/>
          <p:nvPr/>
        </p:nvSpPr>
        <p:spPr>
          <a:xfrm>
            <a:off x="1381125" y="678240"/>
            <a:ext cx="6172200" cy="3139321"/>
          </a:xfrm>
          <a:prstGeom prst="rect">
            <a:avLst/>
          </a:prstGeom>
          <a:noFill/>
        </p:spPr>
        <p:txBody>
          <a:bodyPr wrap="square">
            <a:spAutoFit/>
          </a:bodyPr>
          <a:lstStyle/>
          <a:p>
            <a:r>
              <a:rPr lang="es-ES" dirty="0"/>
              <a:t>Al tender la ropa mojada al sol, durante un día caluroso, podemos observar que,  transcurrido un tiempo, esta se encuentra completamente seca, es decir, el agua en  estado líquido, por acción de la radiación solar, pasó al estado gaseoso. Lo anterior  corresponde a un cambio de estado de la materia.</a:t>
            </a:r>
          </a:p>
          <a:p>
            <a:r>
              <a:rPr lang="es-ES" dirty="0"/>
              <a:t>Los cambios de estado son los cambios físicos más importantes que ocurren en la  naturaleza. Cuando una sustancia cambia de estado, experimenta solo una  transformación física, es decir, varía su aspecto, pero continúa siendo la misma  sustancia. Los cambios de estado se producen por absorción o por liberación de  energía térmica.</a:t>
            </a:r>
          </a:p>
        </p:txBody>
      </p:sp>
      <p:pic>
        <p:nvPicPr>
          <p:cNvPr id="11" name="Imagen 10">
            <a:extLst>
              <a:ext uri="{FF2B5EF4-FFF2-40B4-BE49-F238E27FC236}">
                <a16:creationId xmlns:a16="http://schemas.microsoft.com/office/drawing/2014/main" id="{4A00DD5D-AC65-611E-BE39-C36D1A1E0373}"/>
              </a:ext>
            </a:extLst>
          </p:cNvPr>
          <p:cNvPicPr>
            <a:picLocks noChangeAspect="1"/>
          </p:cNvPicPr>
          <p:nvPr/>
        </p:nvPicPr>
        <p:blipFill>
          <a:blip r:embed="rId2"/>
          <a:stretch>
            <a:fillRect/>
          </a:stretch>
        </p:blipFill>
        <p:spPr>
          <a:xfrm>
            <a:off x="7906046" y="1196248"/>
            <a:ext cx="2876254" cy="2918551"/>
          </a:xfrm>
          <a:prstGeom prst="rect">
            <a:avLst/>
          </a:prstGeom>
        </p:spPr>
      </p:pic>
      <p:pic>
        <p:nvPicPr>
          <p:cNvPr id="13" name="Imagen 12">
            <a:extLst>
              <a:ext uri="{FF2B5EF4-FFF2-40B4-BE49-F238E27FC236}">
                <a16:creationId xmlns:a16="http://schemas.microsoft.com/office/drawing/2014/main" id="{508C1FAB-9E32-10F9-3CEB-BA24821CA992}"/>
              </a:ext>
            </a:extLst>
          </p:cNvPr>
          <p:cNvPicPr>
            <a:picLocks noChangeAspect="1"/>
          </p:cNvPicPr>
          <p:nvPr/>
        </p:nvPicPr>
        <p:blipFill>
          <a:blip r:embed="rId3"/>
          <a:stretch>
            <a:fillRect/>
          </a:stretch>
        </p:blipFill>
        <p:spPr>
          <a:xfrm>
            <a:off x="7252168" y="99399"/>
            <a:ext cx="3840813" cy="963251"/>
          </a:xfrm>
          <a:prstGeom prst="rect">
            <a:avLst/>
          </a:prstGeom>
        </p:spPr>
      </p:pic>
      <p:pic>
        <p:nvPicPr>
          <p:cNvPr id="15" name="Imagen 14">
            <a:extLst>
              <a:ext uri="{FF2B5EF4-FFF2-40B4-BE49-F238E27FC236}">
                <a16:creationId xmlns:a16="http://schemas.microsoft.com/office/drawing/2014/main" id="{AC6E1B7A-99D9-98AF-8166-B840871C6534}"/>
              </a:ext>
            </a:extLst>
          </p:cNvPr>
          <p:cNvPicPr>
            <a:picLocks noChangeAspect="1"/>
          </p:cNvPicPr>
          <p:nvPr/>
        </p:nvPicPr>
        <p:blipFill>
          <a:blip r:embed="rId4"/>
          <a:stretch>
            <a:fillRect/>
          </a:stretch>
        </p:blipFill>
        <p:spPr>
          <a:xfrm>
            <a:off x="1381125" y="4396402"/>
            <a:ext cx="5889246" cy="768163"/>
          </a:xfrm>
          <a:prstGeom prst="rect">
            <a:avLst/>
          </a:prstGeom>
        </p:spPr>
      </p:pic>
    </p:spTree>
    <p:extLst>
      <p:ext uri="{BB962C8B-B14F-4D97-AF65-F5344CB8AC3E}">
        <p14:creationId xmlns:p14="http://schemas.microsoft.com/office/powerpoint/2010/main" val="1811471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BA89858-05D4-9744-0989-CF4FDF31DA45}"/>
              </a:ext>
            </a:extLst>
          </p:cNvPr>
          <p:cNvPicPr>
            <a:picLocks noChangeAspect="1"/>
          </p:cNvPicPr>
          <p:nvPr/>
        </p:nvPicPr>
        <p:blipFill>
          <a:blip r:embed="rId2"/>
          <a:stretch>
            <a:fillRect/>
          </a:stretch>
        </p:blipFill>
        <p:spPr>
          <a:xfrm>
            <a:off x="8593357" y="483129"/>
            <a:ext cx="1292464" cy="2609314"/>
          </a:xfrm>
          <a:prstGeom prst="rect">
            <a:avLst/>
          </a:prstGeom>
        </p:spPr>
      </p:pic>
      <p:pic>
        <p:nvPicPr>
          <p:cNvPr id="3" name="Imagen 2">
            <a:extLst>
              <a:ext uri="{FF2B5EF4-FFF2-40B4-BE49-F238E27FC236}">
                <a16:creationId xmlns:a16="http://schemas.microsoft.com/office/drawing/2014/main" id="{F1D87934-8515-FC04-646A-AA52C0003729}"/>
              </a:ext>
            </a:extLst>
          </p:cNvPr>
          <p:cNvPicPr>
            <a:picLocks noChangeAspect="1"/>
          </p:cNvPicPr>
          <p:nvPr/>
        </p:nvPicPr>
        <p:blipFill>
          <a:blip r:embed="rId3"/>
          <a:stretch>
            <a:fillRect/>
          </a:stretch>
        </p:blipFill>
        <p:spPr>
          <a:xfrm>
            <a:off x="8593357" y="3594854"/>
            <a:ext cx="1402202" cy="2780017"/>
          </a:xfrm>
          <a:prstGeom prst="rect">
            <a:avLst/>
          </a:prstGeom>
        </p:spPr>
      </p:pic>
      <p:pic>
        <p:nvPicPr>
          <p:cNvPr id="4" name="Imagen 3">
            <a:extLst>
              <a:ext uri="{FF2B5EF4-FFF2-40B4-BE49-F238E27FC236}">
                <a16:creationId xmlns:a16="http://schemas.microsoft.com/office/drawing/2014/main" id="{B6BCD145-79ED-0467-2885-2E05E48C0F6E}"/>
              </a:ext>
            </a:extLst>
          </p:cNvPr>
          <p:cNvPicPr>
            <a:picLocks noChangeAspect="1"/>
          </p:cNvPicPr>
          <p:nvPr/>
        </p:nvPicPr>
        <p:blipFill>
          <a:blip r:embed="rId4"/>
          <a:stretch>
            <a:fillRect/>
          </a:stretch>
        </p:blipFill>
        <p:spPr>
          <a:xfrm>
            <a:off x="1383181" y="627770"/>
            <a:ext cx="5291787" cy="2706859"/>
          </a:xfrm>
          <a:prstGeom prst="rect">
            <a:avLst/>
          </a:prstGeom>
        </p:spPr>
      </p:pic>
      <p:sp>
        <p:nvSpPr>
          <p:cNvPr id="8" name="CuadroTexto 7">
            <a:extLst>
              <a:ext uri="{FF2B5EF4-FFF2-40B4-BE49-F238E27FC236}">
                <a16:creationId xmlns:a16="http://schemas.microsoft.com/office/drawing/2014/main" id="{693FFBFE-13D4-C8CA-65A4-F84817537516}"/>
              </a:ext>
            </a:extLst>
          </p:cNvPr>
          <p:cNvSpPr txBox="1"/>
          <p:nvPr/>
        </p:nvSpPr>
        <p:spPr>
          <a:xfrm>
            <a:off x="1669001" y="1404865"/>
            <a:ext cx="4918229" cy="1200329"/>
          </a:xfrm>
          <a:prstGeom prst="rect">
            <a:avLst/>
          </a:prstGeom>
          <a:noFill/>
        </p:spPr>
        <p:txBody>
          <a:bodyPr wrap="square">
            <a:spAutoFit/>
          </a:bodyPr>
          <a:lstStyle/>
          <a:p>
            <a:r>
              <a:rPr lang="es-ES" dirty="0"/>
              <a:t>Por ejemplo, el agua se  congela cuando la temperatura  baja de los 0 grados </a:t>
            </a:r>
            <a:r>
              <a:rPr lang="es-ES" dirty="0" err="1"/>
              <a:t>celsius</a:t>
            </a:r>
            <a:r>
              <a:rPr lang="es-ES" dirty="0"/>
              <a:t>.</a:t>
            </a:r>
          </a:p>
          <a:p>
            <a:r>
              <a:rPr lang="es-ES" dirty="0"/>
              <a:t>Esta temperatura es el punto  de congelación del agua.</a:t>
            </a:r>
            <a:endParaRPr lang="es-CL" dirty="0"/>
          </a:p>
        </p:txBody>
      </p:sp>
      <p:pic>
        <p:nvPicPr>
          <p:cNvPr id="9" name="Imagen 8">
            <a:extLst>
              <a:ext uri="{FF2B5EF4-FFF2-40B4-BE49-F238E27FC236}">
                <a16:creationId xmlns:a16="http://schemas.microsoft.com/office/drawing/2014/main" id="{EDF68476-ED18-C67E-134B-FFBD243DE1D0}"/>
              </a:ext>
            </a:extLst>
          </p:cNvPr>
          <p:cNvPicPr>
            <a:picLocks noChangeAspect="1"/>
          </p:cNvPicPr>
          <p:nvPr/>
        </p:nvPicPr>
        <p:blipFill>
          <a:blip r:embed="rId5"/>
          <a:stretch>
            <a:fillRect/>
          </a:stretch>
        </p:blipFill>
        <p:spPr>
          <a:xfrm>
            <a:off x="697321" y="3886699"/>
            <a:ext cx="6663506" cy="2493480"/>
          </a:xfrm>
          <a:prstGeom prst="rect">
            <a:avLst/>
          </a:prstGeom>
        </p:spPr>
      </p:pic>
      <p:sp>
        <p:nvSpPr>
          <p:cNvPr id="11" name="CuadroTexto 10">
            <a:extLst>
              <a:ext uri="{FF2B5EF4-FFF2-40B4-BE49-F238E27FC236}">
                <a16:creationId xmlns:a16="http://schemas.microsoft.com/office/drawing/2014/main" id="{6069CF13-0813-288A-F0E5-3A8E78ABD302}"/>
              </a:ext>
            </a:extLst>
          </p:cNvPr>
          <p:cNvSpPr txBox="1"/>
          <p:nvPr/>
        </p:nvSpPr>
        <p:spPr>
          <a:xfrm>
            <a:off x="1080115" y="4523198"/>
            <a:ext cx="6096000" cy="923330"/>
          </a:xfrm>
          <a:prstGeom prst="rect">
            <a:avLst/>
          </a:prstGeom>
          <a:noFill/>
        </p:spPr>
        <p:txBody>
          <a:bodyPr wrap="square">
            <a:spAutoFit/>
          </a:bodyPr>
          <a:lstStyle/>
          <a:p>
            <a:r>
              <a:rPr lang="es-ES" dirty="0"/>
              <a:t>Por encima de los 100 grados </a:t>
            </a:r>
            <a:r>
              <a:rPr lang="es-ES" dirty="0" err="1"/>
              <a:t>celsius</a:t>
            </a:r>
            <a:r>
              <a:rPr lang="es-ES" dirty="0"/>
              <a:t>, el agua  se convierte en gas, en vapor, y éste es su  punto de ebullición. Entre estas dos  temperaturas, el agua se encuentra en  estado líquido.</a:t>
            </a:r>
          </a:p>
        </p:txBody>
      </p:sp>
    </p:spTree>
    <p:extLst>
      <p:ext uri="{BB962C8B-B14F-4D97-AF65-F5344CB8AC3E}">
        <p14:creationId xmlns:p14="http://schemas.microsoft.com/office/powerpoint/2010/main" val="2125649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C6E763C-6832-68BB-1764-C0127B31C699}"/>
              </a:ext>
            </a:extLst>
          </p:cNvPr>
          <p:cNvPicPr>
            <a:picLocks noChangeAspect="1"/>
          </p:cNvPicPr>
          <p:nvPr/>
        </p:nvPicPr>
        <p:blipFill>
          <a:blip r:embed="rId2"/>
          <a:stretch>
            <a:fillRect/>
          </a:stretch>
        </p:blipFill>
        <p:spPr>
          <a:xfrm>
            <a:off x="1907285" y="335531"/>
            <a:ext cx="8815580" cy="3005588"/>
          </a:xfrm>
          <a:prstGeom prst="rect">
            <a:avLst/>
          </a:prstGeom>
        </p:spPr>
      </p:pic>
      <p:sp>
        <p:nvSpPr>
          <p:cNvPr id="4" name="CuadroTexto 3">
            <a:extLst>
              <a:ext uri="{FF2B5EF4-FFF2-40B4-BE49-F238E27FC236}">
                <a16:creationId xmlns:a16="http://schemas.microsoft.com/office/drawing/2014/main" id="{1F8BC0D1-298C-DC3D-DBE4-B8A5A3D329E4}"/>
              </a:ext>
            </a:extLst>
          </p:cNvPr>
          <p:cNvSpPr txBox="1"/>
          <p:nvPr/>
        </p:nvSpPr>
        <p:spPr>
          <a:xfrm>
            <a:off x="3411985" y="1515159"/>
            <a:ext cx="6096000" cy="646331"/>
          </a:xfrm>
          <a:prstGeom prst="rect">
            <a:avLst/>
          </a:prstGeom>
          <a:noFill/>
        </p:spPr>
        <p:txBody>
          <a:bodyPr wrap="square">
            <a:spAutoFit/>
          </a:bodyPr>
          <a:lstStyle/>
          <a:p>
            <a:r>
              <a:rPr lang="es-ES" dirty="0"/>
              <a:t>Así pues, el agua tiene un punto de congelación  de 0 grados </a:t>
            </a:r>
            <a:r>
              <a:rPr lang="es-ES" dirty="0" err="1"/>
              <a:t>celsius</a:t>
            </a:r>
            <a:r>
              <a:rPr lang="es-ES" dirty="0"/>
              <a:t> y un punto de ebullición de  100 grados </a:t>
            </a:r>
            <a:r>
              <a:rPr lang="es-ES" dirty="0" err="1"/>
              <a:t>celsius</a:t>
            </a:r>
            <a:endParaRPr lang="es-CL" dirty="0"/>
          </a:p>
        </p:txBody>
      </p:sp>
      <p:pic>
        <p:nvPicPr>
          <p:cNvPr id="5" name="Imagen 4">
            <a:extLst>
              <a:ext uri="{FF2B5EF4-FFF2-40B4-BE49-F238E27FC236}">
                <a16:creationId xmlns:a16="http://schemas.microsoft.com/office/drawing/2014/main" id="{2CF5602D-04A9-0692-6E72-16E87EE0B53A}"/>
              </a:ext>
            </a:extLst>
          </p:cNvPr>
          <p:cNvPicPr>
            <a:picLocks noChangeAspect="1"/>
          </p:cNvPicPr>
          <p:nvPr/>
        </p:nvPicPr>
        <p:blipFill>
          <a:blip r:embed="rId3"/>
          <a:stretch>
            <a:fillRect/>
          </a:stretch>
        </p:blipFill>
        <p:spPr>
          <a:xfrm>
            <a:off x="2640269" y="4804285"/>
            <a:ext cx="1353429" cy="877900"/>
          </a:xfrm>
          <a:prstGeom prst="rect">
            <a:avLst/>
          </a:prstGeom>
        </p:spPr>
      </p:pic>
      <p:pic>
        <p:nvPicPr>
          <p:cNvPr id="6" name="Imagen 5">
            <a:extLst>
              <a:ext uri="{FF2B5EF4-FFF2-40B4-BE49-F238E27FC236}">
                <a16:creationId xmlns:a16="http://schemas.microsoft.com/office/drawing/2014/main" id="{57C63A8E-4E84-02C2-42A2-4930C6EE87E0}"/>
              </a:ext>
            </a:extLst>
          </p:cNvPr>
          <p:cNvPicPr>
            <a:picLocks noChangeAspect="1"/>
          </p:cNvPicPr>
          <p:nvPr/>
        </p:nvPicPr>
        <p:blipFill>
          <a:blip r:embed="rId4"/>
          <a:stretch>
            <a:fillRect/>
          </a:stretch>
        </p:blipFill>
        <p:spPr>
          <a:xfrm>
            <a:off x="4386224" y="3341118"/>
            <a:ext cx="5267401" cy="2926334"/>
          </a:xfrm>
          <a:prstGeom prst="rect">
            <a:avLst/>
          </a:prstGeom>
        </p:spPr>
      </p:pic>
    </p:spTree>
    <p:extLst>
      <p:ext uri="{BB962C8B-B14F-4D97-AF65-F5344CB8AC3E}">
        <p14:creationId xmlns:p14="http://schemas.microsoft.com/office/powerpoint/2010/main" val="1142143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5A717FB-E768-B472-5259-92C466459AB1}"/>
              </a:ext>
            </a:extLst>
          </p:cNvPr>
          <p:cNvPicPr>
            <a:picLocks noChangeAspect="1"/>
          </p:cNvPicPr>
          <p:nvPr/>
        </p:nvPicPr>
        <p:blipFill>
          <a:blip r:embed="rId2"/>
          <a:stretch>
            <a:fillRect/>
          </a:stretch>
        </p:blipFill>
        <p:spPr>
          <a:xfrm>
            <a:off x="1200150" y="998160"/>
            <a:ext cx="9563100" cy="670680"/>
          </a:xfrm>
          <a:prstGeom prst="rect">
            <a:avLst/>
          </a:prstGeom>
        </p:spPr>
      </p:pic>
      <p:pic>
        <p:nvPicPr>
          <p:cNvPr id="4" name="Imagen 3">
            <a:extLst>
              <a:ext uri="{FF2B5EF4-FFF2-40B4-BE49-F238E27FC236}">
                <a16:creationId xmlns:a16="http://schemas.microsoft.com/office/drawing/2014/main" id="{50FC8C9A-07CC-C554-152F-9EC5D266D69F}"/>
              </a:ext>
            </a:extLst>
          </p:cNvPr>
          <p:cNvPicPr>
            <a:picLocks noChangeAspect="1"/>
          </p:cNvPicPr>
          <p:nvPr/>
        </p:nvPicPr>
        <p:blipFill>
          <a:blip r:embed="rId3"/>
          <a:stretch>
            <a:fillRect/>
          </a:stretch>
        </p:blipFill>
        <p:spPr>
          <a:xfrm>
            <a:off x="1677551" y="1977580"/>
            <a:ext cx="8608298" cy="4407790"/>
          </a:xfrm>
          <a:prstGeom prst="rect">
            <a:avLst/>
          </a:prstGeom>
        </p:spPr>
      </p:pic>
    </p:spTree>
    <p:extLst>
      <p:ext uri="{BB962C8B-B14F-4D97-AF65-F5344CB8AC3E}">
        <p14:creationId xmlns:p14="http://schemas.microsoft.com/office/powerpoint/2010/main" val="211698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14CE1C-5D01-EC0C-7414-B9F5B47EB929}"/>
              </a:ext>
            </a:extLst>
          </p:cNvPr>
          <p:cNvPicPr>
            <a:picLocks noChangeAspect="1"/>
          </p:cNvPicPr>
          <p:nvPr/>
        </p:nvPicPr>
        <p:blipFill>
          <a:blip r:embed="rId2"/>
          <a:stretch>
            <a:fillRect/>
          </a:stretch>
        </p:blipFill>
        <p:spPr>
          <a:xfrm>
            <a:off x="168995" y="722690"/>
            <a:ext cx="11729721" cy="6389162"/>
          </a:xfrm>
          <a:prstGeom prst="rect">
            <a:avLst/>
          </a:prstGeom>
        </p:spPr>
      </p:pic>
      <p:pic>
        <p:nvPicPr>
          <p:cNvPr id="4" name="Imagen 3">
            <a:extLst>
              <a:ext uri="{FF2B5EF4-FFF2-40B4-BE49-F238E27FC236}">
                <a16:creationId xmlns:a16="http://schemas.microsoft.com/office/drawing/2014/main" id="{1BCC25FA-D88C-DB37-8983-054711564C4E}"/>
              </a:ext>
            </a:extLst>
          </p:cNvPr>
          <p:cNvPicPr>
            <a:picLocks noChangeAspect="1"/>
          </p:cNvPicPr>
          <p:nvPr/>
        </p:nvPicPr>
        <p:blipFill>
          <a:blip r:embed="rId3"/>
          <a:stretch>
            <a:fillRect/>
          </a:stretch>
        </p:blipFill>
        <p:spPr>
          <a:xfrm>
            <a:off x="626128" y="722690"/>
            <a:ext cx="3566469" cy="2048434"/>
          </a:xfrm>
          <a:prstGeom prst="rect">
            <a:avLst/>
          </a:prstGeom>
        </p:spPr>
      </p:pic>
      <p:pic>
        <p:nvPicPr>
          <p:cNvPr id="6" name="Imagen 5">
            <a:extLst>
              <a:ext uri="{FF2B5EF4-FFF2-40B4-BE49-F238E27FC236}">
                <a16:creationId xmlns:a16="http://schemas.microsoft.com/office/drawing/2014/main" id="{49C1B279-3FB0-CB4E-FE7F-0CB0C8D6F57F}"/>
              </a:ext>
            </a:extLst>
          </p:cNvPr>
          <p:cNvPicPr>
            <a:picLocks noChangeAspect="1"/>
          </p:cNvPicPr>
          <p:nvPr/>
        </p:nvPicPr>
        <p:blipFill>
          <a:blip r:embed="rId4"/>
          <a:stretch>
            <a:fillRect/>
          </a:stretch>
        </p:blipFill>
        <p:spPr>
          <a:xfrm>
            <a:off x="595645" y="1170785"/>
            <a:ext cx="3627434" cy="1152244"/>
          </a:xfrm>
          <a:prstGeom prst="rect">
            <a:avLst/>
          </a:prstGeom>
        </p:spPr>
      </p:pic>
      <p:sp>
        <p:nvSpPr>
          <p:cNvPr id="10" name="CuadroTexto 9">
            <a:extLst>
              <a:ext uri="{FF2B5EF4-FFF2-40B4-BE49-F238E27FC236}">
                <a16:creationId xmlns:a16="http://schemas.microsoft.com/office/drawing/2014/main" id="{C82F1276-B31B-8CDF-5412-11CC2BD61701}"/>
              </a:ext>
            </a:extLst>
          </p:cNvPr>
          <p:cNvSpPr txBox="1"/>
          <p:nvPr/>
        </p:nvSpPr>
        <p:spPr>
          <a:xfrm>
            <a:off x="4341181" y="1488111"/>
            <a:ext cx="4270159" cy="923330"/>
          </a:xfrm>
          <a:prstGeom prst="rect">
            <a:avLst/>
          </a:prstGeom>
          <a:noFill/>
        </p:spPr>
        <p:txBody>
          <a:bodyPr wrap="square">
            <a:spAutoFit/>
          </a:bodyPr>
          <a:lstStyle/>
          <a:p>
            <a:r>
              <a:rPr lang="es-ES" dirty="0"/>
              <a:t>Es el cambio de estado de una  sustancia que pasa de líquido a  gaseoso cuando se calienta.  (Aumento de temperatura)</a:t>
            </a:r>
          </a:p>
        </p:txBody>
      </p:sp>
    </p:spTree>
    <p:extLst>
      <p:ext uri="{BB962C8B-B14F-4D97-AF65-F5344CB8AC3E}">
        <p14:creationId xmlns:p14="http://schemas.microsoft.com/office/powerpoint/2010/main" val="149806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015EBC9-DC90-42BA-17BF-8A958F86A109}"/>
              </a:ext>
            </a:extLst>
          </p:cNvPr>
          <p:cNvPicPr>
            <a:picLocks noChangeAspect="1"/>
          </p:cNvPicPr>
          <p:nvPr/>
        </p:nvPicPr>
        <p:blipFill>
          <a:blip r:embed="rId2"/>
          <a:stretch>
            <a:fillRect/>
          </a:stretch>
        </p:blipFill>
        <p:spPr>
          <a:xfrm>
            <a:off x="1001520" y="275195"/>
            <a:ext cx="4773582" cy="963251"/>
          </a:xfrm>
          <a:prstGeom prst="rect">
            <a:avLst/>
          </a:prstGeom>
        </p:spPr>
      </p:pic>
      <p:pic>
        <p:nvPicPr>
          <p:cNvPr id="4" name="Imagen 3">
            <a:extLst>
              <a:ext uri="{FF2B5EF4-FFF2-40B4-BE49-F238E27FC236}">
                <a16:creationId xmlns:a16="http://schemas.microsoft.com/office/drawing/2014/main" id="{A59C2F26-E7C1-276B-9B80-32348A9A8AEB}"/>
              </a:ext>
            </a:extLst>
          </p:cNvPr>
          <p:cNvPicPr>
            <a:picLocks noChangeAspect="1"/>
          </p:cNvPicPr>
          <p:nvPr/>
        </p:nvPicPr>
        <p:blipFill>
          <a:blip r:embed="rId3"/>
          <a:stretch>
            <a:fillRect/>
          </a:stretch>
        </p:blipFill>
        <p:spPr>
          <a:xfrm>
            <a:off x="593147" y="930582"/>
            <a:ext cx="8876545" cy="1804572"/>
          </a:xfrm>
          <a:prstGeom prst="rect">
            <a:avLst/>
          </a:prstGeom>
        </p:spPr>
      </p:pic>
      <p:sp>
        <p:nvSpPr>
          <p:cNvPr id="7" name="CuadroTexto 6">
            <a:extLst>
              <a:ext uri="{FF2B5EF4-FFF2-40B4-BE49-F238E27FC236}">
                <a16:creationId xmlns:a16="http://schemas.microsoft.com/office/drawing/2014/main" id="{4CD3DBDC-C45E-611F-C6B7-A9DB8BD02694}"/>
              </a:ext>
            </a:extLst>
          </p:cNvPr>
          <p:cNvSpPr txBox="1"/>
          <p:nvPr/>
        </p:nvSpPr>
        <p:spPr>
          <a:xfrm>
            <a:off x="1734105" y="955705"/>
            <a:ext cx="6096000" cy="1754326"/>
          </a:xfrm>
          <a:prstGeom prst="rect">
            <a:avLst/>
          </a:prstGeom>
          <a:noFill/>
        </p:spPr>
        <p:txBody>
          <a:bodyPr wrap="square">
            <a:spAutoFit/>
          </a:bodyPr>
          <a:lstStyle/>
          <a:p>
            <a:r>
              <a:rPr lang="es-ES" dirty="0"/>
              <a:t>El calor del sol hace que el agua de ríos, mares, lagos, lagunas  y océanos se evapore, así como también el agua de la  transpiración de plantas y animales (Evapotranspiración).	La  ebullición es un proceso mucho más rápido y turbulento y se da  en todo el cuerpo de agua a una determinada temperatura que  en el caso del agua pura y, a presión normal, es de 100ºC.</a:t>
            </a:r>
          </a:p>
        </p:txBody>
      </p:sp>
      <p:pic>
        <p:nvPicPr>
          <p:cNvPr id="8" name="Imagen 7">
            <a:extLst>
              <a:ext uri="{FF2B5EF4-FFF2-40B4-BE49-F238E27FC236}">
                <a16:creationId xmlns:a16="http://schemas.microsoft.com/office/drawing/2014/main" id="{DC0066C7-834E-D1F7-A2C9-11270D570E4C}"/>
              </a:ext>
            </a:extLst>
          </p:cNvPr>
          <p:cNvPicPr>
            <a:picLocks noChangeAspect="1"/>
          </p:cNvPicPr>
          <p:nvPr/>
        </p:nvPicPr>
        <p:blipFill>
          <a:blip r:embed="rId4"/>
          <a:stretch>
            <a:fillRect/>
          </a:stretch>
        </p:blipFill>
        <p:spPr>
          <a:xfrm>
            <a:off x="1452663" y="3122278"/>
            <a:ext cx="3871296" cy="2780017"/>
          </a:xfrm>
          <a:prstGeom prst="rect">
            <a:avLst/>
          </a:prstGeom>
        </p:spPr>
      </p:pic>
      <p:pic>
        <p:nvPicPr>
          <p:cNvPr id="9" name="Imagen 8">
            <a:extLst>
              <a:ext uri="{FF2B5EF4-FFF2-40B4-BE49-F238E27FC236}">
                <a16:creationId xmlns:a16="http://schemas.microsoft.com/office/drawing/2014/main" id="{DBB00542-B19B-C90E-ECE2-FFFA2E3390D7}"/>
              </a:ext>
            </a:extLst>
          </p:cNvPr>
          <p:cNvPicPr>
            <a:picLocks noChangeAspect="1"/>
          </p:cNvPicPr>
          <p:nvPr/>
        </p:nvPicPr>
        <p:blipFill>
          <a:blip r:embed="rId5"/>
          <a:stretch>
            <a:fillRect/>
          </a:stretch>
        </p:blipFill>
        <p:spPr>
          <a:xfrm>
            <a:off x="5775102" y="3201532"/>
            <a:ext cx="4676037" cy="2621507"/>
          </a:xfrm>
          <a:prstGeom prst="rect">
            <a:avLst/>
          </a:prstGeom>
        </p:spPr>
      </p:pic>
    </p:spTree>
    <p:extLst>
      <p:ext uri="{BB962C8B-B14F-4D97-AF65-F5344CB8AC3E}">
        <p14:creationId xmlns:p14="http://schemas.microsoft.com/office/powerpoint/2010/main" val="3083796978"/>
      </p:ext>
    </p:extLst>
  </p:cSld>
  <p:clrMapOvr>
    <a:masterClrMapping/>
  </p:clrMapOvr>
</p:sld>
</file>

<file path=ppt/theme/theme1.xml><?xml version="1.0" encoding="utf-8"?>
<a:theme xmlns:a="http://schemas.openxmlformats.org/drawingml/2006/main" name="Got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TM04033925[[fn=Gota]]</Template>
  <TotalTime>4243</TotalTime>
  <Words>653</Words>
  <Application>Microsoft Office PowerPoint</Application>
  <PresentationFormat>Panorámica</PresentationFormat>
  <Paragraphs>32</Paragraphs>
  <Slides>20</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20</vt:i4>
      </vt:variant>
    </vt:vector>
  </HeadingPairs>
  <TitlesOfParts>
    <vt:vector size="23" baseType="lpstr">
      <vt:lpstr>Arial</vt:lpstr>
      <vt:lpstr>Tw Cen MT</vt:lpstr>
      <vt:lpstr>Gota</vt:lpstr>
      <vt:lpstr>Unidad 0: Conceptos de Quimica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0: Conceptos de Quimica</dc:title>
  <dc:creator>Maria Graciela Cabezas</dc:creator>
  <cp:lastModifiedBy>Maria Graciela Cabezas</cp:lastModifiedBy>
  <cp:revision>1</cp:revision>
  <dcterms:created xsi:type="dcterms:W3CDTF">2023-01-20T20:38:35Z</dcterms:created>
  <dcterms:modified xsi:type="dcterms:W3CDTF">2024-03-14T13:01:08Z</dcterms:modified>
</cp:coreProperties>
</file>