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5143500" type="screen16x9"/>
  <p:notesSz cx="6858000" cy="9144000"/>
  <p:embeddedFontLst>
    <p:embeddedFont>
      <p:font typeface="Amatic SC" panose="020B0604020202020204" charset="-79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Nunito SemiBold" panose="020B060402020202020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AE4A5-2E20-4E85-B642-7B7C8EEB6763}">
  <a:tblStyle styleId="{6CAAE4A5-2E20-4E85-B642-7B7C8EEB67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56" autoAdjust="0"/>
  </p:normalViewPr>
  <p:slideViewPr>
    <p:cSldViewPr snapToGrid="0">
      <p:cViewPr>
        <p:scale>
          <a:sx n="125" d="100"/>
          <a:sy n="125" d="100"/>
        </p:scale>
        <p:origin x="-1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2dae67bb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2dae67bb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2dae67bb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d2dae67bb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2dae67bb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d2dae67bb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2dae67bb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2dae67bb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2dae67b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d2dae67b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2dae67bb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d2dae67bb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2dae67bb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2dae67bb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2dae67bb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2dae67bb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2dae67bb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2dae67bb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2dae67bb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2dae67bb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2dae67bb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2dae67bb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2dae67bb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d2dae67bb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3500" tIns="46725" rIns="93500" bIns="46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3500" tIns="46725" rIns="93500" bIns="46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3500" tIns="46725" rIns="93500" bIns="46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3500" tIns="46725" rIns="93500" bIns="46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3500" tIns="46725" rIns="93500" bIns="46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title"/>
          </p:nvPr>
        </p:nvSpPr>
        <p:spPr>
          <a:xfrm>
            <a:off x="2494822" y="1031481"/>
            <a:ext cx="41544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8pPr>
            <a:lvl9pPr marL="4114800" lvl="8" indent="-228600" algn="l" rtl="0">
              <a:spcBef>
                <a:spcPts val="1000"/>
              </a:spcBef>
              <a:spcAft>
                <a:spcPts val="100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2494822" y="1031481"/>
            <a:ext cx="4154400" cy="3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/>
          <p:nvPr/>
        </p:nvSpPr>
        <p:spPr>
          <a:xfrm>
            <a:off x="580505" y="1207209"/>
            <a:ext cx="6071100" cy="2964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00" name="Google Shape;200;p19"/>
          <p:cNvSpPr/>
          <p:nvPr/>
        </p:nvSpPr>
        <p:spPr>
          <a:xfrm>
            <a:off x="5699759" y="1620707"/>
            <a:ext cx="1764175" cy="327295"/>
          </a:xfrm>
          <a:custGeom>
            <a:avLst/>
            <a:gdLst/>
            <a:ahLst/>
            <a:cxnLst/>
            <a:rect l="l" t="t" r="r" b="b"/>
            <a:pathLst>
              <a:path w="1938654" h="494030" extrusionOk="0">
                <a:moveTo>
                  <a:pt x="1691639" y="0"/>
                </a:moveTo>
                <a:lnTo>
                  <a:pt x="1691639" y="123444"/>
                </a:lnTo>
                <a:lnTo>
                  <a:pt x="0" y="123444"/>
                </a:lnTo>
                <a:lnTo>
                  <a:pt x="0" y="370332"/>
                </a:lnTo>
                <a:lnTo>
                  <a:pt x="1691639" y="370332"/>
                </a:lnTo>
                <a:lnTo>
                  <a:pt x="1691639" y="493776"/>
                </a:lnTo>
                <a:lnTo>
                  <a:pt x="1938528" y="246887"/>
                </a:lnTo>
                <a:lnTo>
                  <a:pt x="1691639" y="0"/>
                </a:lnTo>
                <a:close/>
              </a:path>
            </a:pathLst>
          </a:custGeom>
          <a:solidFill>
            <a:srgbClr val="FBE4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01" name="Google Shape;201;p19"/>
          <p:cNvSpPr/>
          <p:nvPr/>
        </p:nvSpPr>
        <p:spPr>
          <a:xfrm>
            <a:off x="5695604" y="1612639"/>
            <a:ext cx="1775155" cy="343281"/>
          </a:xfrm>
          <a:custGeom>
            <a:avLst/>
            <a:gdLst/>
            <a:ahLst/>
            <a:cxnLst/>
            <a:rect l="l" t="t" r="r" b="b"/>
            <a:pathLst>
              <a:path w="1950720" h="518160" extrusionOk="0">
                <a:moveTo>
                  <a:pt x="1691639" y="382524"/>
                </a:moveTo>
                <a:lnTo>
                  <a:pt x="1691639" y="518160"/>
                </a:lnTo>
                <a:lnTo>
                  <a:pt x="1703831" y="505968"/>
                </a:lnTo>
                <a:lnTo>
                  <a:pt x="1700784" y="505968"/>
                </a:lnTo>
                <a:lnTo>
                  <a:pt x="1693164" y="501396"/>
                </a:lnTo>
                <a:lnTo>
                  <a:pt x="1700784" y="493775"/>
                </a:lnTo>
                <a:lnTo>
                  <a:pt x="1700784" y="387096"/>
                </a:lnTo>
                <a:lnTo>
                  <a:pt x="1696212" y="387096"/>
                </a:lnTo>
                <a:lnTo>
                  <a:pt x="1691639" y="382524"/>
                </a:lnTo>
                <a:close/>
              </a:path>
              <a:path w="1950720" h="518160" extrusionOk="0">
                <a:moveTo>
                  <a:pt x="1700784" y="493775"/>
                </a:moveTo>
                <a:lnTo>
                  <a:pt x="1693164" y="501396"/>
                </a:lnTo>
                <a:lnTo>
                  <a:pt x="1700784" y="505968"/>
                </a:lnTo>
                <a:lnTo>
                  <a:pt x="1700784" y="493775"/>
                </a:lnTo>
                <a:close/>
              </a:path>
              <a:path w="1950720" h="518160" extrusionOk="0">
                <a:moveTo>
                  <a:pt x="1934729" y="259830"/>
                </a:moveTo>
                <a:lnTo>
                  <a:pt x="1700784" y="493775"/>
                </a:lnTo>
                <a:lnTo>
                  <a:pt x="1700784" y="505968"/>
                </a:lnTo>
                <a:lnTo>
                  <a:pt x="1703831" y="505968"/>
                </a:lnTo>
                <a:lnTo>
                  <a:pt x="1946147" y="263651"/>
                </a:lnTo>
                <a:lnTo>
                  <a:pt x="1938528" y="263651"/>
                </a:lnTo>
                <a:lnTo>
                  <a:pt x="1934729" y="259830"/>
                </a:lnTo>
                <a:close/>
              </a:path>
              <a:path w="1950720" h="518160" extrusionOk="0">
                <a:moveTo>
                  <a:pt x="1691639" y="131063"/>
                </a:moveTo>
                <a:lnTo>
                  <a:pt x="0" y="131063"/>
                </a:lnTo>
                <a:lnTo>
                  <a:pt x="0" y="387096"/>
                </a:lnTo>
                <a:lnTo>
                  <a:pt x="1691639" y="387096"/>
                </a:lnTo>
                <a:lnTo>
                  <a:pt x="1691639" y="382524"/>
                </a:lnTo>
                <a:lnTo>
                  <a:pt x="10668" y="382524"/>
                </a:lnTo>
                <a:lnTo>
                  <a:pt x="4572" y="377951"/>
                </a:lnTo>
                <a:lnTo>
                  <a:pt x="10668" y="377951"/>
                </a:lnTo>
                <a:lnTo>
                  <a:pt x="10668" y="141732"/>
                </a:lnTo>
                <a:lnTo>
                  <a:pt x="4572" y="141732"/>
                </a:lnTo>
                <a:lnTo>
                  <a:pt x="10668" y="135636"/>
                </a:lnTo>
                <a:lnTo>
                  <a:pt x="1691639" y="135636"/>
                </a:lnTo>
                <a:lnTo>
                  <a:pt x="1691639" y="131063"/>
                </a:lnTo>
                <a:close/>
              </a:path>
              <a:path w="1950720" h="518160" extrusionOk="0">
                <a:moveTo>
                  <a:pt x="1700784" y="377951"/>
                </a:moveTo>
                <a:lnTo>
                  <a:pt x="10668" y="377951"/>
                </a:lnTo>
                <a:lnTo>
                  <a:pt x="10668" y="382524"/>
                </a:lnTo>
                <a:lnTo>
                  <a:pt x="1691639" y="382524"/>
                </a:lnTo>
                <a:lnTo>
                  <a:pt x="1696212" y="387096"/>
                </a:lnTo>
                <a:lnTo>
                  <a:pt x="1700784" y="387096"/>
                </a:lnTo>
                <a:lnTo>
                  <a:pt x="1700784" y="377951"/>
                </a:lnTo>
                <a:close/>
              </a:path>
              <a:path w="1950720" h="518160" extrusionOk="0">
                <a:moveTo>
                  <a:pt x="10668" y="377951"/>
                </a:moveTo>
                <a:lnTo>
                  <a:pt x="4572" y="377951"/>
                </a:lnTo>
                <a:lnTo>
                  <a:pt x="10668" y="382524"/>
                </a:lnTo>
                <a:lnTo>
                  <a:pt x="10668" y="377951"/>
                </a:lnTo>
                <a:close/>
              </a:path>
              <a:path w="1950720" h="518160" extrusionOk="0">
                <a:moveTo>
                  <a:pt x="1938528" y="256032"/>
                </a:moveTo>
                <a:lnTo>
                  <a:pt x="1934729" y="259830"/>
                </a:lnTo>
                <a:lnTo>
                  <a:pt x="1938528" y="263651"/>
                </a:lnTo>
                <a:lnTo>
                  <a:pt x="1938528" y="256032"/>
                </a:lnTo>
                <a:close/>
              </a:path>
              <a:path w="1950720" h="518160" extrusionOk="0">
                <a:moveTo>
                  <a:pt x="1947672" y="256032"/>
                </a:moveTo>
                <a:lnTo>
                  <a:pt x="1938528" y="256032"/>
                </a:lnTo>
                <a:lnTo>
                  <a:pt x="1938528" y="263651"/>
                </a:lnTo>
                <a:lnTo>
                  <a:pt x="1946147" y="263651"/>
                </a:lnTo>
                <a:lnTo>
                  <a:pt x="1950719" y="259079"/>
                </a:lnTo>
                <a:lnTo>
                  <a:pt x="1947672" y="256032"/>
                </a:lnTo>
                <a:close/>
              </a:path>
              <a:path w="1950720" h="518160" extrusionOk="0">
                <a:moveTo>
                  <a:pt x="1703832" y="12191"/>
                </a:moveTo>
                <a:lnTo>
                  <a:pt x="1700784" y="12191"/>
                </a:lnTo>
                <a:lnTo>
                  <a:pt x="1700784" y="24431"/>
                </a:lnTo>
                <a:lnTo>
                  <a:pt x="1934729" y="259830"/>
                </a:lnTo>
                <a:lnTo>
                  <a:pt x="1938528" y="256032"/>
                </a:lnTo>
                <a:lnTo>
                  <a:pt x="1947672" y="256032"/>
                </a:lnTo>
                <a:lnTo>
                  <a:pt x="1703832" y="12191"/>
                </a:lnTo>
                <a:close/>
              </a:path>
              <a:path w="1950720" h="518160" extrusionOk="0">
                <a:moveTo>
                  <a:pt x="10668" y="135636"/>
                </a:moveTo>
                <a:lnTo>
                  <a:pt x="4572" y="141732"/>
                </a:lnTo>
                <a:lnTo>
                  <a:pt x="10668" y="141732"/>
                </a:lnTo>
                <a:lnTo>
                  <a:pt x="10668" y="135636"/>
                </a:lnTo>
                <a:close/>
              </a:path>
              <a:path w="1950720" h="518160" extrusionOk="0">
                <a:moveTo>
                  <a:pt x="1700784" y="131063"/>
                </a:moveTo>
                <a:lnTo>
                  <a:pt x="1696212" y="131063"/>
                </a:lnTo>
                <a:lnTo>
                  <a:pt x="1691639" y="135636"/>
                </a:lnTo>
                <a:lnTo>
                  <a:pt x="10668" y="135636"/>
                </a:lnTo>
                <a:lnTo>
                  <a:pt x="10668" y="141732"/>
                </a:lnTo>
                <a:lnTo>
                  <a:pt x="1700784" y="141732"/>
                </a:lnTo>
                <a:lnTo>
                  <a:pt x="1700784" y="131063"/>
                </a:lnTo>
                <a:close/>
              </a:path>
              <a:path w="1950720" h="518160" extrusionOk="0">
                <a:moveTo>
                  <a:pt x="1691639" y="0"/>
                </a:moveTo>
                <a:lnTo>
                  <a:pt x="1691639" y="135636"/>
                </a:lnTo>
                <a:lnTo>
                  <a:pt x="1696212" y="131063"/>
                </a:lnTo>
                <a:lnTo>
                  <a:pt x="1700784" y="131063"/>
                </a:lnTo>
                <a:lnTo>
                  <a:pt x="1700784" y="24431"/>
                </a:lnTo>
                <a:lnTo>
                  <a:pt x="1693164" y="16763"/>
                </a:lnTo>
                <a:lnTo>
                  <a:pt x="1700784" y="12191"/>
                </a:lnTo>
                <a:lnTo>
                  <a:pt x="1703832" y="12191"/>
                </a:lnTo>
                <a:lnTo>
                  <a:pt x="1691639" y="0"/>
                </a:lnTo>
                <a:close/>
              </a:path>
              <a:path w="1950720" h="518160" extrusionOk="0">
                <a:moveTo>
                  <a:pt x="1700784" y="12191"/>
                </a:moveTo>
                <a:lnTo>
                  <a:pt x="1693164" y="16763"/>
                </a:lnTo>
                <a:lnTo>
                  <a:pt x="1700784" y="24431"/>
                </a:lnTo>
                <a:lnTo>
                  <a:pt x="1700784" y="12191"/>
                </a:lnTo>
                <a:close/>
              </a:path>
            </a:pathLst>
          </a:custGeom>
          <a:solidFill>
            <a:srgbClr val="41709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02" name="Google Shape;202;p19"/>
          <p:cNvSpPr txBox="1">
            <a:spLocks noGrp="1"/>
          </p:cNvSpPr>
          <p:nvPr>
            <p:ph type="ctrTitle"/>
          </p:nvPr>
        </p:nvSpPr>
        <p:spPr>
          <a:xfrm>
            <a:off x="636416" y="818825"/>
            <a:ext cx="78711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spcBef>
                <a:spcPts val="1000"/>
              </a:spcBef>
              <a:spcAft>
                <a:spcPts val="100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100"/>
              <a:buNone/>
              <a:defRPr sz="3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3500" tIns="46725" rIns="93500" bIns="46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3500" tIns="46725" rIns="93500" bIns="46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3500" tIns="46725" rIns="93500" bIns="46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3500" tIns="46725" rIns="93500" bIns="46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3500" tIns="46725" rIns="93500" bIns="46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2750" algn="ctr" rtl="0">
              <a:spcBef>
                <a:spcPts val="0"/>
              </a:spcBef>
              <a:spcAft>
                <a:spcPts val="0"/>
              </a:spcAft>
              <a:buSzPts val="2900"/>
              <a:buFont typeface="Nunito SemiBold"/>
              <a:buChar char="✗"/>
              <a:defRPr sz="29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12750" algn="ctr" rtl="0">
              <a:spcBef>
                <a:spcPts val="1000"/>
              </a:spcBef>
              <a:spcAft>
                <a:spcPts val="0"/>
              </a:spcAft>
              <a:buSzPts val="2900"/>
              <a:buFont typeface="Nunito SemiBold"/>
              <a:buChar char="✗"/>
              <a:defRPr sz="29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12750" algn="ctr" rtl="0">
              <a:spcBef>
                <a:spcPts val="1000"/>
              </a:spcBef>
              <a:spcAft>
                <a:spcPts val="0"/>
              </a:spcAft>
              <a:buSzPts val="2900"/>
              <a:buFont typeface="Nunito SemiBold"/>
              <a:buChar char="■"/>
              <a:defRPr sz="29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12750" algn="ctr" rtl="0">
              <a:spcBef>
                <a:spcPts val="1000"/>
              </a:spcBef>
              <a:spcAft>
                <a:spcPts val="0"/>
              </a:spcAft>
              <a:buSzPts val="2900"/>
              <a:buFont typeface="Nunito SemiBold"/>
              <a:buChar char="●"/>
              <a:defRPr sz="29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12750" algn="ctr" rtl="0">
              <a:spcBef>
                <a:spcPts val="1000"/>
              </a:spcBef>
              <a:spcAft>
                <a:spcPts val="0"/>
              </a:spcAft>
              <a:buSzPts val="2900"/>
              <a:buFont typeface="Nunito SemiBold"/>
              <a:buChar char="○"/>
              <a:defRPr sz="29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12750" algn="ctr" rtl="0">
              <a:spcBef>
                <a:spcPts val="1000"/>
              </a:spcBef>
              <a:spcAft>
                <a:spcPts val="0"/>
              </a:spcAft>
              <a:buSzPts val="2900"/>
              <a:buFont typeface="Nunito SemiBold"/>
              <a:buChar char="■"/>
              <a:defRPr sz="29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12750" algn="ctr" rtl="0">
              <a:spcBef>
                <a:spcPts val="1000"/>
              </a:spcBef>
              <a:spcAft>
                <a:spcPts val="0"/>
              </a:spcAft>
              <a:buSzPts val="2900"/>
              <a:buFont typeface="Nunito SemiBold"/>
              <a:buChar char="●"/>
              <a:defRPr sz="29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12750" algn="ctr" rtl="0">
              <a:spcBef>
                <a:spcPts val="1000"/>
              </a:spcBef>
              <a:spcAft>
                <a:spcPts val="0"/>
              </a:spcAft>
              <a:buSzPts val="2900"/>
              <a:buFont typeface="Nunito SemiBold"/>
              <a:buChar char="○"/>
              <a:defRPr sz="29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12750" algn="ctr" rtl="0">
              <a:spcBef>
                <a:spcPts val="1000"/>
              </a:spcBef>
              <a:spcAft>
                <a:spcPts val="1000"/>
              </a:spcAft>
              <a:buSzPts val="2900"/>
              <a:buFont typeface="Nunito SemiBold"/>
              <a:buChar char="■"/>
              <a:defRPr sz="29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3500" tIns="93500" rIns="93500" bIns="93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✗"/>
              <a:defRPr sz="2100"/>
            </a:lvl1pPr>
            <a:lvl2pPr marL="914400" lvl="1" indent="-361950" rtl="0">
              <a:spcBef>
                <a:spcPts val="1000"/>
              </a:spcBef>
              <a:spcAft>
                <a:spcPts val="0"/>
              </a:spcAft>
              <a:buSzPts val="2100"/>
              <a:buChar char="✗"/>
              <a:defRPr sz="2100"/>
            </a:lvl2pPr>
            <a:lvl3pPr marL="1371600" lvl="2" indent="-361950" rtl="0">
              <a:spcBef>
                <a:spcPts val="10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rtl="0">
              <a:spcBef>
                <a:spcPts val="10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rtl="0"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rtl="0">
              <a:spcBef>
                <a:spcPts val="10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rtl="0">
              <a:spcBef>
                <a:spcPts val="10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rtl="0"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rtl="0">
              <a:spcBef>
                <a:spcPts val="1000"/>
              </a:spcBef>
              <a:spcAft>
                <a:spcPts val="10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✗"/>
              <a:defRPr sz="2100"/>
            </a:lvl1pPr>
            <a:lvl2pPr marL="914400" lvl="1" indent="-361950" rtl="0">
              <a:spcBef>
                <a:spcPts val="1000"/>
              </a:spcBef>
              <a:spcAft>
                <a:spcPts val="0"/>
              </a:spcAft>
              <a:buSzPts val="2100"/>
              <a:buChar char="✗"/>
              <a:defRPr sz="2100"/>
            </a:lvl2pPr>
            <a:lvl3pPr marL="1371600" lvl="2" indent="-361950" rtl="0">
              <a:spcBef>
                <a:spcPts val="10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rtl="0">
              <a:spcBef>
                <a:spcPts val="10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rtl="0"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rtl="0">
              <a:spcBef>
                <a:spcPts val="10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rtl="0">
              <a:spcBef>
                <a:spcPts val="10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rtl="0"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rtl="0">
              <a:spcBef>
                <a:spcPts val="1000"/>
              </a:spcBef>
              <a:spcAft>
                <a:spcPts val="10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✗"/>
              <a:defRPr sz="2100"/>
            </a:lvl1pPr>
            <a:lvl2pPr marL="914400" lvl="1" indent="-361950" rtl="0">
              <a:spcBef>
                <a:spcPts val="1000"/>
              </a:spcBef>
              <a:spcAft>
                <a:spcPts val="0"/>
              </a:spcAft>
              <a:buSzPts val="2100"/>
              <a:buChar char="✗"/>
              <a:defRPr sz="2100"/>
            </a:lvl2pPr>
            <a:lvl3pPr marL="1371600" lvl="2" indent="-361950" rtl="0">
              <a:spcBef>
                <a:spcPts val="10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rtl="0">
              <a:spcBef>
                <a:spcPts val="10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rtl="0"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rtl="0">
              <a:spcBef>
                <a:spcPts val="10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rtl="0">
              <a:spcBef>
                <a:spcPts val="10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rtl="0"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rtl="0">
              <a:spcBef>
                <a:spcPts val="1000"/>
              </a:spcBef>
              <a:spcAft>
                <a:spcPts val="10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6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6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6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6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6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6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6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6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personajes en la narración </a:t>
            </a: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934ADD-320E-4FD5-AF93-30844B702E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9" y="0"/>
            <a:ext cx="1713621" cy="92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50" y="78900"/>
            <a:ext cx="8276225" cy="49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300" y="-39488"/>
            <a:ext cx="6963300" cy="52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00" y="33300"/>
            <a:ext cx="8002076" cy="50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>
            <a:spLocks noGrp="1"/>
          </p:cNvSpPr>
          <p:nvPr>
            <p:ph type="title" idx="4294967295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Actividad  </a:t>
            </a:r>
            <a:endParaRPr dirty="0"/>
          </a:p>
        </p:txBody>
      </p:sp>
      <p:sp>
        <p:nvSpPr>
          <p:cNvPr id="289" name="Google Shape;289;p34"/>
          <p:cNvSpPr txBox="1">
            <a:spLocks noGrp="1"/>
          </p:cNvSpPr>
          <p:nvPr>
            <p:ph type="body" idx="4294967295"/>
          </p:nvPr>
        </p:nvSpPr>
        <p:spPr>
          <a:xfrm>
            <a:off x="646875" y="1152475"/>
            <a:ext cx="7809900" cy="15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CL" dirty="0"/>
              <a:t>Elije un cuento e identifica los tipos de personajes.</a:t>
            </a:r>
          </a:p>
        </p:txBody>
      </p:sp>
      <p:graphicFrame>
        <p:nvGraphicFramePr>
          <p:cNvPr id="290" name="Google Shape;290;p34"/>
          <p:cNvGraphicFramePr/>
          <p:nvPr>
            <p:extLst>
              <p:ext uri="{D42A27DB-BD31-4B8C-83A1-F6EECF244321}">
                <p14:modId xmlns:p14="http://schemas.microsoft.com/office/powerpoint/2010/main" val="1220341117"/>
              </p:ext>
            </p:extLst>
          </p:nvPr>
        </p:nvGraphicFramePr>
        <p:xfrm>
          <a:off x="646875" y="2535782"/>
          <a:ext cx="7308124" cy="1982705"/>
        </p:xfrm>
        <a:graphic>
          <a:graphicData uri="http://schemas.openxmlformats.org/drawingml/2006/table">
            <a:tbl>
              <a:tblPr>
                <a:noFill/>
                <a:tableStyleId>{6CAAE4A5-2E20-4E85-B642-7B7C8EEB6763}</a:tableStyleId>
              </a:tblPr>
              <a:tblGrid>
                <a:gridCol w="18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476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/>
                        <a:t>Personaje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/>
                        <a:t>principal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/>
                        <a:t>Personajes secundarios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/>
                        <a:t>Personajes dinámicos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/>
                        <a:t>(argumentar)</a:t>
                      </a: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/>
                        <a:t>Personajes estáticos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dirty="0"/>
                        <a:t>(argumentar)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1" name="Google Shape;291;p34"/>
          <p:cNvSpPr txBox="1"/>
          <p:nvPr/>
        </p:nvSpPr>
        <p:spPr>
          <a:xfrm>
            <a:off x="311700" y="4576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Tipo de narrador: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523F4-7E69-4D3B-8960-E4C79A746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750" y="690075"/>
            <a:ext cx="5408100" cy="422445"/>
          </a:xfrm>
        </p:spPr>
        <p:txBody>
          <a:bodyPr/>
          <a:lstStyle/>
          <a:p>
            <a:r>
              <a:rPr lang="es-CL" sz="4400" dirty="0"/>
              <a:t>SINTESIS DE UN CUENTO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A9752D-88E1-4AA3-ACB8-96497B044B87}"/>
              </a:ext>
            </a:extLst>
          </p:cNvPr>
          <p:cNvSpPr txBox="1"/>
          <p:nvPr/>
        </p:nvSpPr>
        <p:spPr>
          <a:xfrm>
            <a:off x="1944150" y="1076960"/>
            <a:ext cx="54081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1.- Redacte con sus palabras un resumen del cuento leído.</a:t>
            </a:r>
          </a:p>
          <a:p>
            <a:endParaRPr lang="es-CL" dirty="0"/>
          </a:p>
          <a:p>
            <a:pPr marL="285750" indent="-285750">
              <a:buFontTx/>
              <a:buChar char="-"/>
            </a:pPr>
            <a:r>
              <a:rPr lang="es-CL" dirty="0"/>
              <a:t>Respete mayúsculas cuando sea necesario( nombre de personas y países).</a:t>
            </a:r>
          </a:p>
          <a:p>
            <a:pPr marL="285750" indent="-285750">
              <a:buFontTx/>
              <a:buChar char="-"/>
            </a:pPr>
            <a:endParaRPr lang="es-CL" dirty="0"/>
          </a:p>
          <a:p>
            <a:pPr marL="285750" indent="-285750">
              <a:buFontTx/>
              <a:buChar char="-"/>
            </a:pPr>
            <a:r>
              <a:rPr lang="es-CL" dirty="0"/>
              <a:t>Respeta signos de puntuación.</a:t>
            </a:r>
          </a:p>
          <a:p>
            <a:pPr marL="285750" indent="-285750">
              <a:buFontTx/>
              <a:buChar char="-"/>
            </a:pPr>
            <a:endParaRPr lang="es-CL" dirty="0"/>
          </a:p>
          <a:p>
            <a:pPr marL="285750" indent="-285750">
              <a:buFontTx/>
              <a:buChar char="-"/>
            </a:pPr>
            <a:r>
              <a:rPr lang="es-CL" dirty="0"/>
              <a:t>Utiliza conectores.</a:t>
            </a:r>
          </a:p>
          <a:p>
            <a:pPr marL="285750" indent="-285750">
              <a:buFontTx/>
              <a:buChar char="-"/>
            </a:pPr>
            <a:endParaRPr lang="es-CL" dirty="0"/>
          </a:p>
          <a:p>
            <a:pPr marL="285750" indent="-285750">
              <a:buFontTx/>
              <a:buChar char="-"/>
            </a:pPr>
            <a:r>
              <a:rPr lang="es-CL" dirty="0"/>
              <a:t>Evita repetir siempre las mismas palabras.</a:t>
            </a:r>
          </a:p>
          <a:p>
            <a:endParaRPr lang="es-CL" dirty="0"/>
          </a:p>
          <a:p>
            <a:pPr marL="285750" indent="-285750">
              <a:buFontTx/>
              <a:buChar char="-"/>
            </a:pPr>
            <a:r>
              <a:rPr lang="es-CL" dirty="0"/>
              <a:t>Escriba título y autor.</a:t>
            </a:r>
          </a:p>
          <a:p>
            <a:pPr marL="285750" indent="-285750">
              <a:buFontTx/>
              <a:buChar char="-"/>
            </a:pPr>
            <a:r>
              <a:rPr lang="es-CL" dirty="0"/>
              <a:t>Esta actividad debe ser personal no sacada de internet ya que se analizará detalladamente con las herramientas tecnológicas  para verificar su autenticidad.</a:t>
            </a:r>
          </a:p>
          <a:p>
            <a:pPr marL="285750" indent="-285750">
              <a:buFontTx/>
              <a:buChar char="-"/>
            </a:pPr>
            <a:endParaRPr lang="es-CL" dirty="0"/>
          </a:p>
          <a:p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64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10F49-A0E9-4D6C-8256-954FA242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153A8B-2015-45B1-AED4-D78702FCA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586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CFD73-DBA4-4189-8D87-4EFBC2A54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7247" y="999955"/>
            <a:ext cx="5408100" cy="534205"/>
          </a:xfrm>
        </p:spPr>
        <p:txBody>
          <a:bodyPr/>
          <a:lstStyle/>
          <a:p>
            <a:r>
              <a:rPr lang="es-CL" sz="2000" dirty="0"/>
              <a:t>Escriba ejemplos de personajes tipo estos pueden ser sacados de algún cuento o película. </a:t>
            </a:r>
          </a:p>
        </p:txBody>
      </p:sp>
      <p:graphicFrame>
        <p:nvGraphicFramePr>
          <p:cNvPr id="3" name="Google Shape;290;p34">
            <a:extLst>
              <a:ext uri="{FF2B5EF4-FFF2-40B4-BE49-F238E27FC236}">
                <a16:creationId xmlns:a16="http://schemas.microsoft.com/office/drawing/2014/main" id="{4C330266-7E47-4785-B293-C8D4F2006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225787"/>
              </p:ext>
            </p:extLst>
          </p:nvPr>
        </p:nvGraphicFramePr>
        <p:xfrm>
          <a:off x="987235" y="2073502"/>
          <a:ext cx="5481093" cy="1982705"/>
        </p:xfrm>
        <a:graphic>
          <a:graphicData uri="http://schemas.openxmlformats.org/drawingml/2006/table">
            <a:tbl>
              <a:tblPr>
                <a:noFill/>
                <a:tableStyleId>{6CAAE4A5-2E20-4E85-B642-7B7C8EEB6763}</a:tableStyleId>
              </a:tblPr>
              <a:tblGrid>
                <a:gridCol w="182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476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dirty="0"/>
                        <a:t>Héroe: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dirty="0"/>
                        <a:t>El pícaro: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dirty="0"/>
                        <a:t>El bufón: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Mujer Ideal: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Caballero: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/>
                        <a:t>Don Juan: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28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</a:t>
            </a:r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1270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dirty="0">
                <a:solidFill>
                  <a:schemeClr val="dk1"/>
                </a:solidFill>
              </a:rPr>
              <a:t>Identificar las características de los personajes tipo a través de la  lectura de un texto argumentativo.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Los personajes en la narración </a:t>
            </a:r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body" idx="1"/>
          </p:nvPr>
        </p:nvSpPr>
        <p:spPr>
          <a:xfrm>
            <a:off x="658800" y="1246425"/>
            <a:ext cx="4879200" cy="38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just" rtl="0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dirty="0">
                <a:solidFill>
                  <a:schemeClr val="dk1"/>
                </a:solidFill>
              </a:rPr>
              <a:t>¿ Qué son los estereotipos?</a:t>
            </a:r>
            <a:endParaRPr sz="1900" b="1" dirty="0">
              <a:solidFill>
                <a:schemeClr val="dk1"/>
              </a:solidFill>
            </a:endParaRPr>
          </a:p>
          <a:p>
            <a:pPr marL="12700" marR="29210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dirty="0">
                <a:solidFill>
                  <a:schemeClr val="dk1"/>
                </a:solidFill>
              </a:rPr>
              <a:t>Modelo</a:t>
            </a:r>
            <a:r>
              <a:rPr lang="es" sz="1900" dirty="0">
                <a:solidFill>
                  <a:schemeClr val="dk1"/>
                </a:solidFill>
              </a:rPr>
              <a:t>, </a:t>
            </a:r>
            <a:r>
              <a:rPr lang="es" sz="1900" b="1" dirty="0">
                <a:solidFill>
                  <a:schemeClr val="dk1"/>
                </a:solidFill>
              </a:rPr>
              <a:t>imagen mental prefijada</a:t>
            </a:r>
            <a:r>
              <a:rPr lang="es" sz="1900" dirty="0">
                <a:solidFill>
                  <a:schemeClr val="dk1"/>
                </a:solidFill>
              </a:rPr>
              <a:t>, </a:t>
            </a:r>
            <a:r>
              <a:rPr lang="es" sz="1900" b="1" dirty="0">
                <a:solidFill>
                  <a:schemeClr val="dk1"/>
                </a:solidFill>
              </a:rPr>
              <a:t>simplificada </a:t>
            </a:r>
            <a:r>
              <a:rPr lang="es" sz="1900" dirty="0">
                <a:solidFill>
                  <a:schemeClr val="dk1"/>
                </a:solidFill>
              </a:rPr>
              <a:t>y </a:t>
            </a:r>
            <a:r>
              <a:rPr lang="es" sz="1900" b="1" dirty="0">
                <a:solidFill>
                  <a:schemeClr val="dk1"/>
                </a:solidFill>
              </a:rPr>
              <a:t>reiterativa </a:t>
            </a:r>
            <a:r>
              <a:rPr lang="es" sz="1900" dirty="0">
                <a:solidFill>
                  <a:schemeClr val="dk1"/>
                </a:solidFill>
              </a:rPr>
              <a:t>que se  construye a partir de las características comunes que la sociedad le ha dado a  un grupo de personas en un contexto socio-cultural determinado.</a:t>
            </a:r>
            <a:endParaRPr sz="1900" dirty="0">
              <a:solidFill>
                <a:schemeClr val="dk1"/>
              </a:solidFill>
            </a:endParaRPr>
          </a:p>
          <a:p>
            <a:pPr marL="1270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dirty="0">
                <a:solidFill>
                  <a:schemeClr val="dk1"/>
                </a:solidFill>
              </a:rPr>
              <a:t>¿ Qué son los personajes tipo?</a:t>
            </a:r>
            <a:endParaRPr sz="1900" b="1" dirty="0">
              <a:solidFill>
                <a:schemeClr val="dk1"/>
              </a:solidFill>
            </a:endParaRPr>
          </a:p>
          <a:p>
            <a:pPr marL="12700" marR="1270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dirty="0">
                <a:solidFill>
                  <a:schemeClr val="dk1"/>
                </a:solidFill>
              </a:rPr>
              <a:t>Son personajes cuya construcción obedece a rasgos y cualidades sustentados en  una imagen validada por el contexto social, cultural e histórico.</a:t>
            </a: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33" name="Google Shape;233;p24"/>
          <p:cNvSpPr/>
          <p:nvPr/>
        </p:nvSpPr>
        <p:spPr>
          <a:xfrm>
            <a:off x="5679950" y="1246425"/>
            <a:ext cx="3013500" cy="3534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3E7C4"/>
              </a:gs>
              <a:gs pos="100000">
                <a:srgbClr val="36C288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"/>
          <p:cNvSpPr txBox="1"/>
          <p:nvPr/>
        </p:nvSpPr>
        <p:spPr>
          <a:xfrm>
            <a:off x="5806150" y="1414975"/>
            <a:ext cx="26742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dk1"/>
                </a:solidFill>
              </a:rPr>
              <a:t>Características:</a:t>
            </a:r>
            <a:endParaRPr sz="1800" b="1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 dirty="0">
                <a:solidFill>
                  <a:schemeClr val="dk1"/>
                </a:solidFill>
              </a:rPr>
              <a:t>Exageración de un rasgo en particular  Cumplen roles preasignados.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s" sz="1800" dirty="0">
                <a:solidFill>
                  <a:schemeClr val="dk1"/>
                </a:solidFill>
              </a:rPr>
              <a:t>Mantienen su esencia, aunque se adecuan a la época en la que aparecen.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1167550" y="594850"/>
            <a:ext cx="74913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588"/>
              <a:t> Personaje principal</a:t>
            </a:r>
            <a:endParaRPr sz="3688"/>
          </a:p>
        </p:txBody>
      </p:sp>
      <p:sp>
        <p:nvSpPr>
          <p:cNvPr id="240" name="Google Shape;240;p25"/>
          <p:cNvSpPr txBox="1"/>
          <p:nvPr/>
        </p:nvSpPr>
        <p:spPr>
          <a:xfrm>
            <a:off x="725775" y="1167550"/>
            <a:ext cx="74913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i="1" dirty="0"/>
              <a:t>El o los personajes principales se destacan con respecto a los demás porque funcionan como integradores de la organización de los acontecimientos, por lo tanto, son parte estructurante de la acción y su participación no podría ser olvidada. Los personajes principales pueden clasificarse a su vez en protagonista y antagonista. El protagonista es un personaje que busca un buen objetivo, el antagonista representa la fuerza que se opone a este logro positivo.</a:t>
            </a:r>
            <a:r>
              <a:rPr lang="es" sz="1900" dirty="0"/>
              <a:t> </a:t>
            </a:r>
            <a:endParaRPr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77"/>
              <a:t>Personajes secundarios</a:t>
            </a:r>
            <a:endParaRPr sz="3577"/>
          </a:p>
        </p:txBody>
      </p:sp>
      <p:sp>
        <p:nvSpPr>
          <p:cNvPr id="246" name="Google Shape;246;p26"/>
          <p:cNvSpPr txBox="1"/>
          <p:nvPr/>
        </p:nvSpPr>
        <p:spPr>
          <a:xfrm>
            <a:off x="504875" y="1088650"/>
            <a:ext cx="7920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dk1"/>
                </a:solidFill>
              </a:rPr>
              <a:t>Son aquellos que,sin tener un rol demasiado importante en el desarrollo de los acontecimientos, proporcionan un grado de mayor coherencia, comprensión y consistencia a la narración. Por lo general, estos personajes están vinculados a los principales, pero su participación también es individual y complementaria a la participación de los personajes principales. </a:t>
            </a:r>
            <a:endParaRPr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588"/>
              <a:t>Personajes incidentales o episódicos</a:t>
            </a:r>
            <a:endParaRPr sz="3688"/>
          </a:p>
        </p:txBody>
      </p:sp>
      <p:sp>
        <p:nvSpPr>
          <p:cNvPr id="252" name="Google Shape;252;p27"/>
          <p:cNvSpPr txBox="1"/>
          <p:nvPr/>
        </p:nvSpPr>
        <p:spPr>
          <a:xfrm>
            <a:off x="883375" y="1404225"/>
            <a:ext cx="74157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dirty="0">
                <a:solidFill>
                  <a:schemeClr val="dk1"/>
                </a:solidFill>
              </a:rPr>
              <a:t>Tal como lo dice su nombre, son personajes que no tiene una presencia permanente en los hechos. Su participación es un recurso para ordenar, exponer, entrabar, relacionar, coordinar y también retardar el desarrollo de los acontecimientos. </a:t>
            </a:r>
            <a:endParaRPr sz="2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28"/>
          <p:cNvSpPr txBox="1"/>
          <p:nvPr/>
        </p:nvSpPr>
        <p:spPr>
          <a:xfrm>
            <a:off x="589280" y="1209451"/>
            <a:ext cx="799027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 </a:t>
            </a:r>
            <a:r>
              <a:rPr lang="es" sz="2000" b="1" dirty="0">
                <a:solidFill>
                  <a:srgbClr val="741B47"/>
                </a:solidFill>
              </a:rPr>
              <a:t>Personajes estáticos</a:t>
            </a:r>
            <a:r>
              <a:rPr lang="es" sz="2000" dirty="0"/>
              <a:t>: Se comportan de la misma manera en todo el relato. Estos personajes </a:t>
            </a:r>
            <a:r>
              <a:rPr lang="es" sz="2000" dirty="0">
                <a:solidFill>
                  <a:srgbClr val="FF0000"/>
                </a:solidFill>
              </a:rPr>
              <a:t>no evolucionan ni sufren cambios </a:t>
            </a:r>
            <a:r>
              <a:rPr lang="es" sz="2000" dirty="0"/>
              <a:t>en su conducta ni características personales. Los datos que se obtienen de ellos no sufren alteraciones. </a:t>
            </a:r>
            <a:endParaRPr sz="20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" sz="2000" b="1" dirty="0">
              <a:solidFill>
                <a:srgbClr val="741B47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741B47"/>
                </a:solidFill>
              </a:rPr>
              <a:t>Personajes dinámicos o evolutivos</a:t>
            </a:r>
            <a:r>
              <a:rPr lang="es" sz="2000" dirty="0"/>
              <a:t>: estos son los personajes que, a través de la acción del relato, </a:t>
            </a:r>
            <a:r>
              <a:rPr lang="es" sz="2000" dirty="0">
                <a:solidFill>
                  <a:srgbClr val="FF0000"/>
                </a:solidFill>
              </a:rPr>
              <a:t>varían su forma de ser</a:t>
            </a:r>
            <a:r>
              <a:rPr lang="es" sz="2000" dirty="0"/>
              <a:t>; comienzan siendo individuos de ciertos rasgos y conductas y, a medida que la acción transcurre, </a:t>
            </a:r>
            <a:r>
              <a:rPr lang="es" sz="2000" dirty="0">
                <a:solidFill>
                  <a:srgbClr val="FF0000"/>
                </a:solidFill>
              </a:rPr>
              <a:t>modifican su comportamiento</a:t>
            </a:r>
            <a:r>
              <a:rPr lang="es" sz="2000" dirty="0"/>
              <a:t>,llegando incluso a ser totalmente distintos. 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788" y="-154795"/>
            <a:ext cx="6742425" cy="505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300" y="110450"/>
            <a:ext cx="8022825" cy="492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540</Words>
  <Application>Microsoft Office PowerPoint</Application>
  <PresentationFormat>Presentación en pantalla (16:9)</PresentationFormat>
  <Paragraphs>52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Amatic SC</vt:lpstr>
      <vt:lpstr>Calibri</vt:lpstr>
      <vt:lpstr>Nunito SemiBold</vt:lpstr>
      <vt:lpstr>Nunito</vt:lpstr>
      <vt:lpstr>Trebuchet MS</vt:lpstr>
      <vt:lpstr>Curio template</vt:lpstr>
      <vt:lpstr>Los personajes en la narración </vt:lpstr>
      <vt:lpstr>Objetivo</vt:lpstr>
      <vt:lpstr>Los personajes en la narración </vt:lpstr>
      <vt:lpstr> Personaje principal</vt:lpstr>
      <vt:lpstr>Personajes secundarios</vt:lpstr>
      <vt:lpstr>Personajes incidentales o episódicos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 </vt:lpstr>
      <vt:lpstr>SINTESIS DE UN CUENTO</vt:lpstr>
      <vt:lpstr>Presentación de PowerPoint</vt:lpstr>
      <vt:lpstr>Escriba ejemplos de personajes tipo estos pueden ser sacados de algún cuento o película.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personajes en la narración</dc:title>
  <dc:creator>karla cortes</dc:creator>
  <cp:lastModifiedBy>karla cortes</cp:lastModifiedBy>
  <cp:revision>11</cp:revision>
  <dcterms:modified xsi:type="dcterms:W3CDTF">2024-04-22T14:38:37Z</dcterms:modified>
</cp:coreProperties>
</file>