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5" autoAdjust="0"/>
    <p:restoredTop sz="94660"/>
  </p:normalViewPr>
  <p:slideViewPr>
    <p:cSldViewPr>
      <p:cViewPr varScale="1">
        <p:scale>
          <a:sx n="63" d="100"/>
          <a:sy n="63" d="100"/>
        </p:scale>
        <p:origin x="162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5556" y="13462"/>
            <a:ext cx="8412886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9087" y="2836926"/>
            <a:ext cx="8214359" cy="2592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google.com/url?sa=i&amp;rct=j&amp;q&amp;esrc=s&amp;source=images&amp;cd&amp;cad=rja&amp;uact=8&amp;ved=0ahUKEwinvsaov9vZAhWGnJAKHSo3AFQQjRwIBg&amp;url=https%3A//soluciones-quimicas.wikispaces.com/Clases%2Bde%2BSoluciones&amp;psig=AOvVaw0i6ROoiMTUqZV0GTCQtBOz&amp;ust=1520556106143945" TargetMode="Externa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&amp;esrc=s&amp;source=images&amp;cd&amp;cad=rja&amp;uact=8&amp;ved=0ahUKEwjunPTsqOXZAhWEDpAKHYEjCoMQjRwIBg&amp;url=http%3A//noticiasonline.com/D.asp%3Fid%3D15367&amp;psig=AOvVaw38mxF-CXiT5-febGTDYxcu&amp;ust=1520893738818677" TargetMode="External"/><Relationship Id="rId3" Type="http://schemas.openxmlformats.org/officeDocument/2006/relationships/image" Target="../media/image10.jpg"/><Relationship Id="rId7" Type="http://schemas.openxmlformats.org/officeDocument/2006/relationships/image" Target="../media/image12.jpg"/><Relationship Id="rId2" Type="http://schemas.openxmlformats.org/officeDocument/2006/relationships/hyperlink" Target="https://www.google.com/url?sa=i&amp;rct=j&amp;q&amp;esrc=s&amp;source=images&amp;cd&amp;cad=rja&amp;uact=8&amp;ved=0ahUKEwi82ZbGpOXZAhUGD5AKHXfDCM8QjRwIBg&amp;url=http%3A//10tipos.com/tipos-de-mezclas/&amp;psig=AOvVaw2ET37xJvacDXSavCINcCNk&amp;ust=1520892574169027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google.com/url?sa=i&amp;rct=j&amp;q&amp;esrc=s&amp;source=images&amp;cd&amp;cad=rja&amp;uact=8&amp;ved=0ahUKEwjLjvOGpeXZAhVDj5AKHbGRBC8QjRwIBg&amp;url=http%3A//www.visualavi.com/como-se-clasifican-las-mezclas/&amp;psig=AOvVaw2ET37xJvacDXSavCINcCNk&amp;ust=1520892574169027" TargetMode="External"/><Relationship Id="rId5" Type="http://schemas.openxmlformats.org/officeDocument/2006/relationships/image" Target="../media/image11.jpg"/><Relationship Id="rId4" Type="http://schemas.openxmlformats.org/officeDocument/2006/relationships/hyperlink" Target="https://www.google.com/url?sa=i&amp;rct=j&amp;q&amp;esrc=s&amp;source=images&amp;cd&amp;cad=rja&amp;uact=8&amp;ved=0ahUKEwiT1MbfpOXZAhWHTJAKHY5KBWkQjRwIBg&amp;url=http%3A//determinaciondecompuestosinorganicos.blogspot.com/2015/04/mezclas-homogeneas-y-heterogeneas.html&amp;psig=AOvVaw2ET37xJvacDXSavCINcCNk&amp;ust=1520892574169027" TargetMode="External"/><Relationship Id="rId9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&amp;esrc=s&amp;source=images&amp;cd&amp;cad=rja&amp;uact=8&amp;ved=0ahUKEwi32bCWqOXZAhXGkJAKHYicCNgQjRwIBg&amp;url=https%3A//www.bronmetal.com/producto/tubo-extruido-calibrado/35&amp;psig=AOvVaw3KZwlNy_bgCEmh9rV3KfN4&amp;ust=1520893531862486" TargetMode="External"/><Relationship Id="rId13" Type="http://schemas.openxmlformats.org/officeDocument/2006/relationships/image" Target="../media/image19.jpg"/><Relationship Id="rId18" Type="http://schemas.openxmlformats.org/officeDocument/2006/relationships/image" Target="../media/image22.jpg"/><Relationship Id="rId3" Type="http://schemas.openxmlformats.org/officeDocument/2006/relationships/image" Target="../media/image14.jpg"/><Relationship Id="rId7" Type="http://schemas.openxmlformats.org/officeDocument/2006/relationships/image" Target="../media/image16.jpg"/><Relationship Id="rId12" Type="http://schemas.openxmlformats.org/officeDocument/2006/relationships/hyperlink" Target="https://www.cocinista.es/web/es/recetas/hazlo-tu-mismo/hacer-cerveza/1-hacer-cerveza-guia-para-elegir-productos.html" TargetMode="External"/><Relationship Id="rId17" Type="http://schemas.openxmlformats.org/officeDocument/2006/relationships/hyperlink" Target="https://www.google.com/url?sa=i&amp;rct=j&amp;q&amp;esrc=s&amp;source=images&amp;cd&amp;cad=rja&amp;uact=8&amp;ved=0ahUKEwjZmZyzteXZAhVCjJAKHfsAAU0QjRwIBg&amp;url=https%3A//soyespiritual.com/sanacion/agua-con-limon.html&amp;psig=AOvVaw32eh6vXSVzSBO8PIvVcS5t&amp;ust=1520897078483018" TargetMode="External"/><Relationship Id="rId2" Type="http://schemas.openxmlformats.org/officeDocument/2006/relationships/hyperlink" Target="https://www.google.com/url?sa=i&amp;rct=j&amp;q&amp;esrc=s&amp;source=images&amp;cd&amp;cad=rja&amp;uact=8&amp;ved=0ahUKEwjS8tWYp-XZAhWDGpAKHV2tBfIQjRwIBg&amp;url=https%3A//sites.google.com/site/sjcalasanzciencias1/la-materia-propiedades-y-diversidad/las-mezclas&amp;psig=AOvVaw2ET37xJvacDXSavCINcCNk&amp;ust=1520892574169027" TargetMode="External"/><Relationship Id="rId16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google.com/url?sa=i&amp;rct=j&amp;q&amp;esrc=s&amp;source=images&amp;cd&amp;cad=rja&amp;uact=8&amp;ved=0ahUKEwj98OLTp-XZAhUEGpAKHdycAWYQjRwIBg&amp;url=http%3A//www.bbc.com/mundo/noticias-36805727&amp;psig=AOvVaw3UqxAgzWGBCXrirvDpjmWO&amp;ust=1520893420071618" TargetMode="External"/><Relationship Id="rId11" Type="http://schemas.openxmlformats.org/officeDocument/2006/relationships/image" Target="../media/image18.jpg"/><Relationship Id="rId5" Type="http://schemas.openxmlformats.org/officeDocument/2006/relationships/image" Target="../media/image15.jpg"/><Relationship Id="rId15" Type="http://schemas.openxmlformats.org/officeDocument/2006/relationships/hyperlink" Target="https://www.google.com/url?sa=i&amp;rct=j&amp;q&amp;esrc=s&amp;source=images&amp;cd&amp;cad=rja&amp;uact=8&amp;ved=0ahUKEwjjyPiitOXZAhUHjpAKHQ8yCpMQjRwIBg&amp;url=http%3A//mensacivica.com/el-agua-embotellada-el-gran-negocio/&amp;psig=AOvVaw3kDWYVCAvWF-WoLVAbXQnX&amp;ust=1520896712528988" TargetMode="External"/><Relationship Id="rId10" Type="http://schemas.openxmlformats.org/officeDocument/2006/relationships/hyperlink" Target="https://www.google.com/url?sa=i&amp;rct=j&amp;q&amp;esrc=s&amp;source=images&amp;cd&amp;cad=rja&amp;uact=8&amp;ved=0ahUKEwiZhfamqeXZAhUFlZAKHUvEAGQQjRwIBg&amp;url=https%3A//sumedico.com/realidades-la-mayonesa/&amp;psig=AOvVaw3Fgl2frKVqU42Amh0eNEuw&amp;ust=1520893803500061" TargetMode="External"/><Relationship Id="rId4" Type="http://schemas.openxmlformats.org/officeDocument/2006/relationships/hyperlink" Target="https://www.google.com/url?sa=i&amp;rct=j&amp;q&amp;esrc=s&amp;source=images&amp;cd&amp;cad=rja&amp;uact=8&amp;ved=0ahUKEwjF9qq2p-XZAhVHvJAKHe2LD2kQjRwIBg&amp;url=https%3A//mayuri19.wordpress.com/2013/04/24/sustancias-puras-y-mezclas/&amp;psig=AOvVaw2ET37xJvacDXSavCINcCNk&amp;ust=1520892574169027" TargetMode="External"/><Relationship Id="rId9" Type="http://schemas.openxmlformats.org/officeDocument/2006/relationships/image" Target="../media/image17.jpg"/><Relationship Id="rId1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google.com/url?sa=i&amp;rct=j&amp;q&amp;esrc=s&amp;source=images&amp;cd&amp;cad=rja&amp;uact=8&amp;ved=0ahUKEwj19_TirOXSAhWFGpAKHVBzCqIQjRwIBw&amp;url=http%3A//quimica-explicada.blogspot.com/2010/08/las-disoluciones-quimicas.html&amp;psig=AFQjCNHPXdKuNAK8LqnwFOCqiCuoKzdf8w&amp;ust=1490108261997057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29.jpg"/><Relationship Id="rId2" Type="http://schemas.openxmlformats.org/officeDocument/2006/relationships/hyperlink" Target="https://www.google.com/url?sa=i&amp;rct=j&amp;q&amp;esrc=s&amp;source=images&amp;cd&amp;ved=2ahUKEwjPrJiAmffZAhWIGJAKHYCEAM4QjRx6BAgAEAU&amp;url=http%3A//www.comohacer.info/experimentos-de-quimica-usos-del-calcio/&amp;psig=AOvVaw3N8Dbca--TZb0N79NFiK8t&amp;ust=1521507867519857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google.com/url?sa=i&amp;rct=j&amp;q&amp;esrc=s&amp;source=images&amp;cd&amp;cad=rja&amp;uact=8&amp;ved=2ahUKEwiV-6armvfZAhWGTZAKHVpaAOkQjRx6BAgAEAU&amp;url=https%3A//www.canstockphoto.com/vector-clipart/wet-shave.html&amp;psig=AOvVaw3N8Dbca--TZb0N79NFiK8t&amp;ust=1521507867519857" TargetMode="External"/><Relationship Id="rId5" Type="http://schemas.openxmlformats.org/officeDocument/2006/relationships/image" Target="../media/image28.jpg"/><Relationship Id="rId4" Type="http://schemas.openxmlformats.org/officeDocument/2006/relationships/hyperlink" Target="https://www.google.com/url?sa=i&amp;rct=j&amp;q&amp;esrc=s&amp;source=images&amp;cd&amp;ved=2ahUKEwjG04z3mffZAhUKjpAKHbemCrIQjRx6BAgAEAU&amp;url=https%3A//selecciones.com.mx/por-que-el-agua-que-hierve-se-transforma-en-vapor/&amp;psig=AOvVaw3N8Dbca--TZb0N79NFiK8t&amp;ust=1521507867519857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hyperlink" Target="https://www.google.com/url?sa=i&amp;rct=j&amp;q&amp;esrc=s&amp;source=images&amp;cd&amp;ved=2ahUKEwiritSfnPfZAhUCTZAKHSrRDWAQjRx6BAgAEAU&amp;url=https%3A//es.slideshare.net/formulaciones1/soluciones-y-mezclas-31295781&amp;psig=AOvVaw2V5hlRElrq9fSBevNFn-fO&amp;ust=1521508748040846" TargetMode="Externa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www.google.com/url?sa=i&amp;rct=j&amp;q&amp;esrc=s&amp;source=images&amp;cd&amp;cad=rja&amp;uact=8&amp;ved=0ahUKEwjz2oSerOXSAhXCGpAKHQ_pBWYQjRwIBw&amp;url=https%3A//es.wikipedia.org/wiki/Concentraci%C3%B3n&amp;psig=AFQjCNHPXdKuNAK8LqnwFOCqiCuoKzdf8w&amp;ust=1490108261997057" TargetMode="Externa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hyperlink" Target="https://www.google.com/url?sa=i&amp;rct=j&amp;q&amp;esrc=s&amp;source=images&amp;cd&amp;cad=rja&amp;uact=8&amp;ved=0ahUKEwj64YqcypLTAhXFjJAKHeoWAB0QjRwIBw&amp;url=http%3A//www.slideserve.com/CristianConchetumare/disoluciones-quimicas-1-para-prueba-coef-2-17-05-2012&amp;bvm=bv.152174688%2Cd.Y2I&amp;psig=AFQjCNEcCj-B2PguAdqnZwMLtbPGSl3smQ&amp;ust=1491662216441358" TargetMode="Externa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hyperlink" Target="https://www.google.com/url?sa=i&amp;rct=j&amp;q&amp;esrc=s&amp;source=images&amp;cd&amp;cad=rja&amp;uact=8&amp;ved=0ahUKEwiljLOlyZLTAhUBGJAKHRHdCswQjRwIBw&amp;url=https%3A//es.slideshare.net/04031972/13b-soluciones&amp;bvm=bv.152174688%2Cd.Y2I&amp;psig=AFQjCNEcCj-B2PguAdqnZwMLtbPGSl3smQ&amp;ust=1491662216441358" TargetMode="Externa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&amp;esrc=s&amp;source=images&amp;cd&amp;ved=0ahUKEwi7nLqjlsPSAhXGf5AKHVRNDEcQjRwIBw&amp;url=https%3A//sanitex.wikispaces.com/Extracci%C3%B3n%2Bde%2Byodo%2Bcon%2Btetracloruro%2Bde%2Bcarbono&amp;psig=AFQjCNHKVbwprKlLhEbIetJX3lAovBBETQ&amp;ust=1488934141639630&amp;cad=rjt" TargetMode="External"/><Relationship Id="rId7" Type="http://schemas.openxmlformats.org/officeDocument/2006/relationships/image" Target="../media/image65.jpg"/><Relationship Id="rId2" Type="http://schemas.openxmlformats.org/officeDocument/2006/relationships/hyperlink" Target="https://www.google.com/url?sa=i&amp;rct=j&amp;q&amp;esrc=s&amp;source=images&amp;cd&amp;cad=rja&amp;uact=8&amp;ved=0ahUKEwi-5rnIl8PSAhVHQpAKHTMDAWEQjRwIBw&amp;url=http%3A//elaguasuspropiedades.blogspot.com/2015/07/el-agua.html&amp;bvm=bv.148747831%2Cd.Y2I&amp;psig=AFQjCNEkjoh72AQgcYUyqrMKo-BgQUWHiA&amp;ust=1488934394765756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jpg"/><Relationship Id="rId5" Type="http://schemas.openxmlformats.org/officeDocument/2006/relationships/hyperlink" Target="https://www.google.com/url?sa=i&amp;rct=j&amp;q&amp;esrc=s&amp;source=images&amp;cd&amp;cad=rja&amp;uact=8&amp;ved=0ahUKEwj615fMlsPSAhVLHJAKHb8zAi4QjRwIBw&amp;url=http%3A//quito-pi.all.biz/alcohol-etilico-potable-g9425&amp;bvm=bv.148747831%2Cd.Y2I&amp;psig=AFQjCNHwexNkDt_7sGhGHS8Ljv_k_0yLCQ&amp;ust=1488934277194604" TargetMode="External"/><Relationship Id="rId4" Type="http://schemas.openxmlformats.org/officeDocument/2006/relationships/image" Target="../media/image63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hyperlink" Target="https://www.google.com/url?sa=i&amp;rct=j&amp;q&amp;esrc=s&amp;source=images&amp;cd&amp;cad=rja&amp;uact=8&amp;ved=0ahUKEwivkObJzZLTAhXLHJAKHQwJAKEQjRwIBw&amp;url=http%3A//revistalima.com.ar/2016/07/28/desarrollan-un-sistema-que-genera-electricidad-a-partir-de-agua-y-sal/&amp;bvm=bv.152174688%2Cd.Y2I&amp;psig=AFQjCNHrVX7rnYZKGiJEOUUKfgO3tfFXcw&amp;ust=1491663447140222" TargetMode="Externa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hyperlink" Target="https://www.google.com/url?sa=i&amp;rct=j&amp;q&amp;esrc=s&amp;source=images&amp;cd&amp;cad=rja&amp;uact=8&amp;ved=0ahUKEwj0mvPmwpLTAhXDHZAKHbJIC3sQjRwIBw&amp;url=http%3A//www.fullquimica.com/2012/11/curvas-de-solubilidad.html&amp;psig=AFQjCNGr-Xk4upB_BAld1fFrYsEhiP6pIw&amp;ust=1491660561639301" TargetMode="Externa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hyperlink" Target="https://www.google.com/url?sa=i&amp;rct=j&amp;q&amp;esrc=s&amp;source=images&amp;cd&amp;cad=rja&amp;uact=8&amp;ved=0ahUKEwixxsP2xJLTAhWGF5AKHem7DW4QjRwIBw&amp;url=http%3A//soluciones-quimicas-2do-sanlucas.blogspot.com/2013_09_01_archive.html&amp;psig=AFQjCNGr-Xk4upB_BAld1fFrYsEhiP6pIw&amp;ust=1491660561639301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hyperlink" Target="https://www.google.com/url?sa=i&amp;rct=j&amp;q&amp;esrc=s&amp;source=images&amp;cd&amp;cad=rja&amp;uact=8&amp;ved=0ahUKEwiItYC1xZLTAhUHIpAKHZ83ClMQjRwIBw&amp;url=http%3A//quimicapatodos.blogspot.com/2010_12_01_archive.html&amp;psig=AFQjCNGr-Xk4upB_BAld1fFrYsEhiP6pIw&amp;ust=1491660561639301" TargetMode="Externa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hyperlink" Target="https://www.google.com/url?sa=i&amp;rct=j&amp;q&amp;esrc=s&amp;source=images&amp;cd&amp;ved=0ahUKEwj_6qahzpLTAhWKD5AKHeEJBsoQjRwIBw&amp;url=http%3A//pierdepesoyganaplata.com/blog/2010/11/26/que-agua-es-mas-saludable/&amp;bvm=bv.152174688%2Cd.Y2I&amp;psig=AFQjCNFkY4yRqmiWgekyQgZgMSlIx2rN_w&amp;ust=1491663643711634&amp;cad=rjt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6.jpg"/><Relationship Id="rId4" Type="http://schemas.openxmlformats.org/officeDocument/2006/relationships/hyperlink" Target="https://www.google.com/url?sa=i&amp;rct=j&amp;q&amp;esrc=s&amp;source=images&amp;cd&amp;ved=0ahUKEwjlqaiZz5LTAhUHhJAKHZCyBLkQjRwIBw&amp;url=http%3A//www.t13.cl/noticia/tendencias/es-realmente-danina-salud-agua-gas&amp;bvm=bv.152174688%2Cd.Y2I&amp;psig=AFQjCNGhOS0a9BSjxN7TZSZi1QhOPlLBHQ&amp;ust=1491663763438523&amp;cad=rjt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0.jp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hyperlink" Target="https://www.google.com/url?sa=i&amp;rct=j&amp;q&amp;esrc=s&amp;source=images&amp;cd&amp;ved=0ahUKEwjZz_f1xpLTAhXEDpAKHX0aAp4QjRwIBw&amp;url=https%3A//www.tes.com/lessons/MR2OaSl8__4DQg/solubilidad-de-gases-a-liquidos&amp;bvm=bv.152174688%2Cd.Y2I&amp;psig=AFQjCNHC6ZoH92539-IfP9GhQ8nShwq70g&amp;ust=1491661569547321&amp;cad=rjt" TargetMode="Externa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hyperlink" Target="https://www.google.com/url?sa=i&amp;rct=j&amp;q&amp;esrc=s&amp;source=images&amp;cd&amp;cad=rja&amp;uact=8&amp;ved=0ahUKEwipqunJyJLTAhUChJAKHYLSBvAQjRwIBw&amp;url=http%3A//www.chemistrytutorials.org/ct/es/41-Factores_que_afectan_la_solubilidad_y_la_solubilidad&amp;bvm=bv.152174688%2Cd.Y2I&amp;psig=AFQjCNHC6ZoH92539-IfP9GhQ8nShwq70g&amp;ust=1491661569547321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jp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hyperlink" Target="https://www.google.com/url?sa=i&amp;rct=j&amp;q&amp;esrc=s&amp;source=images&amp;cd&amp;cad=rja&amp;uact=8&amp;ved=0ahUKEwietrLEo-XZAhUIf5AKHU0oB0sQjRwIBg&amp;url=https%3A//www.pinterest.es/pin/544865254899499535/&amp;psig=AOvVaw30MgyMuKUH--jbSzg11sfG&amp;ust=1520892297722770" TargetMode="Externa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4276" y="2150364"/>
            <a:ext cx="6530340" cy="451866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03452" y="323468"/>
            <a:ext cx="7009130" cy="1838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74295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Calibri"/>
                <a:cs typeface="Calibri"/>
              </a:rPr>
              <a:t>UNIDAD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I:</a:t>
            </a:r>
            <a:r>
              <a:rPr sz="2800" b="1" spc="-10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SOLUCIONES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QUÍMICAS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25"/>
              </a:spcBef>
            </a:pPr>
            <a:endParaRPr sz="2800">
              <a:latin typeface="Calibri"/>
              <a:cs typeface="Calibri"/>
            </a:endParaRPr>
          </a:p>
          <a:p>
            <a:pPr marR="5080" algn="r">
              <a:lnSpc>
                <a:spcPts val="2940"/>
              </a:lnSpc>
            </a:pPr>
            <a:r>
              <a:rPr sz="2800" spc="-10" dirty="0">
                <a:latin typeface="Calibri"/>
                <a:cs typeface="Calibri"/>
              </a:rPr>
              <a:t>Disoluciones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I: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mezclas,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disoluciones,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solubilidad</a:t>
            </a:r>
            <a:endParaRPr sz="2800">
              <a:latin typeface="Calibri"/>
              <a:cs typeface="Calibri"/>
            </a:endParaRPr>
          </a:p>
          <a:p>
            <a:pPr marR="5715" algn="r">
              <a:lnSpc>
                <a:spcPts val="2940"/>
              </a:lnSpc>
              <a:tabLst>
                <a:tab pos="1717039" algn="l"/>
              </a:tabLst>
            </a:pPr>
            <a:r>
              <a:rPr sz="2800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unidades</a:t>
            </a:r>
            <a:r>
              <a:rPr sz="2800" dirty="0">
                <a:latin typeface="Calibri"/>
                <a:cs typeface="Calibri"/>
              </a:rPr>
              <a:t>	de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concentración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7498" y="192150"/>
            <a:ext cx="690816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6725" marR="5080" indent="-454659">
              <a:lnSpc>
                <a:spcPct val="100000"/>
              </a:lnSpc>
              <a:spcBef>
                <a:spcPts val="95"/>
              </a:spcBef>
            </a:pPr>
            <a:r>
              <a:rPr sz="4000" b="0" dirty="0">
                <a:latin typeface="Calibri"/>
                <a:cs typeface="Calibri"/>
              </a:rPr>
              <a:t>Clasifica</a:t>
            </a:r>
            <a:r>
              <a:rPr sz="4000" b="0" spc="-95" dirty="0">
                <a:latin typeface="Calibri"/>
                <a:cs typeface="Calibri"/>
              </a:rPr>
              <a:t> </a:t>
            </a:r>
            <a:r>
              <a:rPr sz="4000" b="0" dirty="0">
                <a:latin typeface="Calibri"/>
                <a:cs typeface="Calibri"/>
              </a:rPr>
              <a:t>las</a:t>
            </a:r>
            <a:r>
              <a:rPr sz="4000" b="0" spc="-90" dirty="0">
                <a:latin typeface="Calibri"/>
                <a:cs typeface="Calibri"/>
              </a:rPr>
              <a:t> </a:t>
            </a:r>
            <a:r>
              <a:rPr sz="4000" b="0" dirty="0">
                <a:latin typeface="Calibri"/>
                <a:cs typeface="Calibri"/>
              </a:rPr>
              <a:t>siguientes</a:t>
            </a:r>
            <a:r>
              <a:rPr sz="4000" b="0" spc="-95" dirty="0">
                <a:latin typeface="Calibri"/>
                <a:cs typeface="Calibri"/>
              </a:rPr>
              <a:t> </a:t>
            </a:r>
            <a:r>
              <a:rPr sz="4000" b="0" dirty="0">
                <a:latin typeface="Calibri"/>
                <a:cs typeface="Calibri"/>
              </a:rPr>
              <a:t>mezclas</a:t>
            </a:r>
            <a:r>
              <a:rPr sz="4000" b="0" spc="-114" dirty="0">
                <a:latin typeface="Calibri"/>
                <a:cs typeface="Calibri"/>
              </a:rPr>
              <a:t> </a:t>
            </a:r>
            <a:r>
              <a:rPr sz="4000" b="0" spc="-25" dirty="0">
                <a:latin typeface="Calibri"/>
                <a:cs typeface="Calibri"/>
              </a:rPr>
              <a:t>en </a:t>
            </a:r>
            <a:r>
              <a:rPr sz="4000" b="0" dirty="0">
                <a:latin typeface="Calibri"/>
                <a:cs typeface="Calibri"/>
              </a:rPr>
              <a:t>homogéneas</a:t>
            </a:r>
            <a:r>
              <a:rPr sz="4000" b="0" spc="-95" dirty="0">
                <a:latin typeface="Calibri"/>
                <a:cs typeface="Calibri"/>
              </a:rPr>
              <a:t> </a:t>
            </a:r>
            <a:r>
              <a:rPr sz="4000" b="0" dirty="0">
                <a:latin typeface="Calibri"/>
                <a:cs typeface="Calibri"/>
              </a:rPr>
              <a:t>o</a:t>
            </a:r>
            <a:r>
              <a:rPr sz="4000" b="0" spc="-95" dirty="0">
                <a:latin typeface="Calibri"/>
                <a:cs typeface="Calibri"/>
              </a:rPr>
              <a:t> </a:t>
            </a:r>
            <a:r>
              <a:rPr sz="4000" b="0" spc="-10" dirty="0">
                <a:latin typeface="Calibri"/>
                <a:cs typeface="Calibri"/>
              </a:rPr>
              <a:t>heterogéneas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3" name="object 3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28744" y="3959352"/>
            <a:ext cx="3739896" cy="2493264"/>
          </a:xfrm>
          <a:prstGeom prst="rect">
            <a:avLst/>
          </a:prstGeom>
        </p:spPr>
      </p:pic>
      <p:pic>
        <p:nvPicPr>
          <p:cNvPr id="4" name="object 4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2311" y="1700783"/>
            <a:ext cx="2465832" cy="1848612"/>
          </a:xfrm>
          <a:prstGeom prst="rect">
            <a:avLst/>
          </a:prstGeom>
        </p:spPr>
      </p:pic>
      <p:pic>
        <p:nvPicPr>
          <p:cNvPr id="5" name="object 5">
            <a:hlinkClick r:id="rId6"/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72000" y="1700783"/>
            <a:ext cx="4191000" cy="2142744"/>
          </a:xfrm>
          <a:prstGeom prst="rect">
            <a:avLst/>
          </a:prstGeom>
        </p:spPr>
      </p:pic>
      <p:pic>
        <p:nvPicPr>
          <p:cNvPr id="6" name="object 6">
            <a:hlinkClick r:id="rId8"/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95539" y="3921252"/>
            <a:ext cx="1823123" cy="267614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123" y="332231"/>
            <a:ext cx="1905000" cy="165811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41375" y="2209800"/>
            <a:ext cx="3150235" cy="4028440"/>
            <a:chOff x="341375" y="2209800"/>
            <a:chExt cx="3150235" cy="4028440"/>
          </a:xfrm>
        </p:grpSpPr>
        <p:pic>
          <p:nvPicPr>
            <p:cNvPr id="4" name="object 4">
              <a:hlinkClick r:id="rId4"/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1123" y="2209800"/>
              <a:ext cx="1877568" cy="2438400"/>
            </a:xfrm>
            <a:prstGeom prst="rect">
              <a:avLst/>
            </a:prstGeom>
          </p:spPr>
        </p:pic>
        <p:pic>
          <p:nvPicPr>
            <p:cNvPr id="5" name="object 5">
              <a:hlinkClick r:id="rId6"/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1375" y="4558283"/>
              <a:ext cx="3150108" cy="1679448"/>
            </a:xfrm>
            <a:prstGeom prst="rect">
              <a:avLst/>
            </a:prstGeom>
          </p:spPr>
        </p:pic>
      </p:grpSp>
      <p:pic>
        <p:nvPicPr>
          <p:cNvPr id="6" name="object 6">
            <a:hlinkClick r:id="rId8"/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707891" y="477012"/>
            <a:ext cx="2977895" cy="2186940"/>
          </a:xfrm>
          <a:prstGeom prst="rect">
            <a:avLst/>
          </a:prstGeom>
        </p:spPr>
      </p:pic>
      <p:pic>
        <p:nvPicPr>
          <p:cNvPr id="7" name="object 7">
            <a:hlinkClick r:id="rId10"/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773423" y="4666488"/>
            <a:ext cx="2447544" cy="137922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294378" y="4616322"/>
            <a:ext cx="980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  <a:hlinkClick r:id="rId10"/>
              </a:rPr>
              <a:t>Mayonesa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50442" y="1637791"/>
            <a:ext cx="1372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  <a:hlinkClick r:id="rId2"/>
              </a:rPr>
              <a:t>Café</a:t>
            </a:r>
            <a:r>
              <a:rPr sz="1800" spc="-60" dirty="0"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latin typeface="Calibri"/>
                <a:cs typeface="Calibri"/>
                <a:hlinkClick r:id="rId2"/>
              </a:rPr>
              <a:t>con</a:t>
            </a:r>
            <a:r>
              <a:rPr sz="1800" spc="-60" dirty="0">
                <a:latin typeface="Calibri"/>
                <a:cs typeface="Calibri"/>
                <a:hlinkClick r:id="rId2"/>
              </a:rPr>
              <a:t> </a:t>
            </a:r>
            <a:r>
              <a:rPr sz="1800" spc="-10" dirty="0">
                <a:latin typeface="Calibri"/>
                <a:cs typeface="Calibri"/>
                <a:hlinkClick r:id="rId2"/>
              </a:rPr>
              <a:t>leche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78509" y="4311777"/>
            <a:ext cx="1327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  <a:hlinkClick r:id="rId4"/>
              </a:rPr>
              <a:t>Jugo</a:t>
            </a:r>
            <a:r>
              <a:rPr sz="1800" spc="-40" dirty="0">
                <a:latin typeface="Calibri"/>
                <a:cs typeface="Calibri"/>
                <a:hlinkClick r:id="rId4"/>
              </a:rPr>
              <a:t> </a:t>
            </a:r>
            <a:r>
              <a:rPr sz="1800" dirty="0">
                <a:latin typeface="Calibri"/>
                <a:cs typeface="Calibri"/>
                <a:hlinkClick r:id="rId4"/>
              </a:rPr>
              <a:t>de</a:t>
            </a:r>
            <a:r>
              <a:rPr sz="1800" spc="-20" dirty="0">
                <a:latin typeface="Calibri"/>
                <a:cs typeface="Calibri"/>
                <a:hlinkClick r:id="rId4"/>
              </a:rPr>
              <a:t> </a:t>
            </a:r>
            <a:r>
              <a:rPr sz="1800" spc="-10" dirty="0">
                <a:latin typeface="Calibri"/>
                <a:cs typeface="Calibri"/>
                <a:hlinkClick r:id="rId4"/>
              </a:rPr>
              <a:t>frutas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94612" y="6103111"/>
            <a:ext cx="11880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Agua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</a:t>
            </a:r>
            <a:r>
              <a:rPr sz="1800" spc="-25" dirty="0">
                <a:latin typeface="Calibri"/>
                <a:cs typeface="Calibri"/>
              </a:rPr>
              <a:t> sal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2" name="object 12">
            <a:hlinkClick r:id="rId12"/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197491" y="6611180"/>
            <a:ext cx="1164615" cy="246816"/>
          </a:xfrm>
          <a:prstGeom prst="rect">
            <a:avLst/>
          </a:prstGeom>
        </p:spPr>
      </p:pic>
      <p:pic>
        <p:nvPicPr>
          <p:cNvPr id="13" name="object 13">
            <a:hlinkClick r:id="rId12"/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137858" y="4427346"/>
            <a:ext cx="739042" cy="1629175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7316216" y="5896457"/>
            <a:ext cx="7277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  <a:hlinkClick r:id="rId12"/>
              </a:rPr>
              <a:t>cerveza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5" name="object 15">
            <a:hlinkClick r:id="rId15"/>
          </p:cNvPr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909827" y="1196339"/>
            <a:ext cx="1982712" cy="2868168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7023861" y="3807714"/>
            <a:ext cx="1257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  <a:hlinkClick r:id="rId15"/>
              </a:rPr>
              <a:t>Agua</a:t>
            </a:r>
            <a:r>
              <a:rPr sz="1800" spc="-20" dirty="0">
                <a:latin typeface="Calibri"/>
                <a:cs typeface="Calibri"/>
                <a:hlinkClick r:id="rId15"/>
              </a:rPr>
              <a:t> </a:t>
            </a:r>
            <a:r>
              <a:rPr sz="1800" spc="-10" dirty="0">
                <a:latin typeface="Calibri"/>
                <a:cs typeface="Calibri"/>
                <a:hlinkClick r:id="rId15"/>
              </a:rPr>
              <a:t>potable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7" name="object 17">
            <a:hlinkClick r:id="rId17"/>
          </p:cNvPr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491484" y="2732532"/>
            <a:ext cx="3057143" cy="1865376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3579114" y="2079116"/>
            <a:ext cx="1463040" cy="803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73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  <a:hlinkClick r:id="rId8"/>
              </a:rPr>
              <a:t>bronce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0"/>
              </a:spcBef>
            </a:pPr>
            <a:r>
              <a:rPr sz="1800" dirty="0">
                <a:latin typeface="Calibri"/>
                <a:cs typeface="Calibri"/>
              </a:rPr>
              <a:t>Agua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limón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179" y="565150"/>
            <a:ext cx="22771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Tipos</a:t>
            </a:r>
            <a:r>
              <a:rPr sz="2000" spc="-35" dirty="0"/>
              <a:t> </a:t>
            </a:r>
            <a:r>
              <a:rPr sz="2000" dirty="0"/>
              <a:t>de</a:t>
            </a:r>
            <a:r>
              <a:rPr sz="2000" spc="-20" dirty="0"/>
              <a:t> </a:t>
            </a:r>
            <a:r>
              <a:rPr sz="2000" spc="-10" dirty="0"/>
              <a:t>disoluciones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0" y="926591"/>
            <a:ext cx="3492500" cy="1905"/>
          </a:xfrm>
          <a:custGeom>
            <a:avLst/>
            <a:gdLst/>
            <a:ahLst/>
            <a:cxnLst/>
            <a:rect l="l" t="t" r="r" b="b"/>
            <a:pathLst>
              <a:path w="3492500" h="1905">
                <a:moveTo>
                  <a:pt x="0" y="0"/>
                </a:moveTo>
                <a:lnTo>
                  <a:pt x="3492500" y="1650"/>
                </a:lnTo>
              </a:path>
            </a:pathLst>
          </a:custGeom>
          <a:ln w="9144">
            <a:solidFill>
              <a:srgbClr val="057C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57187" y="2836926"/>
          <a:ext cx="8139429" cy="2592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9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3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4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Soluto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Disolvente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Estado</a:t>
                      </a:r>
                      <a:r>
                        <a:rPr sz="18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disolución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Ejemplo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Gas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Gas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Gas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Aire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Gas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Líquido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Líquido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Bebida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gaseosa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29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Gas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4769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Sólido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Sólido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baseline="-20833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800" spc="-7" baseline="-20833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paladio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Líquido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Líquido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Líquido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Etanol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agua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29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Sólido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Líquido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Líquido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NaCl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agua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Sólido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Sólido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Sólido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Aleaciones</a:t>
                      </a:r>
                      <a:r>
                        <a:rPr sz="18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metálicas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35965" y="1150721"/>
            <a:ext cx="7640320" cy="12452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  <a:tabLst>
                <a:tab pos="469265" algn="l"/>
              </a:tabLst>
            </a:pPr>
            <a:r>
              <a:rPr sz="2000" b="1" spc="-25" dirty="0">
                <a:latin typeface="Calibri"/>
                <a:cs typeface="Calibri"/>
              </a:rPr>
              <a:t>a.</a:t>
            </a:r>
            <a:r>
              <a:rPr sz="2000" b="1" dirty="0">
                <a:latin typeface="Calibri"/>
                <a:cs typeface="Calibri"/>
              </a:rPr>
              <a:t>	Estado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físico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sus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componentes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Calibri"/>
                <a:cs typeface="Calibri"/>
              </a:rPr>
              <a:t>Existen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distintos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tipos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disoluciones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dependiendo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estado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físico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sus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componentes.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29536" y="512190"/>
            <a:ext cx="588264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1960">
              <a:lnSpc>
                <a:spcPct val="100000"/>
              </a:lnSpc>
              <a:spcBef>
                <a:spcPts val="105"/>
              </a:spcBef>
              <a:tabLst>
                <a:tab pos="2088514" algn="l"/>
              </a:tabLst>
            </a:pPr>
            <a:r>
              <a:rPr sz="2000" b="1" spc="-25" dirty="0">
                <a:latin typeface="Calibri"/>
                <a:cs typeface="Calibri"/>
              </a:rPr>
              <a:t>b.</a:t>
            </a:r>
            <a:r>
              <a:rPr sz="2000" b="1" dirty="0">
                <a:latin typeface="Calibri"/>
                <a:cs typeface="Calibri"/>
              </a:rPr>
              <a:t>	Soluciones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acuosas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Las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disoluciones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acuosas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cuando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solvente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agua.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8383" y="1447800"/>
            <a:ext cx="5285232" cy="27813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2397" y="461899"/>
            <a:ext cx="58375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c.Soluciones</a:t>
            </a:r>
            <a:r>
              <a:rPr sz="4400" b="0" u="sng" spc="-2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4400" b="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electrolíticas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2440" y="1581353"/>
            <a:ext cx="7903209" cy="321754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419100" marR="17780" indent="-343535">
              <a:lnSpc>
                <a:spcPct val="90000"/>
              </a:lnSpc>
              <a:spcBef>
                <a:spcPts val="434"/>
              </a:spcBef>
              <a:buChar char="•"/>
              <a:tabLst>
                <a:tab pos="419100" algn="l"/>
              </a:tabLst>
            </a:pPr>
            <a:r>
              <a:rPr sz="2800" dirty="0">
                <a:solidFill>
                  <a:srgbClr val="212121"/>
                </a:solidFill>
                <a:latin typeface="Arial MT"/>
                <a:cs typeface="Arial MT"/>
              </a:rPr>
              <a:t>Se</a:t>
            </a:r>
            <a:r>
              <a:rPr sz="2800" spc="-1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12121"/>
                </a:solidFill>
                <a:latin typeface="Arial MT"/>
                <a:cs typeface="Arial MT"/>
              </a:rPr>
              <a:t>llaman</a:t>
            </a:r>
            <a:r>
              <a:rPr sz="2800" spc="-8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b="1" dirty="0">
                <a:solidFill>
                  <a:srgbClr val="212121"/>
                </a:solidFill>
                <a:latin typeface="Arial"/>
                <a:cs typeface="Arial"/>
              </a:rPr>
              <a:t>soluciones</a:t>
            </a:r>
            <a:r>
              <a:rPr sz="2800" b="1" spc="-7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212121"/>
                </a:solidFill>
                <a:latin typeface="Arial"/>
                <a:cs typeface="Arial"/>
              </a:rPr>
              <a:t>electrolíticas</a:t>
            </a:r>
            <a:r>
              <a:rPr sz="2800" b="1" spc="-9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121"/>
                </a:solidFill>
                <a:latin typeface="Arial MT"/>
                <a:cs typeface="Arial MT"/>
              </a:rPr>
              <a:t>a</a:t>
            </a:r>
            <a:r>
              <a:rPr sz="2800" spc="-1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spc="-10" dirty="0">
                <a:solidFill>
                  <a:srgbClr val="212121"/>
                </a:solidFill>
                <a:latin typeface="Arial MT"/>
                <a:cs typeface="Arial MT"/>
              </a:rPr>
              <a:t>todas </a:t>
            </a:r>
            <a:r>
              <a:rPr sz="2800" dirty="0">
                <a:solidFill>
                  <a:srgbClr val="212121"/>
                </a:solidFill>
                <a:latin typeface="Arial MT"/>
                <a:cs typeface="Arial MT"/>
              </a:rPr>
              <a:t>aquellas</a:t>
            </a:r>
            <a:r>
              <a:rPr sz="2800" spc="-4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12121"/>
                </a:solidFill>
                <a:latin typeface="Arial MT"/>
                <a:cs typeface="Arial MT"/>
              </a:rPr>
              <a:t>en</a:t>
            </a:r>
            <a:r>
              <a:rPr sz="2800" spc="-4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12121"/>
                </a:solidFill>
                <a:latin typeface="Arial MT"/>
                <a:cs typeface="Arial MT"/>
              </a:rPr>
              <a:t>las</a:t>
            </a:r>
            <a:r>
              <a:rPr sz="2800" spc="-4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12121"/>
                </a:solidFill>
                <a:latin typeface="Arial MT"/>
                <a:cs typeface="Arial MT"/>
              </a:rPr>
              <a:t>que</a:t>
            </a:r>
            <a:r>
              <a:rPr sz="2800" spc="-5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12121"/>
                </a:solidFill>
                <a:latin typeface="Arial MT"/>
                <a:cs typeface="Arial MT"/>
              </a:rPr>
              <a:t>el</a:t>
            </a:r>
            <a:r>
              <a:rPr sz="2800" spc="-5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12121"/>
                </a:solidFill>
                <a:latin typeface="Arial MT"/>
                <a:cs typeface="Arial MT"/>
              </a:rPr>
              <a:t>soluto</a:t>
            </a:r>
            <a:r>
              <a:rPr sz="2800" spc="-4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12121"/>
                </a:solidFill>
                <a:latin typeface="Arial MT"/>
                <a:cs typeface="Arial MT"/>
              </a:rPr>
              <a:t>se</a:t>
            </a:r>
            <a:r>
              <a:rPr sz="2800" spc="-5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spc="-10" dirty="0">
                <a:solidFill>
                  <a:srgbClr val="212121"/>
                </a:solidFill>
                <a:latin typeface="Arial MT"/>
                <a:cs typeface="Arial MT"/>
              </a:rPr>
              <a:t>encuentra </a:t>
            </a:r>
            <a:r>
              <a:rPr sz="2800" dirty="0">
                <a:solidFill>
                  <a:srgbClr val="212121"/>
                </a:solidFill>
                <a:latin typeface="Arial MT"/>
                <a:cs typeface="Arial MT"/>
              </a:rPr>
              <a:t>disuelto</a:t>
            </a:r>
            <a:r>
              <a:rPr sz="2800" spc="-7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12121"/>
                </a:solidFill>
                <a:latin typeface="Arial MT"/>
                <a:cs typeface="Arial MT"/>
              </a:rPr>
              <a:t>(disociado)</a:t>
            </a:r>
            <a:r>
              <a:rPr sz="2800" spc="-8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12121"/>
                </a:solidFill>
                <a:latin typeface="Arial MT"/>
                <a:cs typeface="Arial MT"/>
              </a:rPr>
              <a:t>en</a:t>
            </a:r>
            <a:r>
              <a:rPr sz="2800" spc="-8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12121"/>
                </a:solidFill>
                <a:latin typeface="Arial MT"/>
                <a:cs typeface="Arial MT"/>
              </a:rPr>
              <a:t>el</a:t>
            </a:r>
            <a:r>
              <a:rPr sz="2800" spc="-8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12121"/>
                </a:solidFill>
                <a:latin typeface="Arial MT"/>
                <a:cs typeface="Arial MT"/>
              </a:rPr>
              <a:t>solvente</a:t>
            </a:r>
            <a:r>
              <a:rPr sz="2800" spc="-6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spc="-10" dirty="0">
                <a:solidFill>
                  <a:srgbClr val="212121"/>
                </a:solidFill>
                <a:latin typeface="Arial MT"/>
                <a:cs typeface="Arial MT"/>
              </a:rPr>
              <a:t>formando </a:t>
            </a:r>
            <a:r>
              <a:rPr sz="2800" dirty="0">
                <a:solidFill>
                  <a:srgbClr val="212121"/>
                </a:solidFill>
                <a:latin typeface="Arial MT"/>
                <a:cs typeface="Arial MT"/>
              </a:rPr>
              <a:t>iones.</a:t>
            </a:r>
            <a:r>
              <a:rPr sz="2800" spc="-6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12121"/>
                </a:solidFill>
                <a:latin typeface="Arial MT"/>
                <a:cs typeface="Arial MT"/>
              </a:rPr>
              <a:t>Los</a:t>
            </a:r>
            <a:r>
              <a:rPr sz="2800" spc="-7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12121"/>
                </a:solidFill>
                <a:latin typeface="Arial MT"/>
                <a:cs typeface="Arial MT"/>
              </a:rPr>
              <a:t>iones,</a:t>
            </a:r>
            <a:r>
              <a:rPr sz="2800" spc="-7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12121"/>
                </a:solidFill>
                <a:latin typeface="Arial MT"/>
                <a:cs typeface="Arial MT"/>
              </a:rPr>
              <a:t>que</a:t>
            </a:r>
            <a:r>
              <a:rPr sz="2800" spc="-6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12121"/>
                </a:solidFill>
                <a:latin typeface="Arial MT"/>
                <a:cs typeface="Arial MT"/>
              </a:rPr>
              <a:t>están</a:t>
            </a:r>
            <a:r>
              <a:rPr sz="2800" spc="-6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12121"/>
                </a:solidFill>
                <a:latin typeface="Arial MT"/>
                <a:cs typeface="Arial MT"/>
              </a:rPr>
              <a:t>ya</a:t>
            </a:r>
            <a:r>
              <a:rPr sz="2800" spc="-6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12121"/>
                </a:solidFill>
                <a:latin typeface="Arial MT"/>
                <a:cs typeface="Arial MT"/>
              </a:rPr>
              <a:t>preformados</a:t>
            </a:r>
            <a:r>
              <a:rPr sz="2800" spc="-5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spc="-25" dirty="0">
                <a:solidFill>
                  <a:srgbClr val="212121"/>
                </a:solidFill>
                <a:latin typeface="Arial MT"/>
                <a:cs typeface="Arial MT"/>
              </a:rPr>
              <a:t>en </a:t>
            </a:r>
            <a:r>
              <a:rPr sz="2800" dirty="0">
                <a:solidFill>
                  <a:srgbClr val="212121"/>
                </a:solidFill>
                <a:latin typeface="Arial MT"/>
                <a:cs typeface="Arial MT"/>
              </a:rPr>
              <a:t>la</a:t>
            </a:r>
            <a:r>
              <a:rPr sz="2800" spc="-5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12121"/>
                </a:solidFill>
                <a:latin typeface="Arial MT"/>
                <a:cs typeface="Arial MT"/>
              </a:rPr>
              <a:t>sal,</a:t>
            </a:r>
            <a:r>
              <a:rPr sz="2800" spc="-6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12121"/>
                </a:solidFill>
                <a:latin typeface="Arial MT"/>
                <a:cs typeface="Arial MT"/>
              </a:rPr>
              <a:t>aun</a:t>
            </a:r>
            <a:r>
              <a:rPr sz="2800" spc="-5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12121"/>
                </a:solidFill>
                <a:latin typeface="Arial MT"/>
                <a:cs typeface="Arial MT"/>
              </a:rPr>
              <a:t>en</a:t>
            </a:r>
            <a:r>
              <a:rPr sz="2800" spc="-5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12121"/>
                </a:solidFill>
                <a:latin typeface="Arial MT"/>
                <a:cs typeface="Arial MT"/>
              </a:rPr>
              <a:t>su</a:t>
            </a:r>
            <a:r>
              <a:rPr sz="2800" spc="-5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12121"/>
                </a:solidFill>
                <a:latin typeface="Arial MT"/>
                <a:cs typeface="Arial MT"/>
              </a:rPr>
              <a:t>forma</a:t>
            </a:r>
            <a:r>
              <a:rPr sz="2800" spc="-6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12121"/>
                </a:solidFill>
                <a:latin typeface="Arial MT"/>
                <a:cs typeface="Arial MT"/>
              </a:rPr>
              <a:t>cristalina,</a:t>
            </a:r>
            <a:r>
              <a:rPr sz="2800" spc="-6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12121"/>
                </a:solidFill>
                <a:latin typeface="Arial MT"/>
                <a:cs typeface="Arial MT"/>
              </a:rPr>
              <a:t>se</a:t>
            </a:r>
            <a:r>
              <a:rPr sz="2800" spc="-5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12121"/>
                </a:solidFill>
                <a:latin typeface="Arial MT"/>
                <a:cs typeface="Arial MT"/>
              </a:rPr>
              <a:t>disocian</a:t>
            </a:r>
            <a:r>
              <a:rPr sz="2800" spc="-6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spc="-25" dirty="0">
                <a:solidFill>
                  <a:srgbClr val="212121"/>
                </a:solidFill>
                <a:latin typeface="Arial MT"/>
                <a:cs typeface="Arial MT"/>
              </a:rPr>
              <a:t>al </a:t>
            </a:r>
            <a:r>
              <a:rPr sz="2800" dirty="0">
                <a:solidFill>
                  <a:srgbClr val="212121"/>
                </a:solidFill>
                <a:latin typeface="Arial MT"/>
                <a:cs typeface="Arial MT"/>
              </a:rPr>
              <a:t>entrar</a:t>
            </a:r>
            <a:r>
              <a:rPr sz="2800" spc="-7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12121"/>
                </a:solidFill>
                <a:latin typeface="Arial MT"/>
                <a:cs typeface="Arial MT"/>
              </a:rPr>
              <a:t>en</a:t>
            </a:r>
            <a:r>
              <a:rPr sz="2800" spc="-6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12121"/>
                </a:solidFill>
                <a:latin typeface="Arial MT"/>
                <a:cs typeface="Arial MT"/>
              </a:rPr>
              <a:t>solución</a:t>
            </a:r>
            <a:r>
              <a:rPr sz="2800" spc="-7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12121"/>
                </a:solidFill>
                <a:latin typeface="Arial MT"/>
                <a:cs typeface="Arial MT"/>
              </a:rPr>
              <a:t>siempre</a:t>
            </a:r>
            <a:r>
              <a:rPr sz="2800" spc="-4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12121"/>
                </a:solidFill>
                <a:latin typeface="Arial MT"/>
                <a:cs typeface="Arial MT"/>
              </a:rPr>
              <a:t>y</a:t>
            </a:r>
            <a:r>
              <a:rPr sz="2800" spc="-7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12121"/>
                </a:solidFill>
                <a:latin typeface="Arial MT"/>
                <a:cs typeface="Arial MT"/>
              </a:rPr>
              <a:t>cuando</a:t>
            </a:r>
            <a:r>
              <a:rPr sz="2800" spc="-6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spc="-20" dirty="0">
                <a:solidFill>
                  <a:srgbClr val="212121"/>
                </a:solidFill>
                <a:latin typeface="Arial MT"/>
                <a:cs typeface="Arial MT"/>
              </a:rPr>
              <a:t>haya </a:t>
            </a:r>
            <a:r>
              <a:rPr sz="2800" dirty="0">
                <a:solidFill>
                  <a:srgbClr val="212121"/>
                </a:solidFill>
                <a:latin typeface="Arial MT"/>
                <a:cs typeface="Arial MT"/>
              </a:rPr>
              <a:t>alguna</a:t>
            </a:r>
            <a:r>
              <a:rPr sz="2800" spc="-7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12121"/>
                </a:solidFill>
                <a:latin typeface="Arial MT"/>
                <a:cs typeface="Arial MT"/>
              </a:rPr>
              <a:t>fuerza</a:t>
            </a:r>
            <a:r>
              <a:rPr sz="2800" spc="-7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12121"/>
                </a:solidFill>
                <a:latin typeface="Arial MT"/>
                <a:cs typeface="Arial MT"/>
              </a:rPr>
              <a:t>que</a:t>
            </a:r>
            <a:r>
              <a:rPr sz="2800" spc="-5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12121"/>
                </a:solidFill>
                <a:latin typeface="Arial MT"/>
                <a:cs typeface="Arial MT"/>
              </a:rPr>
              <a:t>pueda</a:t>
            </a:r>
            <a:r>
              <a:rPr sz="2800" spc="-7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12121"/>
                </a:solidFill>
                <a:latin typeface="Arial MT"/>
                <a:cs typeface="Arial MT"/>
              </a:rPr>
              <a:t>romper</a:t>
            </a:r>
            <a:r>
              <a:rPr sz="2800" spc="-5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12121"/>
                </a:solidFill>
                <a:latin typeface="Arial MT"/>
                <a:cs typeface="Arial MT"/>
              </a:rPr>
              <a:t>sus</a:t>
            </a:r>
            <a:r>
              <a:rPr sz="2800" spc="-6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800" spc="-10" dirty="0">
                <a:solidFill>
                  <a:srgbClr val="212121"/>
                </a:solidFill>
                <a:latin typeface="Arial MT"/>
                <a:cs typeface="Arial MT"/>
              </a:rPr>
              <a:t>enlaces.</a:t>
            </a:r>
            <a:endParaRPr sz="2800">
              <a:latin typeface="Arial MT"/>
              <a:cs typeface="Arial MT"/>
            </a:endParaRPr>
          </a:p>
          <a:p>
            <a:pPr marL="419100" indent="-342900">
              <a:lnSpc>
                <a:spcPct val="100000"/>
              </a:lnSpc>
              <a:spcBef>
                <a:spcPts val="260"/>
              </a:spcBef>
              <a:buFont typeface="Arial MT"/>
              <a:buChar char="•"/>
              <a:tabLst>
                <a:tab pos="419100" algn="l"/>
                <a:tab pos="1682114" algn="l"/>
                <a:tab pos="2687320" algn="l"/>
                <a:tab pos="3267710" algn="l"/>
              </a:tabLst>
            </a:pPr>
            <a:r>
              <a:rPr sz="2800" spc="-10" dirty="0">
                <a:latin typeface="Calibri"/>
                <a:cs typeface="Calibri"/>
              </a:rPr>
              <a:t>NaCl</a:t>
            </a:r>
            <a:r>
              <a:rPr sz="2800" spc="-10" dirty="0">
                <a:latin typeface="Symbol"/>
                <a:cs typeface="Symbol"/>
              </a:rPr>
              <a:t>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Calibri"/>
                <a:cs typeface="Calibri"/>
              </a:rPr>
              <a:t>Na</a:t>
            </a:r>
            <a:r>
              <a:rPr sz="2775" spc="-37" baseline="25525" dirty="0">
                <a:latin typeface="Calibri"/>
                <a:cs typeface="Calibri"/>
              </a:rPr>
              <a:t>+</a:t>
            </a:r>
            <a:r>
              <a:rPr sz="2775" baseline="25525" dirty="0">
                <a:latin typeface="Calibri"/>
                <a:cs typeface="Calibri"/>
              </a:rPr>
              <a:t>	</a:t>
            </a:r>
            <a:r>
              <a:rPr sz="2800" spc="-50" dirty="0">
                <a:latin typeface="Calibri"/>
                <a:cs typeface="Calibri"/>
              </a:rPr>
              <a:t>+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Cl</a:t>
            </a:r>
            <a:r>
              <a:rPr sz="2775" spc="-37" baseline="25525" dirty="0">
                <a:latin typeface="Calibri"/>
                <a:cs typeface="Calibri"/>
              </a:rPr>
              <a:t>-</a:t>
            </a:r>
            <a:endParaRPr sz="2775" baseline="25525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816602"/>
            <a:ext cx="11595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KCl</a:t>
            </a:r>
            <a:r>
              <a:rPr sz="2800" spc="-20" dirty="0">
                <a:latin typeface="Symbol"/>
                <a:cs typeface="Symbol"/>
              </a:rPr>
              <a:t></a:t>
            </a:r>
            <a:endParaRPr sz="28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69261" y="4709922"/>
            <a:ext cx="3790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4200" spc="-37" baseline="-16865" dirty="0">
                <a:latin typeface="Calibri"/>
                <a:cs typeface="Calibri"/>
              </a:rPr>
              <a:t>K</a:t>
            </a:r>
            <a:r>
              <a:rPr sz="1850" spc="-25" dirty="0">
                <a:latin typeface="Calibri"/>
                <a:cs typeface="Calibri"/>
              </a:rPr>
              <a:t>+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48814" y="4773371"/>
            <a:ext cx="1295400" cy="964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43180" indent="187325">
              <a:lnSpc>
                <a:spcPct val="110000"/>
              </a:lnSpc>
              <a:spcBef>
                <a:spcPts val="100"/>
              </a:spcBef>
              <a:tabLst>
                <a:tab pos="899794" algn="l"/>
                <a:tab pos="1055370" algn="l"/>
              </a:tabLst>
            </a:pPr>
            <a:r>
              <a:rPr sz="2800" spc="-50" dirty="0">
                <a:latin typeface="Calibri"/>
                <a:cs typeface="Calibri"/>
              </a:rPr>
              <a:t>+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Cl</a:t>
            </a:r>
            <a:r>
              <a:rPr sz="2775" spc="-37" baseline="25525" dirty="0">
                <a:latin typeface="Calibri"/>
                <a:cs typeface="Calibri"/>
              </a:rPr>
              <a:t>- </a:t>
            </a:r>
            <a:r>
              <a:rPr sz="2800" spc="-25" dirty="0">
                <a:latin typeface="Calibri"/>
                <a:cs typeface="Calibri"/>
              </a:rPr>
              <a:t>Na</a:t>
            </a:r>
            <a:r>
              <a:rPr sz="2775" spc="-37" baseline="25525" dirty="0">
                <a:latin typeface="Calibri"/>
                <a:cs typeface="Calibri"/>
              </a:rPr>
              <a:t>+</a:t>
            </a:r>
            <a:r>
              <a:rPr sz="2775" baseline="25525" dirty="0">
                <a:latin typeface="Calibri"/>
                <a:cs typeface="Calibri"/>
              </a:rPr>
              <a:t>		</a:t>
            </a:r>
            <a:r>
              <a:rPr sz="2800" spc="-50" dirty="0">
                <a:latin typeface="Calibri"/>
                <a:cs typeface="Calibri"/>
              </a:rPr>
              <a:t>+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8640" y="5285943"/>
            <a:ext cx="17087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42900" algn="l"/>
              </a:tabLst>
            </a:pPr>
            <a:r>
              <a:rPr sz="2800" dirty="0">
                <a:latin typeface="Calibri"/>
                <a:cs typeface="Calibri"/>
              </a:rPr>
              <a:t>NaNO</a:t>
            </a:r>
            <a:r>
              <a:rPr sz="1600" dirty="0">
                <a:latin typeface="Calibri"/>
                <a:cs typeface="Calibri"/>
              </a:rPr>
              <a:t>3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2800" spc="-50" dirty="0">
                <a:latin typeface="Symbol"/>
                <a:cs typeface="Symbol"/>
              </a:rPr>
              <a:t></a:t>
            </a:r>
            <a:endParaRPr sz="28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47141" y="5285943"/>
            <a:ext cx="7296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latin typeface="Calibri"/>
                <a:cs typeface="Calibri"/>
              </a:rPr>
              <a:t>NO</a:t>
            </a:r>
            <a:r>
              <a:rPr sz="1800" spc="-20" dirty="0">
                <a:latin typeface="Calibri"/>
                <a:cs typeface="Calibri"/>
              </a:rPr>
              <a:t>3</a:t>
            </a:r>
            <a:r>
              <a:rPr sz="2775" spc="-30" baseline="25525" dirty="0">
                <a:latin typeface="Calibri"/>
                <a:cs typeface="Calibri"/>
              </a:rPr>
              <a:t>-</a:t>
            </a:r>
            <a:endParaRPr sz="2775" baseline="25525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8640" y="5743143"/>
            <a:ext cx="711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60" dirty="0">
                <a:latin typeface="Arial MT"/>
                <a:cs typeface="Arial MT"/>
              </a:rPr>
              <a:t>•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511" y="620268"/>
            <a:ext cx="8029956" cy="554431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61200" y="1190371"/>
          <a:ext cx="8137524" cy="2376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8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1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Disoluciones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Electrolíticas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412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electrolíticas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Disoluciones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compuestos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iónicos.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Disoluciones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compuestos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covalentes.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Los</a:t>
                      </a:r>
                      <a:r>
                        <a:rPr sz="18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solutos</a:t>
                      </a:r>
                      <a:r>
                        <a:rPr sz="18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8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disocian</a:t>
                      </a:r>
                      <a:r>
                        <a:rPr sz="18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completamente</a:t>
                      </a:r>
                      <a:r>
                        <a:rPr sz="18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en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sus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iones.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disocian,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sólo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dispersan.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Conductoras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electricidad.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conducen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electricidad.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546303" y="3942333"/>
            <a:ext cx="6720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Tabla: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Características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disoluciones</a:t>
            </a:r>
            <a:r>
              <a:rPr sz="1800" spc="-10" dirty="0">
                <a:latin typeface="Calibri"/>
                <a:cs typeface="Calibri"/>
              </a:rPr>
              <a:t> electrolíticas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electrolíticas.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5165" y="571347"/>
            <a:ext cx="8229600" cy="444627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300"/>
              </a:spcBef>
              <a:tabLst>
                <a:tab pos="439420" algn="l"/>
              </a:tabLst>
            </a:pPr>
            <a:r>
              <a:rPr sz="2000" b="1" spc="-25" dirty="0">
                <a:latin typeface="Calibri"/>
                <a:cs typeface="Calibri"/>
              </a:rPr>
              <a:t>d.</a:t>
            </a:r>
            <a:r>
              <a:rPr sz="2000" b="1" dirty="0">
                <a:latin typeface="Calibri"/>
                <a:cs typeface="Calibri"/>
              </a:rPr>
              <a:t>	Conductividad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eléctrica.</a:t>
            </a:r>
            <a:endParaRPr sz="2000">
              <a:latin typeface="Calibri"/>
              <a:cs typeface="Calibri"/>
            </a:endParaRPr>
          </a:p>
          <a:p>
            <a:pPr marL="63500" marR="52705" algn="just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Calibri"/>
                <a:cs typeface="Calibri"/>
              </a:rPr>
              <a:t>Aquellas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sustancias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(solutos)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</a:t>
            </a:r>
            <a:r>
              <a:rPr sz="2000" spc="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disolución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acuosa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son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conductoras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la </a:t>
            </a:r>
            <a:r>
              <a:rPr sz="2000" dirty="0">
                <a:latin typeface="Calibri"/>
                <a:cs typeface="Calibri"/>
              </a:rPr>
              <a:t>electricidad</a:t>
            </a:r>
            <a:r>
              <a:rPr sz="2000" spc="48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</a:t>
            </a:r>
            <a:r>
              <a:rPr sz="2000" spc="4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denominan</a:t>
            </a:r>
            <a:r>
              <a:rPr sz="2000" spc="45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ELECTROLITOS,</a:t>
            </a:r>
            <a:r>
              <a:rPr sz="2000" spc="4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4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sus</a:t>
            </a:r>
            <a:r>
              <a:rPr sz="2000" spc="4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disoluciones,</a:t>
            </a:r>
            <a:r>
              <a:rPr sz="2000" spc="4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disoluciones DISOLUCIONES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ELECTROLÍTICAS.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380"/>
              </a:spcBef>
            </a:pPr>
            <a:endParaRPr sz="2000">
              <a:latin typeface="Calibri"/>
              <a:cs typeface="Calibri"/>
            </a:endParaRPr>
          </a:p>
          <a:p>
            <a:pPr marL="63500" algn="just">
              <a:lnSpc>
                <a:spcPts val="2390"/>
              </a:lnSpc>
            </a:pPr>
            <a:r>
              <a:rPr sz="2000" dirty="0">
                <a:latin typeface="Calibri"/>
                <a:cs typeface="Calibri"/>
              </a:rPr>
              <a:t>Electrolito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Symbol"/>
                <a:cs typeface="Symbol"/>
              </a:rPr>
              <a:t></a:t>
            </a:r>
            <a:r>
              <a:rPr sz="2000" spc="29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Calibri"/>
                <a:cs typeface="Calibri"/>
              </a:rPr>
              <a:t>Sustancia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disocia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inmediatamente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medio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acuoso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en</a:t>
            </a:r>
            <a:endParaRPr sz="2000">
              <a:latin typeface="Calibri"/>
              <a:cs typeface="Calibri"/>
            </a:endParaRPr>
          </a:p>
          <a:p>
            <a:pPr marL="63500" algn="just">
              <a:lnSpc>
                <a:spcPts val="2390"/>
              </a:lnSpc>
            </a:pPr>
            <a:r>
              <a:rPr sz="2000" dirty="0">
                <a:latin typeface="Calibri"/>
                <a:cs typeface="Calibri"/>
              </a:rPr>
              <a:t>partículas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cargas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eléctricas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iones</a:t>
            </a:r>
            <a:r>
              <a:rPr sz="2000" spc="-10" dirty="0">
                <a:latin typeface="Calibri"/>
                <a:cs typeface="Calibri"/>
              </a:rPr>
              <a:t>).</a:t>
            </a:r>
            <a:endParaRPr sz="2000">
              <a:latin typeface="Calibri"/>
              <a:cs typeface="Calibri"/>
            </a:endParaRPr>
          </a:p>
          <a:p>
            <a:pPr marL="405765" indent="-342265">
              <a:lnSpc>
                <a:spcPct val="100000"/>
              </a:lnSpc>
              <a:spcBef>
                <a:spcPts val="1225"/>
              </a:spcBef>
              <a:buFont typeface="Arial MT"/>
              <a:buChar char="•"/>
              <a:tabLst>
                <a:tab pos="405765" algn="l"/>
              </a:tabLst>
            </a:pPr>
            <a:r>
              <a:rPr sz="2000" dirty="0">
                <a:latin typeface="Calibri"/>
                <a:cs typeface="Calibri"/>
              </a:rPr>
              <a:t>Electrolitos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fuertes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Symbol"/>
                <a:cs typeface="Symbol"/>
              </a:rPr>
              <a:t></a:t>
            </a:r>
            <a:r>
              <a:rPr sz="2000" spc="3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disociación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completa.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(NaCl,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1950" baseline="-21367" dirty="0">
                <a:latin typeface="Calibri"/>
                <a:cs typeface="Calibri"/>
              </a:rPr>
              <a:t>2</a:t>
            </a:r>
            <a:r>
              <a:rPr sz="2000" dirty="0">
                <a:latin typeface="Calibri"/>
                <a:cs typeface="Calibri"/>
              </a:rPr>
              <a:t>SO</a:t>
            </a:r>
            <a:r>
              <a:rPr sz="1950" baseline="-21367" dirty="0">
                <a:latin typeface="Calibri"/>
                <a:cs typeface="Calibri"/>
              </a:rPr>
              <a:t>4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NaOH)</a:t>
            </a:r>
            <a:endParaRPr sz="2000">
              <a:latin typeface="Calibri"/>
              <a:cs typeface="Calibri"/>
            </a:endParaRPr>
          </a:p>
          <a:p>
            <a:pPr marL="405765" indent="-34226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405765" algn="l"/>
              </a:tabLst>
            </a:pPr>
            <a:r>
              <a:rPr sz="2000" dirty="0">
                <a:latin typeface="Calibri"/>
                <a:cs typeface="Calibri"/>
              </a:rPr>
              <a:t>Electrolitos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débiles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Symbol"/>
                <a:cs typeface="Symbol"/>
              </a:rPr>
              <a:t></a:t>
            </a:r>
            <a:r>
              <a:rPr sz="2000" spc="2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disociación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parcial.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(H</a:t>
            </a:r>
            <a:r>
              <a:rPr sz="1950" baseline="-21367" dirty="0">
                <a:latin typeface="Calibri"/>
                <a:cs typeface="Calibri"/>
              </a:rPr>
              <a:t>2</a:t>
            </a:r>
            <a:r>
              <a:rPr sz="2000" dirty="0">
                <a:latin typeface="Calibri"/>
                <a:cs typeface="Calibri"/>
              </a:rPr>
              <a:t>CO</a:t>
            </a:r>
            <a:r>
              <a:rPr sz="1950" baseline="-21367" dirty="0">
                <a:latin typeface="Calibri"/>
                <a:cs typeface="Calibri"/>
              </a:rPr>
              <a:t>3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</a:t>
            </a:r>
            <a:r>
              <a:rPr sz="1950" baseline="-21367" dirty="0">
                <a:latin typeface="Calibri"/>
                <a:cs typeface="Calibri"/>
              </a:rPr>
              <a:t>3</a:t>
            </a:r>
            <a:r>
              <a:rPr sz="2000" dirty="0">
                <a:latin typeface="Calibri"/>
                <a:cs typeface="Calibri"/>
              </a:rPr>
              <a:t>COOH,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H</a:t>
            </a:r>
            <a:r>
              <a:rPr sz="1950" spc="-30" baseline="-21367" dirty="0">
                <a:latin typeface="Calibri"/>
                <a:cs typeface="Calibri"/>
              </a:rPr>
              <a:t>2</a:t>
            </a:r>
            <a:r>
              <a:rPr sz="2000" spc="-20" dirty="0">
                <a:latin typeface="Calibri"/>
                <a:cs typeface="Calibri"/>
              </a:rPr>
              <a:t>S)</a:t>
            </a:r>
            <a:endParaRPr sz="2000">
              <a:latin typeface="Calibri"/>
              <a:cs typeface="Calibri"/>
            </a:endParaRPr>
          </a:p>
          <a:p>
            <a:pPr marL="63500" marR="55880" algn="just">
              <a:lnSpc>
                <a:spcPts val="2380"/>
              </a:lnSpc>
              <a:spcBef>
                <a:spcPts val="1300"/>
              </a:spcBef>
            </a:pPr>
            <a:r>
              <a:rPr sz="2000" dirty="0">
                <a:latin typeface="Calibri"/>
                <a:cs typeface="Calibri"/>
              </a:rPr>
              <a:t>No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electrolito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Symbol"/>
                <a:cs typeface="Symbol"/>
              </a:rPr>
              <a:t></a:t>
            </a:r>
            <a:r>
              <a:rPr sz="2000" spc="3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Sustancia </a:t>
            </a:r>
            <a:r>
              <a:rPr sz="2000" dirty="0">
                <a:latin typeface="Calibri"/>
                <a:cs typeface="Calibri"/>
              </a:rPr>
              <a:t>que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disolución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acuosa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son</a:t>
            </a:r>
            <a:r>
              <a:rPr sz="2000" spc="-10" dirty="0">
                <a:latin typeface="Calibri"/>
                <a:cs typeface="Calibri"/>
              </a:rPr>
              <a:t> conductoras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la </a:t>
            </a:r>
            <a:r>
              <a:rPr sz="2000" spc="-10" dirty="0">
                <a:latin typeface="Calibri"/>
                <a:cs typeface="Calibri"/>
              </a:rPr>
              <a:t>electricidad.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(Glucosa,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Sacarosa,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amoniaco,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metanol)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0933" y="652399"/>
            <a:ext cx="31991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/>
              <a:t>ACTIVIDAD.</a:t>
            </a:r>
            <a:r>
              <a:rPr sz="2000" spc="-60" dirty="0"/>
              <a:t> </a:t>
            </a:r>
            <a:r>
              <a:rPr sz="2000" b="0" dirty="0">
                <a:latin typeface="Calibri"/>
                <a:cs typeface="Calibri"/>
              </a:rPr>
              <a:t>Clasificar</a:t>
            </a:r>
            <a:r>
              <a:rPr sz="2000" b="0" spc="-4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y</a:t>
            </a:r>
            <a:r>
              <a:rPr sz="2000" b="0" spc="-60" dirty="0">
                <a:latin typeface="Calibri"/>
                <a:cs typeface="Calibri"/>
              </a:rPr>
              <a:t> </a:t>
            </a:r>
            <a:r>
              <a:rPr sz="2000" b="0" spc="-10" dirty="0">
                <a:latin typeface="Calibri"/>
                <a:cs typeface="Calibri"/>
              </a:rPr>
              <a:t>aplicar.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5965" y="1414754"/>
            <a:ext cx="7490459" cy="1854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95"/>
              </a:spcBef>
              <a:tabLst>
                <a:tab pos="469265" algn="l"/>
              </a:tabLst>
            </a:pPr>
            <a:r>
              <a:rPr sz="2000" spc="-25" dirty="0">
                <a:latin typeface="Calibri"/>
                <a:cs typeface="Calibri"/>
              </a:rPr>
              <a:t>1.</a:t>
            </a:r>
            <a:r>
              <a:rPr sz="2000" dirty="0">
                <a:latin typeface="Calibri"/>
                <a:cs typeface="Calibri"/>
              </a:rPr>
              <a:t>	Clasifica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siguientes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sustancias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como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electrolitos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electrolitos. </a:t>
            </a:r>
            <a:r>
              <a:rPr sz="2000" spc="-25" dirty="0">
                <a:latin typeface="Calibri"/>
                <a:cs typeface="Calibri"/>
              </a:rPr>
              <a:t>a)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-25" dirty="0">
                <a:latin typeface="Calibri"/>
                <a:cs typeface="Calibri"/>
              </a:rPr>
              <a:t>b)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-25" dirty="0">
                <a:latin typeface="Calibri"/>
                <a:cs typeface="Calibri"/>
              </a:rPr>
              <a:t>c)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7765" y="1872462"/>
            <a:ext cx="273240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23850">
              <a:lnSpc>
                <a:spcPct val="15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O</a:t>
            </a:r>
            <a:r>
              <a:rPr sz="1950" baseline="-21367" dirty="0">
                <a:latin typeface="Calibri"/>
                <a:cs typeface="Calibri"/>
              </a:rPr>
              <a:t>2</a:t>
            </a:r>
            <a:r>
              <a:rPr sz="1950" spc="172" baseline="-21367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(oxígeno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molecular) </a:t>
            </a:r>
            <a:r>
              <a:rPr sz="2000" dirty="0">
                <a:latin typeface="Calibri"/>
                <a:cs typeface="Calibri"/>
              </a:rPr>
              <a:t>CH</a:t>
            </a:r>
            <a:r>
              <a:rPr sz="1950" baseline="-21367" dirty="0">
                <a:latin typeface="Calibri"/>
                <a:cs typeface="Calibri"/>
              </a:rPr>
              <a:t>3</a:t>
            </a:r>
            <a:r>
              <a:rPr sz="2000" dirty="0">
                <a:latin typeface="Calibri"/>
                <a:cs typeface="Calibri"/>
              </a:rPr>
              <a:t>OH</a:t>
            </a:r>
            <a:r>
              <a:rPr sz="2000" spc="-10" dirty="0">
                <a:latin typeface="Calibri"/>
                <a:cs typeface="Calibri"/>
              </a:rPr>
              <a:t> (metanol)</a:t>
            </a:r>
            <a:endParaRPr sz="20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Calibri"/>
                <a:cs typeface="Calibri"/>
              </a:rPr>
              <a:t>KNO</a:t>
            </a:r>
            <a:r>
              <a:rPr sz="1950" baseline="-21367" dirty="0">
                <a:latin typeface="Calibri"/>
                <a:cs typeface="Calibri"/>
              </a:rPr>
              <a:t>3</a:t>
            </a:r>
            <a:r>
              <a:rPr sz="1950" spc="179" baseline="-21367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nitrato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potasio)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94226" y="1872462"/>
            <a:ext cx="2865755" cy="13970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  <a:tabLst>
                <a:tab pos="2852420" algn="l"/>
              </a:tabLst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tabLst>
                <a:tab pos="2852420" algn="l"/>
              </a:tabLst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tabLst>
                <a:tab pos="2852420" algn="l"/>
              </a:tabLst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5965" y="3853434"/>
            <a:ext cx="49777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2.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Complete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siguientes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disociaciones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iónicas: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61792" y="4694377"/>
            <a:ext cx="50419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000" spc="-30" baseline="-16666" dirty="0">
                <a:latin typeface="Calibri"/>
                <a:cs typeface="Calibri"/>
              </a:rPr>
              <a:t>Ca</a:t>
            </a:r>
            <a:r>
              <a:rPr sz="1300" spc="-20" dirty="0">
                <a:latin typeface="Calibri"/>
                <a:cs typeface="Calibri"/>
              </a:rPr>
              <a:t>2+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37305" y="4770577"/>
            <a:ext cx="104394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ts val="1795"/>
              </a:lnSpc>
              <a:spcBef>
                <a:spcPts val="105"/>
              </a:spcBef>
              <a:tabLst>
                <a:tab pos="450850" algn="l"/>
              </a:tabLst>
            </a:pPr>
            <a:r>
              <a:rPr sz="2000" spc="-50" dirty="0">
                <a:latin typeface="Calibri"/>
                <a:cs typeface="Calibri"/>
              </a:rPr>
              <a:t>+</a:t>
            </a:r>
            <a:r>
              <a:rPr sz="2000" dirty="0">
                <a:latin typeface="Calibri"/>
                <a:cs typeface="Calibri"/>
              </a:rPr>
              <a:t>	SO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1950" spc="-37" baseline="25641" dirty="0">
                <a:latin typeface="Calibri"/>
                <a:cs typeface="Calibri"/>
              </a:rPr>
              <a:t>2–</a:t>
            </a:r>
            <a:endParaRPr sz="1950" baseline="25641">
              <a:latin typeface="Calibri"/>
              <a:cs typeface="Calibri"/>
            </a:endParaRPr>
          </a:p>
          <a:p>
            <a:pPr marR="212090" algn="r">
              <a:lnSpc>
                <a:spcPts val="955"/>
              </a:lnSpc>
            </a:pPr>
            <a:r>
              <a:rPr sz="1300" spc="-50" dirty="0">
                <a:latin typeface="Calibri"/>
                <a:cs typeface="Calibri"/>
              </a:rPr>
              <a:t>4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7865" y="4162377"/>
            <a:ext cx="3350260" cy="139700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507365" indent="-456565">
              <a:lnSpc>
                <a:spcPct val="100000"/>
              </a:lnSpc>
              <a:spcBef>
                <a:spcPts val="1295"/>
              </a:spcBef>
              <a:buAutoNum type="alphaLcParenR"/>
              <a:tabLst>
                <a:tab pos="507365" algn="l"/>
                <a:tab pos="1879600" algn="l"/>
              </a:tabLst>
            </a:pPr>
            <a:r>
              <a:rPr sz="2000" spc="-20" dirty="0">
                <a:latin typeface="Calibri"/>
                <a:cs typeface="Calibri"/>
              </a:rPr>
              <a:t>KNO</a:t>
            </a:r>
            <a:r>
              <a:rPr sz="1950" spc="-30" baseline="-21367" dirty="0">
                <a:latin typeface="Calibri"/>
                <a:cs typeface="Calibri"/>
              </a:rPr>
              <a:t>3</a:t>
            </a:r>
            <a:r>
              <a:rPr sz="1950" baseline="-21367" dirty="0">
                <a:latin typeface="Calibri"/>
                <a:cs typeface="Calibri"/>
              </a:rPr>
              <a:t>	</a:t>
            </a:r>
            <a:r>
              <a:rPr sz="2000" spc="-50" dirty="0">
                <a:latin typeface="Symbol"/>
                <a:cs typeface="Symbol"/>
              </a:rPr>
              <a:t></a:t>
            </a:r>
            <a:endParaRPr sz="2000">
              <a:latin typeface="Symbol"/>
              <a:cs typeface="Symbol"/>
            </a:endParaRPr>
          </a:p>
          <a:p>
            <a:pPr marL="1879600" indent="-1828800">
              <a:lnSpc>
                <a:spcPct val="100000"/>
              </a:lnSpc>
              <a:spcBef>
                <a:spcPts val="1200"/>
              </a:spcBef>
              <a:buFont typeface="Calibri"/>
              <a:buAutoNum type="alphaLcParenR"/>
              <a:tabLst>
                <a:tab pos="1879600" algn="l"/>
              </a:tabLst>
            </a:pPr>
            <a:r>
              <a:rPr sz="2000" spc="-50" dirty="0">
                <a:latin typeface="Symbol"/>
                <a:cs typeface="Symbol"/>
              </a:rPr>
              <a:t></a:t>
            </a:r>
            <a:endParaRPr sz="2000">
              <a:latin typeface="Symbol"/>
              <a:cs typeface="Symbol"/>
            </a:endParaRPr>
          </a:p>
          <a:p>
            <a:pPr marL="507365" indent="-456565">
              <a:lnSpc>
                <a:spcPct val="100000"/>
              </a:lnSpc>
              <a:spcBef>
                <a:spcPts val="1200"/>
              </a:spcBef>
              <a:buAutoNum type="alphaLcParenR"/>
              <a:tabLst>
                <a:tab pos="507365" algn="l"/>
                <a:tab pos="1879600" algn="l"/>
                <a:tab pos="2301875" algn="l"/>
                <a:tab pos="3146425" algn="l"/>
              </a:tabLst>
            </a:pPr>
            <a:r>
              <a:rPr sz="2000" spc="-10" dirty="0">
                <a:latin typeface="Calibri"/>
                <a:cs typeface="Calibri"/>
              </a:rPr>
              <a:t>Mg</a:t>
            </a:r>
            <a:r>
              <a:rPr sz="1950" spc="-15" baseline="-21367" dirty="0">
                <a:latin typeface="Calibri"/>
                <a:cs typeface="Calibri"/>
              </a:rPr>
              <a:t>3</a:t>
            </a:r>
            <a:r>
              <a:rPr sz="2000" spc="-10" dirty="0">
                <a:latin typeface="Calibri"/>
                <a:cs typeface="Calibri"/>
              </a:rPr>
              <a:t>(PO</a:t>
            </a:r>
            <a:r>
              <a:rPr sz="1950" spc="-15" baseline="-21367" dirty="0">
                <a:latin typeface="Calibri"/>
                <a:cs typeface="Calibri"/>
              </a:rPr>
              <a:t>4</a:t>
            </a:r>
            <a:r>
              <a:rPr sz="2000" spc="-10" dirty="0">
                <a:latin typeface="Calibri"/>
                <a:cs typeface="Calibri"/>
              </a:rPr>
              <a:t>)</a:t>
            </a:r>
            <a:r>
              <a:rPr sz="1950" spc="-15" baseline="-21367" dirty="0">
                <a:latin typeface="Calibri"/>
                <a:cs typeface="Calibri"/>
              </a:rPr>
              <a:t>2</a:t>
            </a:r>
            <a:r>
              <a:rPr sz="1950" baseline="-21367" dirty="0">
                <a:latin typeface="Calibri"/>
                <a:cs typeface="Calibri"/>
              </a:rPr>
              <a:t>	</a:t>
            </a:r>
            <a:r>
              <a:rPr sz="2000" spc="-50" dirty="0">
                <a:latin typeface="Symbol"/>
                <a:cs typeface="Symbol"/>
              </a:rPr>
              <a:t>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Calibri"/>
                <a:cs typeface="Calibri"/>
              </a:rPr>
              <a:t>3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Mg</a:t>
            </a:r>
            <a:r>
              <a:rPr sz="1950" spc="-30" baseline="25641" dirty="0">
                <a:latin typeface="Calibri"/>
                <a:cs typeface="Calibri"/>
              </a:rPr>
              <a:t>2+</a:t>
            </a:r>
            <a:r>
              <a:rPr sz="1950" baseline="25641" dirty="0">
                <a:latin typeface="Calibri"/>
                <a:cs typeface="Calibri"/>
              </a:rPr>
              <a:t>	</a:t>
            </a:r>
            <a:r>
              <a:rPr sz="2000" spc="-50" dirty="0">
                <a:latin typeface="Calibri"/>
                <a:cs typeface="Calibri"/>
              </a:rPr>
              <a:t>+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2017" y="422605"/>
            <a:ext cx="72326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Ejemplos</a:t>
            </a:r>
            <a:r>
              <a:rPr sz="4400" b="0" spc="-40" dirty="0">
                <a:latin typeface="Calibri"/>
                <a:cs typeface="Calibri"/>
              </a:rPr>
              <a:t> </a:t>
            </a:r>
            <a:r>
              <a:rPr sz="4400" b="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4400" b="0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4400" b="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soluciones</a:t>
            </a:r>
            <a:r>
              <a:rPr sz="4400" b="0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4400" b="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acuosas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0618" y="1455121"/>
            <a:ext cx="7921111" cy="47550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45607" y="4610227"/>
            <a:ext cx="1400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 MT"/>
                <a:cs typeface="Arial MT"/>
              </a:rPr>
              <a:t>Separación</a:t>
            </a:r>
            <a:r>
              <a:rPr sz="1600" spc="-75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por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06922" y="5098160"/>
            <a:ext cx="16744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 MT"/>
                <a:cs typeface="Arial MT"/>
              </a:rPr>
              <a:t>métodos</a:t>
            </a:r>
            <a:r>
              <a:rPr sz="1600" spc="-7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químicos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63873" y="1053846"/>
            <a:ext cx="1656714" cy="368935"/>
          </a:xfrm>
          <a:prstGeom prst="rect">
            <a:avLst/>
          </a:prstGeom>
          <a:solidFill>
            <a:srgbClr val="C0504D">
              <a:alpha val="25097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447675">
              <a:lnSpc>
                <a:spcPct val="100000"/>
              </a:lnSpc>
              <a:spcBef>
                <a:spcPts val="300"/>
              </a:spcBef>
            </a:pPr>
            <a:r>
              <a:rPr sz="1800" spc="-10" dirty="0">
                <a:latin typeface="Arial MT"/>
                <a:cs typeface="Arial MT"/>
              </a:rPr>
              <a:t>Materia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84120" y="1460372"/>
            <a:ext cx="880744" cy="602615"/>
          </a:xfrm>
          <a:custGeom>
            <a:avLst/>
            <a:gdLst/>
            <a:ahLst/>
            <a:cxnLst/>
            <a:rect l="l" t="t" r="r" b="b"/>
            <a:pathLst>
              <a:path w="880745" h="602614">
                <a:moveTo>
                  <a:pt x="96138" y="433577"/>
                </a:moveTo>
                <a:lnTo>
                  <a:pt x="0" y="602361"/>
                </a:lnTo>
                <a:lnTo>
                  <a:pt x="192659" y="577850"/>
                </a:lnTo>
                <a:lnTo>
                  <a:pt x="171247" y="545846"/>
                </a:lnTo>
                <a:lnTo>
                  <a:pt x="136398" y="545846"/>
                </a:lnTo>
                <a:lnTo>
                  <a:pt x="104267" y="497713"/>
                </a:lnTo>
                <a:lnTo>
                  <a:pt x="128291" y="481637"/>
                </a:lnTo>
                <a:lnTo>
                  <a:pt x="96138" y="433577"/>
                </a:lnTo>
                <a:close/>
              </a:path>
              <a:path w="880745" h="602614">
                <a:moveTo>
                  <a:pt x="128291" y="481637"/>
                </a:moveTo>
                <a:lnTo>
                  <a:pt x="104267" y="497713"/>
                </a:lnTo>
                <a:lnTo>
                  <a:pt x="136398" y="545846"/>
                </a:lnTo>
                <a:lnTo>
                  <a:pt x="160470" y="529737"/>
                </a:lnTo>
                <a:lnTo>
                  <a:pt x="128291" y="481637"/>
                </a:lnTo>
                <a:close/>
              </a:path>
              <a:path w="880745" h="602614">
                <a:moveTo>
                  <a:pt x="160470" y="529737"/>
                </a:moveTo>
                <a:lnTo>
                  <a:pt x="136398" y="545846"/>
                </a:lnTo>
                <a:lnTo>
                  <a:pt x="171247" y="545846"/>
                </a:lnTo>
                <a:lnTo>
                  <a:pt x="160470" y="529737"/>
                </a:lnTo>
                <a:close/>
              </a:path>
              <a:path w="880745" h="602614">
                <a:moveTo>
                  <a:pt x="848106" y="0"/>
                </a:moveTo>
                <a:lnTo>
                  <a:pt x="128291" y="481637"/>
                </a:lnTo>
                <a:lnTo>
                  <a:pt x="160470" y="529737"/>
                </a:lnTo>
                <a:lnTo>
                  <a:pt x="880364" y="48005"/>
                </a:lnTo>
                <a:lnTo>
                  <a:pt x="8481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08653" y="4869941"/>
            <a:ext cx="1522730" cy="368935"/>
          </a:xfrm>
          <a:prstGeom prst="rect">
            <a:avLst/>
          </a:prstGeom>
          <a:solidFill>
            <a:srgbClr val="C0504D">
              <a:alpha val="10195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120014">
              <a:lnSpc>
                <a:spcPct val="100000"/>
              </a:lnSpc>
              <a:spcBef>
                <a:spcPts val="310"/>
              </a:spcBef>
            </a:pPr>
            <a:r>
              <a:rPr sz="1800" spc="-10" dirty="0">
                <a:solidFill>
                  <a:srgbClr val="C0504D"/>
                </a:solidFill>
                <a:latin typeface="Arial MT"/>
                <a:cs typeface="Arial MT"/>
              </a:rPr>
              <a:t>Compuestos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65241" y="2277617"/>
            <a:ext cx="2125980" cy="370840"/>
          </a:xfrm>
          <a:prstGeom prst="rect">
            <a:avLst/>
          </a:prstGeom>
          <a:solidFill>
            <a:srgbClr val="C0504D">
              <a:alpha val="10195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86690">
              <a:lnSpc>
                <a:spcPct val="100000"/>
              </a:lnSpc>
              <a:spcBef>
                <a:spcPts val="305"/>
              </a:spcBef>
            </a:pPr>
            <a:r>
              <a:rPr sz="1800" dirty="0">
                <a:solidFill>
                  <a:srgbClr val="C0504D"/>
                </a:solidFill>
                <a:latin typeface="Arial MT"/>
                <a:cs typeface="Arial MT"/>
              </a:rPr>
              <a:t>Sustancias</a:t>
            </a:r>
            <a:r>
              <a:rPr sz="1800" spc="-50" dirty="0">
                <a:solidFill>
                  <a:srgbClr val="C0504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C0504D"/>
                </a:solidFill>
                <a:latin typeface="Arial MT"/>
                <a:cs typeface="Arial MT"/>
              </a:rPr>
              <a:t>puras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63111" y="2374392"/>
            <a:ext cx="1800225" cy="173990"/>
          </a:xfrm>
          <a:custGeom>
            <a:avLst/>
            <a:gdLst/>
            <a:ahLst/>
            <a:cxnLst/>
            <a:rect l="l" t="t" r="r" b="b"/>
            <a:pathLst>
              <a:path w="1800225" h="173989">
                <a:moveTo>
                  <a:pt x="1626489" y="0"/>
                </a:moveTo>
                <a:lnTo>
                  <a:pt x="1626489" y="173736"/>
                </a:lnTo>
                <a:lnTo>
                  <a:pt x="1742313" y="115824"/>
                </a:lnTo>
                <a:lnTo>
                  <a:pt x="1655445" y="115824"/>
                </a:lnTo>
                <a:lnTo>
                  <a:pt x="1655445" y="57912"/>
                </a:lnTo>
                <a:lnTo>
                  <a:pt x="1742312" y="57912"/>
                </a:lnTo>
                <a:lnTo>
                  <a:pt x="1626489" y="0"/>
                </a:lnTo>
                <a:close/>
              </a:path>
              <a:path w="1800225" h="173989">
                <a:moveTo>
                  <a:pt x="1626489" y="57912"/>
                </a:moveTo>
                <a:lnTo>
                  <a:pt x="0" y="57912"/>
                </a:lnTo>
                <a:lnTo>
                  <a:pt x="0" y="115824"/>
                </a:lnTo>
                <a:lnTo>
                  <a:pt x="1626489" y="115824"/>
                </a:lnTo>
                <a:lnTo>
                  <a:pt x="1626489" y="57912"/>
                </a:lnTo>
                <a:close/>
              </a:path>
              <a:path w="1800225" h="173989">
                <a:moveTo>
                  <a:pt x="1742312" y="57912"/>
                </a:moveTo>
                <a:lnTo>
                  <a:pt x="1655445" y="57912"/>
                </a:lnTo>
                <a:lnTo>
                  <a:pt x="1655445" y="115824"/>
                </a:lnTo>
                <a:lnTo>
                  <a:pt x="1742313" y="115824"/>
                </a:lnTo>
                <a:lnTo>
                  <a:pt x="1800225" y="86868"/>
                </a:lnTo>
                <a:lnTo>
                  <a:pt x="1742312" y="57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55674" y="2697860"/>
            <a:ext cx="483870" cy="1162685"/>
          </a:xfrm>
          <a:custGeom>
            <a:avLst/>
            <a:gdLst/>
            <a:ahLst/>
            <a:cxnLst/>
            <a:rect l="l" t="t" r="r" b="b"/>
            <a:pathLst>
              <a:path w="483869" h="1162685">
                <a:moveTo>
                  <a:pt x="0" y="969137"/>
                </a:moveTo>
                <a:lnTo>
                  <a:pt x="19557" y="1162431"/>
                </a:lnTo>
                <a:lnTo>
                  <a:pt x="155268" y="1037336"/>
                </a:lnTo>
                <a:lnTo>
                  <a:pt x="98043" y="1037336"/>
                </a:lnTo>
                <a:lnTo>
                  <a:pt x="43814" y="1016762"/>
                </a:lnTo>
                <a:lnTo>
                  <a:pt x="54105" y="989653"/>
                </a:lnTo>
                <a:lnTo>
                  <a:pt x="0" y="969137"/>
                </a:lnTo>
                <a:close/>
              </a:path>
              <a:path w="483869" h="1162685">
                <a:moveTo>
                  <a:pt x="54105" y="989653"/>
                </a:moveTo>
                <a:lnTo>
                  <a:pt x="43814" y="1016762"/>
                </a:lnTo>
                <a:lnTo>
                  <a:pt x="98043" y="1037336"/>
                </a:lnTo>
                <a:lnTo>
                  <a:pt x="108334" y="1010217"/>
                </a:lnTo>
                <a:lnTo>
                  <a:pt x="54105" y="989653"/>
                </a:lnTo>
                <a:close/>
              </a:path>
              <a:path w="483869" h="1162685">
                <a:moveTo>
                  <a:pt x="108334" y="1010217"/>
                </a:moveTo>
                <a:lnTo>
                  <a:pt x="98043" y="1037336"/>
                </a:lnTo>
                <a:lnTo>
                  <a:pt x="155268" y="1037336"/>
                </a:lnTo>
                <a:lnTo>
                  <a:pt x="162432" y="1030732"/>
                </a:lnTo>
                <a:lnTo>
                  <a:pt x="108334" y="1010217"/>
                </a:lnTo>
                <a:close/>
              </a:path>
              <a:path w="483869" h="1162685">
                <a:moveTo>
                  <a:pt x="429768" y="0"/>
                </a:moveTo>
                <a:lnTo>
                  <a:pt x="54105" y="989653"/>
                </a:lnTo>
                <a:lnTo>
                  <a:pt x="108334" y="1010217"/>
                </a:lnTo>
                <a:lnTo>
                  <a:pt x="483869" y="20574"/>
                </a:lnTo>
                <a:lnTo>
                  <a:pt x="4297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31213" y="2277617"/>
            <a:ext cx="2125980" cy="370840"/>
          </a:xfrm>
          <a:prstGeom prst="rect">
            <a:avLst/>
          </a:prstGeom>
          <a:solidFill>
            <a:srgbClr val="C0504D">
              <a:alpha val="10195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643890">
              <a:lnSpc>
                <a:spcPct val="100000"/>
              </a:lnSpc>
              <a:spcBef>
                <a:spcPts val="305"/>
              </a:spcBef>
            </a:pPr>
            <a:r>
              <a:rPr sz="1800" spc="-10" dirty="0">
                <a:solidFill>
                  <a:srgbClr val="C0504D"/>
                </a:solidFill>
                <a:latin typeface="Arial MT"/>
                <a:cs typeface="Arial MT"/>
              </a:rPr>
              <a:t>Mezclas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24750" y="4869941"/>
            <a:ext cx="1379220" cy="368935"/>
          </a:xfrm>
          <a:prstGeom prst="rect">
            <a:avLst/>
          </a:prstGeom>
          <a:solidFill>
            <a:srgbClr val="C0504D">
              <a:alpha val="10195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151130">
              <a:lnSpc>
                <a:spcPct val="100000"/>
              </a:lnSpc>
              <a:spcBef>
                <a:spcPts val="310"/>
              </a:spcBef>
            </a:pPr>
            <a:r>
              <a:rPr sz="1800" spc="-10" dirty="0">
                <a:solidFill>
                  <a:srgbClr val="C0504D"/>
                </a:solidFill>
                <a:latin typeface="Arial MT"/>
                <a:cs typeface="Arial MT"/>
              </a:rPr>
              <a:t>Elementos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98823" y="2081529"/>
            <a:ext cx="1400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 MT"/>
                <a:cs typeface="Arial MT"/>
              </a:rPr>
              <a:t>Separación</a:t>
            </a:r>
            <a:r>
              <a:rPr sz="1600" spc="-75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por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79011" y="2569591"/>
            <a:ext cx="14376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 MT"/>
                <a:cs typeface="Arial MT"/>
              </a:rPr>
              <a:t>métodos</a:t>
            </a:r>
            <a:r>
              <a:rPr sz="1600" spc="-7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físicos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15717" y="2701163"/>
            <a:ext cx="358775" cy="1159510"/>
          </a:xfrm>
          <a:custGeom>
            <a:avLst/>
            <a:gdLst/>
            <a:ahLst/>
            <a:cxnLst/>
            <a:rect l="l" t="t" r="r" b="b"/>
            <a:pathLst>
              <a:path w="358775" h="1159510">
                <a:moveTo>
                  <a:pt x="245952" y="997533"/>
                </a:moveTo>
                <a:lnTo>
                  <a:pt x="189737" y="1011555"/>
                </a:lnTo>
                <a:lnTo>
                  <a:pt x="316102" y="1159129"/>
                </a:lnTo>
                <a:lnTo>
                  <a:pt x="345784" y="1025651"/>
                </a:lnTo>
                <a:lnTo>
                  <a:pt x="252983" y="1025651"/>
                </a:lnTo>
                <a:lnTo>
                  <a:pt x="245952" y="997533"/>
                </a:lnTo>
                <a:close/>
              </a:path>
              <a:path w="358775" h="1159510">
                <a:moveTo>
                  <a:pt x="302108" y="983525"/>
                </a:moveTo>
                <a:lnTo>
                  <a:pt x="245952" y="997533"/>
                </a:lnTo>
                <a:lnTo>
                  <a:pt x="252983" y="1025651"/>
                </a:lnTo>
                <a:lnTo>
                  <a:pt x="309118" y="1011555"/>
                </a:lnTo>
                <a:lnTo>
                  <a:pt x="302108" y="983525"/>
                </a:lnTo>
                <a:close/>
              </a:path>
              <a:path w="358775" h="1159510">
                <a:moveTo>
                  <a:pt x="358266" y="969518"/>
                </a:moveTo>
                <a:lnTo>
                  <a:pt x="302108" y="983525"/>
                </a:lnTo>
                <a:lnTo>
                  <a:pt x="309118" y="1011555"/>
                </a:lnTo>
                <a:lnTo>
                  <a:pt x="252983" y="1025651"/>
                </a:lnTo>
                <a:lnTo>
                  <a:pt x="345784" y="1025651"/>
                </a:lnTo>
                <a:lnTo>
                  <a:pt x="358266" y="969518"/>
                </a:lnTo>
                <a:close/>
              </a:path>
              <a:path w="358775" h="1159510">
                <a:moveTo>
                  <a:pt x="56133" y="0"/>
                </a:moveTo>
                <a:lnTo>
                  <a:pt x="0" y="13970"/>
                </a:lnTo>
                <a:lnTo>
                  <a:pt x="245952" y="997533"/>
                </a:lnTo>
                <a:lnTo>
                  <a:pt x="302108" y="983525"/>
                </a:lnTo>
                <a:lnTo>
                  <a:pt x="561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52222" y="4005834"/>
            <a:ext cx="1655445" cy="368935"/>
          </a:xfrm>
          <a:prstGeom prst="rect">
            <a:avLst/>
          </a:prstGeom>
          <a:solidFill>
            <a:srgbClr val="C0504D">
              <a:alpha val="10195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149225">
              <a:lnSpc>
                <a:spcPct val="100000"/>
              </a:lnSpc>
              <a:spcBef>
                <a:spcPts val="310"/>
              </a:spcBef>
            </a:pPr>
            <a:r>
              <a:rPr sz="1800" spc="-10" dirty="0">
                <a:solidFill>
                  <a:srgbClr val="C0504D"/>
                </a:solidFill>
                <a:latin typeface="Arial MT"/>
                <a:cs typeface="Arial MT"/>
              </a:rPr>
              <a:t>Homogéneas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52066" y="4005834"/>
            <a:ext cx="1656714" cy="368935"/>
          </a:xfrm>
          <a:prstGeom prst="rect">
            <a:avLst/>
          </a:prstGeom>
          <a:solidFill>
            <a:srgbClr val="C0504D">
              <a:alpha val="10195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112395">
              <a:lnSpc>
                <a:spcPct val="100000"/>
              </a:lnSpc>
              <a:spcBef>
                <a:spcPts val="310"/>
              </a:spcBef>
            </a:pPr>
            <a:r>
              <a:rPr sz="1800" spc="-10" dirty="0">
                <a:solidFill>
                  <a:srgbClr val="C0504D"/>
                </a:solidFill>
                <a:latin typeface="Arial MT"/>
                <a:cs typeface="Arial MT"/>
              </a:rPr>
              <a:t>Heterogéneas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860035" y="2692273"/>
            <a:ext cx="1249045" cy="1888489"/>
          </a:xfrm>
          <a:custGeom>
            <a:avLst/>
            <a:gdLst/>
            <a:ahLst/>
            <a:cxnLst/>
            <a:rect l="l" t="t" r="r" b="b"/>
            <a:pathLst>
              <a:path w="1249045" h="1888489">
                <a:moveTo>
                  <a:pt x="22351" y="1695069"/>
                </a:moveTo>
                <a:lnTo>
                  <a:pt x="0" y="1887982"/>
                </a:lnTo>
                <a:lnTo>
                  <a:pt x="167766" y="1790191"/>
                </a:lnTo>
                <a:lnTo>
                  <a:pt x="156312" y="1782699"/>
                </a:lnTo>
                <a:lnTo>
                  <a:pt x="103504" y="1782699"/>
                </a:lnTo>
                <a:lnTo>
                  <a:pt x="54990" y="1751076"/>
                </a:lnTo>
                <a:lnTo>
                  <a:pt x="70863" y="1726802"/>
                </a:lnTo>
                <a:lnTo>
                  <a:pt x="22351" y="1695069"/>
                </a:lnTo>
                <a:close/>
              </a:path>
              <a:path w="1249045" h="1888489">
                <a:moveTo>
                  <a:pt x="70863" y="1726802"/>
                </a:moveTo>
                <a:lnTo>
                  <a:pt x="54990" y="1751076"/>
                </a:lnTo>
                <a:lnTo>
                  <a:pt x="103504" y="1782699"/>
                </a:lnTo>
                <a:lnTo>
                  <a:pt x="119326" y="1758504"/>
                </a:lnTo>
                <a:lnTo>
                  <a:pt x="70863" y="1726802"/>
                </a:lnTo>
                <a:close/>
              </a:path>
              <a:path w="1249045" h="1888489">
                <a:moveTo>
                  <a:pt x="119326" y="1758504"/>
                </a:moveTo>
                <a:lnTo>
                  <a:pt x="103504" y="1782699"/>
                </a:lnTo>
                <a:lnTo>
                  <a:pt x="156312" y="1782699"/>
                </a:lnTo>
                <a:lnTo>
                  <a:pt x="119326" y="1758504"/>
                </a:lnTo>
                <a:close/>
              </a:path>
              <a:path w="1249045" h="1888489">
                <a:moveTo>
                  <a:pt x="1200023" y="0"/>
                </a:moveTo>
                <a:lnTo>
                  <a:pt x="70863" y="1726802"/>
                </a:lnTo>
                <a:lnTo>
                  <a:pt x="119326" y="1758504"/>
                </a:lnTo>
                <a:lnTo>
                  <a:pt x="1248537" y="31750"/>
                </a:lnTo>
                <a:lnTo>
                  <a:pt x="12000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07735" y="4925567"/>
            <a:ext cx="1728470" cy="173990"/>
          </a:xfrm>
          <a:custGeom>
            <a:avLst/>
            <a:gdLst/>
            <a:ahLst/>
            <a:cxnLst/>
            <a:rect l="l" t="t" r="r" b="b"/>
            <a:pathLst>
              <a:path w="1728470" h="173989">
                <a:moveTo>
                  <a:pt x="1554734" y="0"/>
                </a:moveTo>
                <a:lnTo>
                  <a:pt x="1554734" y="173735"/>
                </a:lnTo>
                <a:lnTo>
                  <a:pt x="1670558" y="115823"/>
                </a:lnTo>
                <a:lnTo>
                  <a:pt x="1583689" y="115823"/>
                </a:lnTo>
                <a:lnTo>
                  <a:pt x="1583689" y="57911"/>
                </a:lnTo>
                <a:lnTo>
                  <a:pt x="1670558" y="57911"/>
                </a:lnTo>
                <a:lnTo>
                  <a:pt x="1554734" y="0"/>
                </a:lnTo>
                <a:close/>
              </a:path>
              <a:path w="1728470" h="173989">
                <a:moveTo>
                  <a:pt x="1554734" y="57911"/>
                </a:moveTo>
                <a:lnTo>
                  <a:pt x="0" y="57911"/>
                </a:lnTo>
                <a:lnTo>
                  <a:pt x="0" y="115823"/>
                </a:lnTo>
                <a:lnTo>
                  <a:pt x="1554734" y="115823"/>
                </a:lnTo>
                <a:lnTo>
                  <a:pt x="1554734" y="57911"/>
                </a:lnTo>
                <a:close/>
              </a:path>
              <a:path w="1728470" h="173989">
                <a:moveTo>
                  <a:pt x="1670558" y="57911"/>
                </a:moveTo>
                <a:lnTo>
                  <a:pt x="1583689" y="57911"/>
                </a:lnTo>
                <a:lnTo>
                  <a:pt x="1583689" y="115823"/>
                </a:lnTo>
                <a:lnTo>
                  <a:pt x="1670558" y="115823"/>
                </a:lnTo>
                <a:lnTo>
                  <a:pt x="1728469" y="86867"/>
                </a:lnTo>
                <a:lnTo>
                  <a:pt x="1670558" y="579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09409" y="2691510"/>
            <a:ext cx="1391920" cy="1960880"/>
          </a:xfrm>
          <a:custGeom>
            <a:avLst/>
            <a:gdLst/>
            <a:ahLst/>
            <a:cxnLst/>
            <a:rect l="l" t="t" r="r" b="b"/>
            <a:pathLst>
              <a:path w="1391920" h="1960879">
                <a:moveTo>
                  <a:pt x="1268322" y="1835350"/>
                </a:moveTo>
                <a:lnTo>
                  <a:pt x="1220978" y="1868677"/>
                </a:lnTo>
                <a:lnTo>
                  <a:pt x="1391920" y="1960752"/>
                </a:lnTo>
                <a:lnTo>
                  <a:pt x="1376580" y="1859026"/>
                </a:lnTo>
                <a:lnTo>
                  <a:pt x="1284986" y="1859026"/>
                </a:lnTo>
                <a:lnTo>
                  <a:pt x="1268322" y="1835350"/>
                </a:lnTo>
                <a:close/>
              </a:path>
              <a:path w="1391920" h="1960879">
                <a:moveTo>
                  <a:pt x="1315658" y="1802028"/>
                </a:moveTo>
                <a:lnTo>
                  <a:pt x="1268322" y="1835350"/>
                </a:lnTo>
                <a:lnTo>
                  <a:pt x="1284986" y="1859026"/>
                </a:lnTo>
                <a:lnTo>
                  <a:pt x="1332357" y="1825752"/>
                </a:lnTo>
                <a:lnTo>
                  <a:pt x="1315658" y="1802028"/>
                </a:lnTo>
                <a:close/>
              </a:path>
              <a:path w="1391920" h="1960879">
                <a:moveTo>
                  <a:pt x="1362964" y="1768728"/>
                </a:moveTo>
                <a:lnTo>
                  <a:pt x="1315658" y="1802028"/>
                </a:lnTo>
                <a:lnTo>
                  <a:pt x="1332357" y="1825752"/>
                </a:lnTo>
                <a:lnTo>
                  <a:pt x="1284986" y="1859026"/>
                </a:lnTo>
                <a:lnTo>
                  <a:pt x="1376580" y="1859026"/>
                </a:lnTo>
                <a:lnTo>
                  <a:pt x="1362964" y="1768728"/>
                </a:lnTo>
                <a:close/>
              </a:path>
              <a:path w="1391920" h="1960879">
                <a:moveTo>
                  <a:pt x="47244" y="0"/>
                </a:moveTo>
                <a:lnTo>
                  <a:pt x="0" y="33274"/>
                </a:lnTo>
                <a:lnTo>
                  <a:pt x="1268322" y="1835350"/>
                </a:lnTo>
                <a:lnTo>
                  <a:pt x="1315658" y="1802028"/>
                </a:lnTo>
                <a:lnTo>
                  <a:pt x="472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15660" y="1392300"/>
            <a:ext cx="741045" cy="741045"/>
          </a:xfrm>
          <a:custGeom>
            <a:avLst/>
            <a:gdLst/>
            <a:ahLst/>
            <a:cxnLst/>
            <a:rect l="l" t="t" r="r" b="b"/>
            <a:pathLst>
              <a:path w="741045" h="741044">
                <a:moveTo>
                  <a:pt x="597281" y="638175"/>
                </a:moveTo>
                <a:lnTo>
                  <a:pt x="556387" y="679069"/>
                </a:lnTo>
                <a:lnTo>
                  <a:pt x="740663" y="740537"/>
                </a:lnTo>
                <a:lnTo>
                  <a:pt x="713340" y="658622"/>
                </a:lnTo>
                <a:lnTo>
                  <a:pt x="617727" y="658622"/>
                </a:lnTo>
                <a:lnTo>
                  <a:pt x="597281" y="638175"/>
                </a:lnTo>
                <a:close/>
              </a:path>
              <a:path w="741045" h="741044">
                <a:moveTo>
                  <a:pt x="638297" y="597158"/>
                </a:moveTo>
                <a:lnTo>
                  <a:pt x="597281" y="638175"/>
                </a:lnTo>
                <a:lnTo>
                  <a:pt x="617727" y="658622"/>
                </a:lnTo>
                <a:lnTo>
                  <a:pt x="658749" y="617601"/>
                </a:lnTo>
                <a:lnTo>
                  <a:pt x="638297" y="597158"/>
                </a:lnTo>
                <a:close/>
              </a:path>
              <a:path w="741045" h="741044">
                <a:moveTo>
                  <a:pt x="679196" y="556260"/>
                </a:moveTo>
                <a:lnTo>
                  <a:pt x="638297" y="597158"/>
                </a:lnTo>
                <a:lnTo>
                  <a:pt x="658749" y="617601"/>
                </a:lnTo>
                <a:lnTo>
                  <a:pt x="617727" y="658622"/>
                </a:lnTo>
                <a:lnTo>
                  <a:pt x="713340" y="658622"/>
                </a:lnTo>
                <a:lnTo>
                  <a:pt x="679196" y="556260"/>
                </a:lnTo>
                <a:close/>
              </a:path>
              <a:path w="741045" h="741044">
                <a:moveTo>
                  <a:pt x="40893" y="0"/>
                </a:moveTo>
                <a:lnTo>
                  <a:pt x="0" y="40894"/>
                </a:lnTo>
                <a:lnTo>
                  <a:pt x="597281" y="638175"/>
                </a:lnTo>
                <a:lnTo>
                  <a:pt x="638297" y="597158"/>
                </a:lnTo>
                <a:lnTo>
                  <a:pt x="408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1063" y="0"/>
            <a:ext cx="4008120" cy="619125"/>
          </a:xfrm>
          <a:custGeom>
            <a:avLst/>
            <a:gdLst/>
            <a:ahLst/>
            <a:cxnLst/>
            <a:rect l="l" t="t" r="r" b="b"/>
            <a:pathLst>
              <a:path w="4008120" h="619125">
                <a:moveTo>
                  <a:pt x="4004218" y="0"/>
                </a:moveTo>
                <a:lnTo>
                  <a:pt x="3898" y="0"/>
                </a:lnTo>
                <a:lnTo>
                  <a:pt x="0" y="19303"/>
                </a:lnTo>
                <a:lnTo>
                  <a:pt x="0" y="498855"/>
                </a:lnTo>
                <a:lnTo>
                  <a:pt x="9420" y="545502"/>
                </a:lnTo>
                <a:lnTo>
                  <a:pt x="35112" y="583612"/>
                </a:lnTo>
                <a:lnTo>
                  <a:pt x="73219" y="609316"/>
                </a:lnTo>
                <a:lnTo>
                  <a:pt x="119888" y="618744"/>
                </a:lnTo>
                <a:lnTo>
                  <a:pt x="3888232" y="618744"/>
                </a:lnTo>
                <a:lnTo>
                  <a:pt x="3934878" y="609316"/>
                </a:lnTo>
                <a:lnTo>
                  <a:pt x="3972988" y="583612"/>
                </a:lnTo>
                <a:lnTo>
                  <a:pt x="3998692" y="545502"/>
                </a:lnTo>
                <a:lnTo>
                  <a:pt x="4008120" y="498855"/>
                </a:lnTo>
                <a:lnTo>
                  <a:pt x="4008120" y="19303"/>
                </a:lnTo>
                <a:lnTo>
                  <a:pt x="400421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Cuadro</a:t>
            </a:r>
            <a:r>
              <a:rPr sz="28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resumen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03320" y="0"/>
            <a:ext cx="723900" cy="76047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7" y="531876"/>
            <a:ext cx="8132009" cy="520141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30679" y="693419"/>
            <a:ext cx="6326124" cy="3166872"/>
          </a:xfrm>
          <a:prstGeom prst="rect">
            <a:avLst/>
          </a:prstGeom>
        </p:spPr>
      </p:pic>
      <p:pic>
        <p:nvPicPr>
          <p:cNvPr id="3" name="object 3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48383" y="4123944"/>
            <a:ext cx="3171443" cy="2113788"/>
          </a:xfrm>
          <a:prstGeom prst="rect">
            <a:avLst/>
          </a:prstGeom>
        </p:spPr>
      </p:pic>
      <p:pic>
        <p:nvPicPr>
          <p:cNvPr id="4" name="object 4">
            <a:hlinkClick r:id="rId6"/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26152" y="4123944"/>
            <a:ext cx="3157728" cy="201959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1392" y="461899"/>
            <a:ext cx="51422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sng" dirty="0">
                <a:uFill>
                  <a:solidFill>
                    <a:srgbClr val="000000"/>
                  </a:solidFill>
                </a:uFill>
              </a:rPr>
              <a:t>Propiedades</a:t>
            </a:r>
            <a:r>
              <a:rPr sz="4400" u="sng" spc="-7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4400" u="sng" dirty="0">
                <a:uFill>
                  <a:solidFill>
                    <a:srgbClr val="000000"/>
                  </a:solidFill>
                </a:uFill>
              </a:rPr>
              <a:t>del</a:t>
            </a:r>
            <a:r>
              <a:rPr sz="4400" u="sng" spc="-3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4400" u="sng" spc="-10" dirty="0">
                <a:uFill>
                  <a:solidFill>
                    <a:srgbClr val="000000"/>
                  </a:solidFill>
                </a:uFill>
              </a:rPr>
              <a:t>agua</a:t>
            </a:r>
            <a:r>
              <a:rPr sz="4400" b="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.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495557"/>
            <a:ext cx="8070850" cy="1306195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8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Agua: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Estructura</a:t>
            </a:r>
            <a:endParaRPr sz="32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555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La</a:t>
            </a:r>
            <a:r>
              <a:rPr sz="2000" spc="40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molécula</a:t>
            </a:r>
            <a:r>
              <a:rPr sz="2000" spc="4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40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agua</a:t>
            </a:r>
            <a:r>
              <a:rPr sz="2000" spc="4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está</a:t>
            </a:r>
            <a:r>
              <a:rPr sz="2000" spc="40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formada</a:t>
            </a:r>
            <a:r>
              <a:rPr sz="2000" spc="4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por</a:t>
            </a:r>
            <a:r>
              <a:rPr sz="2000" spc="3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dos</a:t>
            </a:r>
            <a:r>
              <a:rPr sz="2000" spc="40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átomos</a:t>
            </a:r>
            <a:r>
              <a:rPr sz="2000" spc="4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4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spc="4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unidos</a:t>
            </a:r>
            <a:r>
              <a:rPr sz="2000" spc="40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39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un </a:t>
            </a:r>
            <a:r>
              <a:rPr sz="2000" dirty="0">
                <a:latin typeface="Calibri"/>
                <a:cs typeface="Calibri"/>
              </a:rPr>
              <a:t>átomo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medio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enlaces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covalentes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polares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031" y="3230879"/>
            <a:ext cx="5111496" cy="2895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624321" y="5320029"/>
            <a:ext cx="34048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Por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práctica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molécula</a:t>
            </a:r>
            <a:r>
              <a:rPr sz="1800" spc="-25" dirty="0">
                <a:latin typeface="Calibri"/>
                <a:cs typeface="Calibri"/>
              </a:rPr>
              <a:t> de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agua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comporta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b="1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dipolo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00118" y="3193459"/>
            <a:ext cx="2267420" cy="169833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9973" y="461899"/>
            <a:ext cx="50031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Calibri"/>
                <a:cs typeface="Calibri"/>
              </a:rPr>
              <a:t>Puentes</a:t>
            </a:r>
            <a:r>
              <a:rPr sz="4400" b="0" spc="-90" dirty="0">
                <a:latin typeface="Calibri"/>
                <a:cs typeface="Calibri"/>
              </a:rPr>
              <a:t> </a:t>
            </a:r>
            <a:r>
              <a:rPr sz="4400" b="0" dirty="0">
                <a:latin typeface="Calibri"/>
                <a:cs typeface="Calibri"/>
              </a:rPr>
              <a:t>de</a:t>
            </a:r>
            <a:r>
              <a:rPr sz="4400" b="0" spc="-45" dirty="0">
                <a:latin typeface="Calibri"/>
                <a:cs typeface="Calibri"/>
              </a:rPr>
              <a:t> </a:t>
            </a:r>
            <a:r>
              <a:rPr sz="4400" b="0" spc="-10" dirty="0">
                <a:latin typeface="Calibri"/>
                <a:cs typeface="Calibri"/>
              </a:rPr>
              <a:t>hidrógeno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13357"/>
            <a:ext cx="761682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060" marR="5080" indent="-340995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Atracción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entre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Hidrógeno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molécula</a:t>
            </a:r>
            <a:r>
              <a:rPr sz="2400" spc="4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átomo 	</a:t>
            </a:r>
            <a:r>
              <a:rPr sz="2400" spc="-10" dirty="0">
                <a:latin typeface="Calibri"/>
                <a:cs typeface="Calibri"/>
              </a:rPr>
              <a:t>altamente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electronegativo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otra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molécula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(en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caso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del 	</a:t>
            </a:r>
            <a:r>
              <a:rPr sz="2400" dirty="0">
                <a:latin typeface="Calibri"/>
                <a:cs typeface="Calibri"/>
              </a:rPr>
              <a:t>agua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O).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0886" y="3304426"/>
            <a:ext cx="2656133" cy="171554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82796" y="3029711"/>
            <a:ext cx="4450080" cy="302361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748" y="3255264"/>
            <a:ext cx="7524750" cy="25812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52575" y="453085"/>
            <a:ext cx="7405370" cy="203835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390"/>
              </a:spcBef>
            </a:pPr>
            <a:r>
              <a:rPr sz="2400" dirty="0">
                <a:latin typeface="Calibri"/>
                <a:cs typeface="Calibri"/>
              </a:rPr>
              <a:t>Aunque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son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uniones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débiles,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hecho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que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alrededor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de </a:t>
            </a:r>
            <a:r>
              <a:rPr sz="2400" dirty="0">
                <a:latin typeface="Calibri"/>
                <a:cs typeface="Calibri"/>
              </a:rPr>
              <a:t>cada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molécula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agua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dispongan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otras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cuatro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molécula </a:t>
            </a:r>
            <a:r>
              <a:rPr sz="2400" dirty="0">
                <a:latin typeface="Calibri"/>
                <a:cs typeface="Calibri"/>
              </a:rPr>
              <a:t>unidas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por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puentes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hidrógeno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permite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que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forme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en </a:t>
            </a:r>
            <a:r>
              <a:rPr sz="2400" dirty="0">
                <a:latin typeface="Calibri"/>
                <a:cs typeface="Calibri"/>
              </a:rPr>
              <a:t>el</a:t>
            </a:r>
            <a:r>
              <a:rPr sz="2400" spc="26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agua</a:t>
            </a:r>
            <a:r>
              <a:rPr sz="2400" i="1" spc="2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(líquida</a:t>
            </a:r>
            <a:r>
              <a:rPr sz="2400" spc="2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25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sólida)</a:t>
            </a:r>
            <a:r>
              <a:rPr sz="2400" spc="2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una</a:t>
            </a:r>
            <a:r>
              <a:rPr sz="2400" spc="26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estructura</a:t>
            </a:r>
            <a:r>
              <a:rPr sz="2400" i="1" spc="26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de</a:t>
            </a:r>
            <a:r>
              <a:rPr sz="2400" i="1" spc="26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tipo</a:t>
            </a:r>
            <a:r>
              <a:rPr sz="2400" i="1" spc="27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reticular</a:t>
            </a:r>
            <a:r>
              <a:rPr sz="2400" spc="-10" dirty="0">
                <a:latin typeface="Calibri"/>
                <a:cs typeface="Calibri"/>
              </a:rPr>
              <a:t>, </a:t>
            </a:r>
            <a:r>
              <a:rPr sz="2400" dirty="0">
                <a:latin typeface="Calibri"/>
                <a:cs typeface="Calibri"/>
              </a:rPr>
              <a:t>responsable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gran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parte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comportamiento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anómalo 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peculiaridad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propiedades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físicoquímicas.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3313" y="314909"/>
            <a:ext cx="48971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Calibri"/>
                <a:cs typeface="Calibri"/>
              </a:rPr>
              <a:t>Propiedades</a:t>
            </a:r>
            <a:r>
              <a:rPr sz="4400" b="0" spc="-75" dirty="0">
                <a:latin typeface="Calibri"/>
                <a:cs typeface="Calibri"/>
              </a:rPr>
              <a:t> </a:t>
            </a:r>
            <a:r>
              <a:rPr sz="4400" b="0" dirty="0">
                <a:latin typeface="Calibri"/>
                <a:cs typeface="Calibri"/>
              </a:rPr>
              <a:t>del</a:t>
            </a:r>
            <a:r>
              <a:rPr sz="4400" b="0" spc="-55" dirty="0">
                <a:latin typeface="Calibri"/>
                <a:cs typeface="Calibri"/>
              </a:rPr>
              <a:t> </a:t>
            </a:r>
            <a:r>
              <a:rPr sz="4400" b="0" spc="-20" dirty="0">
                <a:latin typeface="Calibri"/>
                <a:cs typeface="Calibri"/>
              </a:rPr>
              <a:t>agua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080871"/>
            <a:ext cx="4250055" cy="258635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Estado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físico: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sólida,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liquida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gaseosa</a:t>
            </a:r>
            <a:endParaRPr sz="2000">
              <a:latin typeface="Calibri"/>
              <a:cs typeface="Calibri"/>
            </a:endParaRPr>
          </a:p>
          <a:p>
            <a:pPr marL="412115" indent="-399415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412115" algn="l"/>
              </a:tabLst>
            </a:pPr>
            <a:r>
              <a:rPr sz="2000" dirty="0">
                <a:latin typeface="Calibri"/>
                <a:cs typeface="Calibri"/>
              </a:rPr>
              <a:t>Color: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incolora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Sabor: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insípida</a:t>
            </a:r>
            <a:endParaRPr sz="2000">
              <a:latin typeface="Calibri"/>
              <a:cs typeface="Calibri"/>
            </a:endParaRPr>
          </a:p>
          <a:p>
            <a:pPr marL="412115" indent="-399415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412115" algn="l"/>
              </a:tabLst>
            </a:pPr>
            <a:r>
              <a:rPr sz="2000" dirty="0">
                <a:latin typeface="Calibri"/>
                <a:cs typeface="Calibri"/>
              </a:rPr>
              <a:t>Olor: </a:t>
            </a:r>
            <a:r>
              <a:rPr sz="2000" spc="-10" dirty="0">
                <a:latin typeface="Calibri"/>
                <a:cs typeface="Calibri"/>
              </a:rPr>
              <a:t>inodoro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Punto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congelación: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0°C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Punto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ebullición: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100°C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4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b="1" dirty="0">
                <a:latin typeface="Calibri"/>
                <a:cs typeface="Calibri"/>
              </a:rPr>
              <a:t>Densidad: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1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g./c.c.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4°C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203191" y="2836164"/>
            <a:ext cx="4493260" cy="3333115"/>
            <a:chOff x="4203191" y="2836164"/>
            <a:chExt cx="4493260" cy="33331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78056" y="2886741"/>
              <a:ext cx="4308743" cy="327326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207763" y="2840736"/>
              <a:ext cx="4483735" cy="3324225"/>
            </a:xfrm>
            <a:custGeom>
              <a:avLst/>
              <a:gdLst/>
              <a:ahLst/>
              <a:cxnLst/>
              <a:rect l="l" t="t" r="r" b="b"/>
              <a:pathLst>
                <a:path w="4483734" h="3324225">
                  <a:moveTo>
                    <a:pt x="0" y="3323844"/>
                  </a:moveTo>
                  <a:lnTo>
                    <a:pt x="4483608" y="3323844"/>
                  </a:lnTo>
                  <a:lnTo>
                    <a:pt x="4483608" y="0"/>
                  </a:lnTo>
                  <a:lnTo>
                    <a:pt x="0" y="0"/>
                  </a:lnTo>
                  <a:lnTo>
                    <a:pt x="0" y="332384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112264" y="3776471"/>
            <a:ext cx="1609725" cy="1323340"/>
            <a:chOff x="2112264" y="3776471"/>
            <a:chExt cx="1609725" cy="1323340"/>
          </a:xfrm>
        </p:grpSpPr>
        <p:sp>
          <p:nvSpPr>
            <p:cNvPr id="8" name="object 8"/>
            <p:cNvSpPr/>
            <p:nvPr/>
          </p:nvSpPr>
          <p:spPr>
            <a:xfrm>
              <a:off x="2125218" y="3789425"/>
              <a:ext cx="1583690" cy="1297305"/>
            </a:xfrm>
            <a:custGeom>
              <a:avLst/>
              <a:gdLst/>
              <a:ahLst/>
              <a:cxnLst/>
              <a:rect l="l" t="t" r="r" b="b"/>
              <a:pathLst>
                <a:path w="1583689" h="1297304">
                  <a:moveTo>
                    <a:pt x="324231" y="0"/>
                  </a:moveTo>
                  <a:lnTo>
                    <a:pt x="0" y="0"/>
                  </a:lnTo>
                  <a:lnTo>
                    <a:pt x="0" y="1134745"/>
                  </a:lnTo>
                  <a:lnTo>
                    <a:pt x="1259205" y="1134745"/>
                  </a:lnTo>
                  <a:lnTo>
                    <a:pt x="1259205" y="1296924"/>
                  </a:lnTo>
                  <a:lnTo>
                    <a:pt x="1583435" y="972693"/>
                  </a:lnTo>
                  <a:lnTo>
                    <a:pt x="1259205" y="648462"/>
                  </a:lnTo>
                  <a:lnTo>
                    <a:pt x="1259205" y="810641"/>
                  </a:lnTo>
                  <a:lnTo>
                    <a:pt x="324231" y="810641"/>
                  </a:lnTo>
                  <a:lnTo>
                    <a:pt x="32423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25218" y="3789425"/>
              <a:ext cx="1583690" cy="1297305"/>
            </a:xfrm>
            <a:custGeom>
              <a:avLst/>
              <a:gdLst/>
              <a:ahLst/>
              <a:cxnLst/>
              <a:rect l="l" t="t" r="r" b="b"/>
              <a:pathLst>
                <a:path w="1583689" h="1297304">
                  <a:moveTo>
                    <a:pt x="324231" y="0"/>
                  </a:moveTo>
                  <a:lnTo>
                    <a:pt x="324231" y="810641"/>
                  </a:lnTo>
                  <a:lnTo>
                    <a:pt x="1259205" y="810641"/>
                  </a:lnTo>
                  <a:lnTo>
                    <a:pt x="1259205" y="648462"/>
                  </a:lnTo>
                  <a:lnTo>
                    <a:pt x="1583435" y="972693"/>
                  </a:lnTo>
                  <a:lnTo>
                    <a:pt x="1259205" y="1296924"/>
                  </a:lnTo>
                  <a:lnTo>
                    <a:pt x="1259205" y="1134745"/>
                  </a:lnTo>
                  <a:lnTo>
                    <a:pt x="0" y="1134745"/>
                  </a:lnTo>
                  <a:lnTo>
                    <a:pt x="0" y="0"/>
                  </a:lnTo>
                  <a:lnTo>
                    <a:pt x="324231" y="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868" y="693419"/>
            <a:ext cx="8051292" cy="542874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0329" y="461899"/>
            <a:ext cx="54019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Calibri"/>
                <a:cs typeface="Calibri"/>
              </a:rPr>
              <a:t>Acción</a:t>
            </a:r>
            <a:r>
              <a:rPr sz="4400" b="0" spc="-95" dirty="0">
                <a:latin typeface="Calibri"/>
                <a:cs typeface="Calibri"/>
              </a:rPr>
              <a:t> </a:t>
            </a:r>
            <a:r>
              <a:rPr sz="4400" b="0" dirty="0">
                <a:latin typeface="Calibri"/>
                <a:cs typeface="Calibri"/>
              </a:rPr>
              <a:t>como</a:t>
            </a:r>
            <a:r>
              <a:rPr sz="4400" b="0" spc="-100" dirty="0">
                <a:latin typeface="Calibri"/>
                <a:cs typeface="Calibri"/>
              </a:rPr>
              <a:t> </a:t>
            </a:r>
            <a:r>
              <a:rPr sz="4400" b="0" spc="-10" dirty="0">
                <a:latin typeface="Calibri"/>
                <a:cs typeface="Calibri"/>
              </a:rPr>
              <a:t>disolvente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17929"/>
            <a:ext cx="7802880" cy="236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dirty="0">
                <a:latin typeface="Comic Sans MS"/>
                <a:cs typeface="Comic Sans MS"/>
              </a:rPr>
              <a:t>El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agua</a:t>
            </a:r>
            <a:r>
              <a:rPr sz="2400" spc="-4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es</a:t>
            </a:r>
            <a:r>
              <a:rPr sz="2400" spc="-5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el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líquido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que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más</a:t>
            </a:r>
            <a:r>
              <a:rPr sz="2400" spc="-5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sustancias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disuelve,</a:t>
            </a:r>
            <a:r>
              <a:rPr sz="2400" spc="-45" dirty="0">
                <a:latin typeface="Comic Sans MS"/>
                <a:cs typeface="Comic Sans MS"/>
              </a:rPr>
              <a:t> </a:t>
            </a:r>
            <a:r>
              <a:rPr sz="2400" spc="-25" dirty="0">
                <a:latin typeface="Comic Sans MS"/>
                <a:cs typeface="Comic Sans MS"/>
              </a:rPr>
              <a:t>por</a:t>
            </a:r>
            <a:endParaRPr sz="2400">
              <a:latin typeface="Comic Sans MS"/>
              <a:cs typeface="Comic Sans MS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omic Sans MS"/>
                <a:cs typeface="Comic Sans MS"/>
              </a:rPr>
              <a:t>eso</a:t>
            </a:r>
            <a:r>
              <a:rPr sz="2400" spc="-4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decimos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que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es</a:t>
            </a:r>
            <a:r>
              <a:rPr sz="2400" spc="-4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el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disolvente</a:t>
            </a:r>
            <a:r>
              <a:rPr sz="2400" u="sng" spc="-2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universal</a:t>
            </a:r>
            <a:r>
              <a:rPr sz="2400" spc="-10" dirty="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  <a:p>
            <a:pPr marL="355600" marR="366395" indent="-343535">
              <a:lnSpc>
                <a:spcPct val="100000"/>
              </a:lnSpc>
              <a:spcBef>
                <a:spcPts val="540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Disoluciones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moleculares: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Por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atracción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carga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opuesta </a:t>
            </a:r>
            <a:r>
              <a:rPr sz="2400" dirty="0">
                <a:latin typeface="Calibri"/>
                <a:cs typeface="Calibri"/>
              </a:rPr>
              <a:t>entre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molécula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agua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otras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moléculas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polares.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Disoluciones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iónicas: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atracción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entre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molécula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agua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y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sustancias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iónicas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9036" y="2205227"/>
            <a:ext cx="7805928" cy="309524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5265" y="1347138"/>
            <a:ext cx="5144874" cy="40527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063" y="0"/>
            <a:ext cx="3144520" cy="619125"/>
          </a:xfrm>
          <a:custGeom>
            <a:avLst/>
            <a:gdLst/>
            <a:ahLst/>
            <a:cxnLst/>
            <a:rect l="l" t="t" r="r" b="b"/>
            <a:pathLst>
              <a:path w="3144520" h="619125">
                <a:moveTo>
                  <a:pt x="3140110" y="0"/>
                </a:moveTo>
                <a:lnTo>
                  <a:pt x="3899" y="0"/>
                </a:lnTo>
                <a:lnTo>
                  <a:pt x="0" y="19303"/>
                </a:lnTo>
                <a:lnTo>
                  <a:pt x="0" y="498855"/>
                </a:lnTo>
                <a:lnTo>
                  <a:pt x="9422" y="545502"/>
                </a:lnTo>
                <a:lnTo>
                  <a:pt x="35117" y="583612"/>
                </a:lnTo>
                <a:lnTo>
                  <a:pt x="73225" y="609316"/>
                </a:lnTo>
                <a:lnTo>
                  <a:pt x="119888" y="618744"/>
                </a:lnTo>
                <a:lnTo>
                  <a:pt x="3024124" y="618744"/>
                </a:lnTo>
                <a:lnTo>
                  <a:pt x="3070770" y="609316"/>
                </a:lnTo>
                <a:lnTo>
                  <a:pt x="3108880" y="583612"/>
                </a:lnTo>
                <a:lnTo>
                  <a:pt x="3134584" y="545502"/>
                </a:lnTo>
                <a:lnTo>
                  <a:pt x="3144012" y="498855"/>
                </a:lnTo>
                <a:lnTo>
                  <a:pt x="3144012" y="19303"/>
                </a:lnTo>
                <a:lnTo>
                  <a:pt x="314011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1.</a:t>
            </a:r>
            <a:r>
              <a:rPr sz="2800" spc="-25" dirty="0"/>
              <a:t> </a:t>
            </a:r>
            <a:r>
              <a:rPr sz="2800" spc="-10" dirty="0"/>
              <a:t>Sustancias</a:t>
            </a:r>
            <a:endParaRPr sz="28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5955" y="0"/>
            <a:ext cx="723899" cy="76047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21691" y="878586"/>
            <a:ext cx="866648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Una</a:t>
            </a:r>
            <a:r>
              <a:rPr sz="2000" spc="1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sustancia</a:t>
            </a:r>
            <a:r>
              <a:rPr sz="2000" b="1" spc="1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pura</a:t>
            </a:r>
            <a:r>
              <a:rPr sz="2000" b="1" spc="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</a:t>
            </a:r>
            <a:r>
              <a:rPr sz="2000" spc="1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</a:t>
            </a:r>
            <a:r>
              <a:rPr sz="2000" spc="1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forma</a:t>
            </a:r>
            <a:r>
              <a:rPr sz="2000" spc="1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1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materia</a:t>
            </a:r>
            <a:r>
              <a:rPr sz="2000" spc="1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tiene</a:t>
            </a:r>
            <a:r>
              <a:rPr sz="2000" spc="1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composición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definida </a:t>
            </a:r>
            <a:r>
              <a:rPr sz="2000" dirty="0">
                <a:latin typeface="Calibri"/>
                <a:cs typeface="Calibri"/>
              </a:rPr>
              <a:t>(constante)</a:t>
            </a:r>
            <a:r>
              <a:rPr sz="2000" spc="15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15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propiedades</a:t>
            </a:r>
            <a:r>
              <a:rPr sz="2000" spc="15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características.</a:t>
            </a:r>
            <a:r>
              <a:rPr sz="2000" spc="15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Algunos</a:t>
            </a:r>
            <a:r>
              <a:rPr sz="2000" spc="15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ejemplos</a:t>
            </a:r>
            <a:r>
              <a:rPr sz="2000" spc="15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son</a:t>
            </a:r>
            <a:r>
              <a:rPr sz="2000" spc="15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el</a:t>
            </a:r>
            <a:r>
              <a:rPr sz="2000" spc="14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agua,</a:t>
            </a:r>
            <a:r>
              <a:rPr sz="2000" spc="160" dirty="0">
                <a:latin typeface="Calibri"/>
                <a:cs typeface="Calibri"/>
              </a:rPr>
              <a:t>  </a:t>
            </a:r>
            <a:r>
              <a:rPr sz="2000" spc="-25" dirty="0">
                <a:latin typeface="Calibri"/>
                <a:cs typeface="Calibri"/>
              </a:rPr>
              <a:t>el </a:t>
            </a:r>
            <a:r>
              <a:rPr sz="2000" dirty="0">
                <a:latin typeface="Calibri"/>
                <a:cs typeface="Calibri"/>
              </a:rPr>
              <a:t>amoniaco,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azúcar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(sacarosa),</a:t>
            </a:r>
            <a:r>
              <a:rPr sz="2000" spc="2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oro</a:t>
            </a:r>
            <a:r>
              <a:rPr sz="2000" spc="2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oxígeno.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Las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sustancias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puras</a:t>
            </a:r>
            <a:r>
              <a:rPr sz="2000" spc="2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difieren </a:t>
            </a:r>
            <a:r>
              <a:rPr sz="2000" dirty="0">
                <a:latin typeface="Calibri"/>
                <a:cs typeface="Calibri"/>
              </a:rPr>
              <a:t>entre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sí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composición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pueden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identificarse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por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apariencia,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olor,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sabor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y </a:t>
            </a:r>
            <a:r>
              <a:rPr sz="2000" dirty="0">
                <a:latin typeface="Calibri"/>
                <a:cs typeface="Calibri"/>
              </a:rPr>
              <a:t>otras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propiedades.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48990" y="2637282"/>
            <a:ext cx="2478405" cy="370840"/>
          </a:xfrm>
          <a:prstGeom prst="rect">
            <a:avLst/>
          </a:prstGeom>
          <a:solidFill>
            <a:srgbClr val="C0504D">
              <a:alpha val="25097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473709">
              <a:lnSpc>
                <a:spcPct val="100000"/>
              </a:lnSpc>
              <a:spcBef>
                <a:spcPts val="240"/>
              </a:spcBef>
            </a:pPr>
            <a:r>
              <a:rPr sz="1800" dirty="0">
                <a:latin typeface="Calibri"/>
                <a:cs typeface="Calibri"/>
              </a:rPr>
              <a:t>Sustancias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puras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76044" y="2763139"/>
            <a:ext cx="1264920" cy="492125"/>
          </a:xfrm>
          <a:custGeom>
            <a:avLst/>
            <a:gdLst/>
            <a:ahLst/>
            <a:cxnLst/>
            <a:rect l="l" t="t" r="r" b="b"/>
            <a:pathLst>
              <a:path w="1264920" h="492125">
                <a:moveTo>
                  <a:pt x="135255" y="327660"/>
                </a:moveTo>
                <a:lnTo>
                  <a:pt x="0" y="467106"/>
                </a:lnTo>
                <a:lnTo>
                  <a:pt x="192658" y="491616"/>
                </a:lnTo>
                <a:lnTo>
                  <a:pt x="176874" y="446532"/>
                </a:lnTo>
                <a:lnTo>
                  <a:pt x="146176" y="446532"/>
                </a:lnTo>
                <a:lnTo>
                  <a:pt x="127000" y="391922"/>
                </a:lnTo>
                <a:lnTo>
                  <a:pt x="154393" y="382324"/>
                </a:lnTo>
                <a:lnTo>
                  <a:pt x="135255" y="327660"/>
                </a:lnTo>
                <a:close/>
              </a:path>
              <a:path w="1264920" h="492125">
                <a:moveTo>
                  <a:pt x="154393" y="382324"/>
                </a:moveTo>
                <a:lnTo>
                  <a:pt x="127000" y="391922"/>
                </a:lnTo>
                <a:lnTo>
                  <a:pt x="146176" y="446532"/>
                </a:lnTo>
                <a:lnTo>
                  <a:pt x="173519" y="436952"/>
                </a:lnTo>
                <a:lnTo>
                  <a:pt x="154393" y="382324"/>
                </a:lnTo>
                <a:close/>
              </a:path>
              <a:path w="1264920" h="492125">
                <a:moveTo>
                  <a:pt x="173519" y="436952"/>
                </a:moveTo>
                <a:lnTo>
                  <a:pt x="146176" y="446532"/>
                </a:lnTo>
                <a:lnTo>
                  <a:pt x="176874" y="446532"/>
                </a:lnTo>
                <a:lnTo>
                  <a:pt x="173519" y="436952"/>
                </a:lnTo>
                <a:close/>
              </a:path>
              <a:path w="1264920" h="492125">
                <a:moveTo>
                  <a:pt x="1245616" y="0"/>
                </a:moveTo>
                <a:lnTo>
                  <a:pt x="154393" y="382324"/>
                </a:lnTo>
                <a:lnTo>
                  <a:pt x="173519" y="436952"/>
                </a:lnTo>
                <a:lnTo>
                  <a:pt x="1264793" y="54610"/>
                </a:lnTo>
                <a:lnTo>
                  <a:pt x="12456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0802" y="4301490"/>
            <a:ext cx="2999740" cy="922019"/>
          </a:xfrm>
          <a:prstGeom prst="rect">
            <a:avLst/>
          </a:prstGeom>
          <a:solidFill>
            <a:srgbClr val="C0504D">
              <a:alpha val="10195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246379" marR="240029" indent="-2540" algn="ctr">
              <a:lnSpc>
                <a:spcPct val="100000"/>
              </a:lnSpc>
              <a:spcBef>
                <a:spcPts val="235"/>
              </a:spcBef>
            </a:pPr>
            <a:r>
              <a:rPr sz="1800" dirty="0">
                <a:latin typeface="Calibri"/>
                <a:cs typeface="Calibri"/>
              </a:rPr>
              <a:t>No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pueden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separar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en </a:t>
            </a:r>
            <a:r>
              <a:rPr sz="1800" spc="-10" dirty="0">
                <a:latin typeface="Calibri"/>
                <a:cs typeface="Calibri"/>
              </a:rPr>
              <a:t>sustancias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más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simples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por </a:t>
            </a:r>
            <a:r>
              <a:rPr sz="1800" dirty="0">
                <a:latin typeface="Calibri"/>
                <a:cs typeface="Calibri"/>
              </a:rPr>
              <a:t>medios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químicos.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02273" y="2763266"/>
            <a:ext cx="1176020" cy="475615"/>
          </a:xfrm>
          <a:custGeom>
            <a:avLst/>
            <a:gdLst/>
            <a:ahLst/>
            <a:cxnLst/>
            <a:rect l="l" t="t" r="r" b="b"/>
            <a:pathLst>
              <a:path w="1176020" h="475614">
                <a:moveTo>
                  <a:pt x="1002497" y="420957"/>
                </a:moveTo>
                <a:lnTo>
                  <a:pt x="982599" y="475361"/>
                </a:lnTo>
                <a:lnTo>
                  <a:pt x="1175639" y="453389"/>
                </a:lnTo>
                <a:lnTo>
                  <a:pt x="1154413" y="430911"/>
                </a:lnTo>
                <a:lnTo>
                  <a:pt x="1029716" y="430911"/>
                </a:lnTo>
                <a:lnTo>
                  <a:pt x="1002497" y="420957"/>
                </a:lnTo>
                <a:close/>
              </a:path>
              <a:path w="1176020" h="475614">
                <a:moveTo>
                  <a:pt x="1022425" y="366474"/>
                </a:moveTo>
                <a:lnTo>
                  <a:pt x="1002497" y="420957"/>
                </a:lnTo>
                <a:lnTo>
                  <a:pt x="1029716" y="430911"/>
                </a:lnTo>
                <a:lnTo>
                  <a:pt x="1049654" y="376428"/>
                </a:lnTo>
                <a:lnTo>
                  <a:pt x="1022425" y="366474"/>
                </a:lnTo>
                <a:close/>
              </a:path>
              <a:path w="1176020" h="475614">
                <a:moveTo>
                  <a:pt x="1042289" y="312166"/>
                </a:moveTo>
                <a:lnTo>
                  <a:pt x="1022425" y="366474"/>
                </a:lnTo>
                <a:lnTo>
                  <a:pt x="1049654" y="376428"/>
                </a:lnTo>
                <a:lnTo>
                  <a:pt x="1029716" y="430911"/>
                </a:lnTo>
                <a:lnTo>
                  <a:pt x="1154413" y="430911"/>
                </a:lnTo>
                <a:lnTo>
                  <a:pt x="1042289" y="312166"/>
                </a:lnTo>
                <a:close/>
              </a:path>
              <a:path w="1176020" h="475614">
                <a:moveTo>
                  <a:pt x="19812" y="0"/>
                </a:moveTo>
                <a:lnTo>
                  <a:pt x="0" y="54356"/>
                </a:lnTo>
                <a:lnTo>
                  <a:pt x="1002497" y="420957"/>
                </a:lnTo>
                <a:lnTo>
                  <a:pt x="1022425" y="366474"/>
                </a:lnTo>
                <a:lnTo>
                  <a:pt x="198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96178" y="3303270"/>
            <a:ext cx="2125980" cy="368935"/>
          </a:xfrm>
          <a:prstGeom prst="rect">
            <a:avLst/>
          </a:prstGeom>
          <a:solidFill>
            <a:srgbClr val="C0504D">
              <a:alpha val="10195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487045">
              <a:lnSpc>
                <a:spcPct val="100000"/>
              </a:lnSpc>
              <a:spcBef>
                <a:spcPts val="235"/>
              </a:spcBef>
            </a:pPr>
            <a:r>
              <a:rPr sz="1800" spc="-10" dirty="0">
                <a:latin typeface="Calibri"/>
                <a:cs typeface="Calibri"/>
              </a:rPr>
              <a:t>Compuestos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31264" y="3755135"/>
            <a:ext cx="173990" cy="540385"/>
          </a:xfrm>
          <a:custGeom>
            <a:avLst/>
            <a:gdLst/>
            <a:ahLst/>
            <a:cxnLst/>
            <a:rect l="l" t="t" r="r" b="b"/>
            <a:pathLst>
              <a:path w="173989" h="540385">
                <a:moveTo>
                  <a:pt x="57912" y="366140"/>
                </a:moveTo>
                <a:lnTo>
                  <a:pt x="0" y="366140"/>
                </a:lnTo>
                <a:lnTo>
                  <a:pt x="86868" y="539876"/>
                </a:lnTo>
                <a:lnTo>
                  <a:pt x="159258" y="395096"/>
                </a:lnTo>
                <a:lnTo>
                  <a:pt x="57912" y="395096"/>
                </a:lnTo>
                <a:lnTo>
                  <a:pt x="57912" y="366140"/>
                </a:lnTo>
                <a:close/>
              </a:path>
              <a:path w="173989" h="540385">
                <a:moveTo>
                  <a:pt x="115824" y="0"/>
                </a:moveTo>
                <a:lnTo>
                  <a:pt x="57912" y="0"/>
                </a:lnTo>
                <a:lnTo>
                  <a:pt x="57912" y="395096"/>
                </a:lnTo>
                <a:lnTo>
                  <a:pt x="115824" y="395096"/>
                </a:lnTo>
                <a:lnTo>
                  <a:pt x="115824" y="0"/>
                </a:lnTo>
                <a:close/>
              </a:path>
              <a:path w="173989" h="540385">
                <a:moveTo>
                  <a:pt x="173736" y="366140"/>
                </a:moveTo>
                <a:lnTo>
                  <a:pt x="115824" y="366140"/>
                </a:lnTo>
                <a:lnTo>
                  <a:pt x="115824" y="395096"/>
                </a:lnTo>
                <a:lnTo>
                  <a:pt x="159258" y="395096"/>
                </a:lnTo>
                <a:lnTo>
                  <a:pt x="173736" y="3661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59713" y="3364229"/>
            <a:ext cx="2125980" cy="370840"/>
          </a:xfrm>
          <a:prstGeom prst="rect">
            <a:avLst/>
          </a:prstGeom>
          <a:solidFill>
            <a:srgbClr val="C0504D">
              <a:alpha val="10195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572770">
              <a:lnSpc>
                <a:spcPct val="100000"/>
              </a:lnSpc>
              <a:spcBef>
                <a:spcPts val="245"/>
              </a:spcBef>
            </a:pPr>
            <a:r>
              <a:rPr sz="1800" spc="-10" dirty="0">
                <a:latin typeface="Calibri"/>
                <a:cs typeface="Calibri"/>
              </a:rPr>
              <a:t>Elementos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40273" y="4211573"/>
            <a:ext cx="3632200" cy="1199515"/>
          </a:xfrm>
          <a:prstGeom prst="rect">
            <a:avLst/>
          </a:prstGeom>
          <a:solidFill>
            <a:srgbClr val="C0504D">
              <a:alpha val="10195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166370" marR="159385" algn="ctr">
              <a:lnSpc>
                <a:spcPct val="100000"/>
              </a:lnSpc>
              <a:spcBef>
                <a:spcPts val="240"/>
              </a:spcBef>
            </a:pPr>
            <a:r>
              <a:rPr sz="1800" dirty="0">
                <a:latin typeface="Calibri"/>
                <a:cs typeface="Calibri"/>
              </a:rPr>
              <a:t>Sustancias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formadas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por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átomos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de </a:t>
            </a:r>
            <a:r>
              <a:rPr sz="1800" dirty="0">
                <a:latin typeface="Calibri"/>
                <a:cs typeface="Calibri"/>
              </a:rPr>
              <a:t>dos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más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elementos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unidos químicamente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proporciones definidas.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967728" y="3662171"/>
            <a:ext cx="173990" cy="540385"/>
          </a:xfrm>
          <a:custGeom>
            <a:avLst/>
            <a:gdLst/>
            <a:ahLst/>
            <a:cxnLst/>
            <a:rect l="l" t="t" r="r" b="b"/>
            <a:pathLst>
              <a:path w="173990" h="540385">
                <a:moveTo>
                  <a:pt x="57912" y="366140"/>
                </a:moveTo>
                <a:lnTo>
                  <a:pt x="0" y="366140"/>
                </a:lnTo>
                <a:lnTo>
                  <a:pt x="86868" y="539876"/>
                </a:lnTo>
                <a:lnTo>
                  <a:pt x="159258" y="395096"/>
                </a:lnTo>
                <a:lnTo>
                  <a:pt x="57912" y="395096"/>
                </a:lnTo>
                <a:lnTo>
                  <a:pt x="57912" y="366140"/>
                </a:lnTo>
                <a:close/>
              </a:path>
              <a:path w="173990" h="540385">
                <a:moveTo>
                  <a:pt x="115824" y="0"/>
                </a:moveTo>
                <a:lnTo>
                  <a:pt x="57912" y="0"/>
                </a:lnTo>
                <a:lnTo>
                  <a:pt x="57912" y="395096"/>
                </a:lnTo>
                <a:lnTo>
                  <a:pt x="115824" y="395096"/>
                </a:lnTo>
                <a:lnTo>
                  <a:pt x="115824" y="0"/>
                </a:lnTo>
                <a:close/>
              </a:path>
              <a:path w="173990" h="540385">
                <a:moveTo>
                  <a:pt x="173736" y="366140"/>
                </a:moveTo>
                <a:lnTo>
                  <a:pt x="115824" y="366140"/>
                </a:lnTo>
                <a:lnTo>
                  <a:pt x="115824" y="395096"/>
                </a:lnTo>
                <a:lnTo>
                  <a:pt x="159258" y="395096"/>
                </a:lnTo>
                <a:lnTo>
                  <a:pt x="173736" y="3661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14500" y="5236464"/>
            <a:ext cx="173990" cy="540385"/>
          </a:xfrm>
          <a:custGeom>
            <a:avLst/>
            <a:gdLst/>
            <a:ahLst/>
            <a:cxnLst/>
            <a:rect l="l" t="t" r="r" b="b"/>
            <a:pathLst>
              <a:path w="173989" h="540385">
                <a:moveTo>
                  <a:pt x="57912" y="366179"/>
                </a:moveTo>
                <a:lnTo>
                  <a:pt x="0" y="366179"/>
                </a:lnTo>
                <a:lnTo>
                  <a:pt x="86868" y="539915"/>
                </a:lnTo>
                <a:lnTo>
                  <a:pt x="159257" y="395135"/>
                </a:lnTo>
                <a:lnTo>
                  <a:pt x="57912" y="395135"/>
                </a:lnTo>
                <a:lnTo>
                  <a:pt x="57912" y="366179"/>
                </a:lnTo>
                <a:close/>
              </a:path>
              <a:path w="173989" h="540385">
                <a:moveTo>
                  <a:pt x="115824" y="0"/>
                </a:moveTo>
                <a:lnTo>
                  <a:pt x="57912" y="0"/>
                </a:lnTo>
                <a:lnTo>
                  <a:pt x="57912" y="395135"/>
                </a:lnTo>
                <a:lnTo>
                  <a:pt x="115824" y="395135"/>
                </a:lnTo>
                <a:lnTo>
                  <a:pt x="115824" y="0"/>
                </a:lnTo>
                <a:close/>
              </a:path>
              <a:path w="173989" h="540385">
                <a:moveTo>
                  <a:pt x="173736" y="366179"/>
                </a:moveTo>
                <a:lnTo>
                  <a:pt x="115824" y="366179"/>
                </a:lnTo>
                <a:lnTo>
                  <a:pt x="115824" y="395135"/>
                </a:lnTo>
                <a:lnTo>
                  <a:pt x="159257" y="395135"/>
                </a:lnTo>
                <a:lnTo>
                  <a:pt x="173736" y="3661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80594" y="5785865"/>
            <a:ext cx="3586479" cy="646430"/>
          </a:xfrm>
          <a:prstGeom prst="rect">
            <a:avLst/>
          </a:prstGeom>
          <a:solidFill>
            <a:srgbClr val="C0504D">
              <a:alpha val="10195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410209" marR="319405" indent="-85725">
              <a:lnSpc>
                <a:spcPct val="100000"/>
              </a:lnSpc>
              <a:spcBef>
                <a:spcPts val="240"/>
              </a:spcBef>
            </a:pPr>
            <a:r>
              <a:rPr sz="1800" dirty="0">
                <a:latin typeface="Calibri"/>
                <a:cs typeface="Calibri"/>
              </a:rPr>
              <a:t>Cobre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(Cu),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potasio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(K),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oxígeno </a:t>
            </a:r>
            <a:r>
              <a:rPr sz="1800" dirty="0">
                <a:latin typeface="Calibri"/>
                <a:cs typeface="Calibri"/>
              </a:rPr>
              <a:t>(O</a:t>
            </a:r>
            <a:r>
              <a:rPr sz="1800" baseline="-20833" dirty="0">
                <a:latin typeface="Calibri"/>
                <a:cs typeface="Calibri"/>
              </a:rPr>
              <a:t>2</a:t>
            </a:r>
            <a:r>
              <a:rPr sz="1800" dirty="0">
                <a:latin typeface="Calibri"/>
                <a:cs typeface="Calibri"/>
              </a:rPr>
              <a:t>),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carbono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(C),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entre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otros.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978395" y="5407152"/>
            <a:ext cx="173990" cy="396240"/>
          </a:xfrm>
          <a:custGeom>
            <a:avLst/>
            <a:gdLst/>
            <a:ahLst/>
            <a:cxnLst/>
            <a:rect l="l" t="t" r="r" b="b"/>
            <a:pathLst>
              <a:path w="173990" h="396239">
                <a:moveTo>
                  <a:pt x="57911" y="222186"/>
                </a:moveTo>
                <a:lnTo>
                  <a:pt x="0" y="222186"/>
                </a:lnTo>
                <a:lnTo>
                  <a:pt x="86868" y="395922"/>
                </a:lnTo>
                <a:lnTo>
                  <a:pt x="159257" y="251142"/>
                </a:lnTo>
                <a:lnTo>
                  <a:pt x="57911" y="251142"/>
                </a:lnTo>
                <a:lnTo>
                  <a:pt x="57911" y="222186"/>
                </a:lnTo>
                <a:close/>
              </a:path>
              <a:path w="173990" h="396239">
                <a:moveTo>
                  <a:pt x="115824" y="0"/>
                </a:moveTo>
                <a:lnTo>
                  <a:pt x="57911" y="0"/>
                </a:lnTo>
                <a:lnTo>
                  <a:pt x="57911" y="251142"/>
                </a:lnTo>
                <a:lnTo>
                  <a:pt x="115824" y="251142"/>
                </a:lnTo>
                <a:lnTo>
                  <a:pt x="115824" y="0"/>
                </a:lnTo>
                <a:close/>
              </a:path>
              <a:path w="173990" h="396239">
                <a:moveTo>
                  <a:pt x="173735" y="222186"/>
                </a:moveTo>
                <a:lnTo>
                  <a:pt x="115824" y="222186"/>
                </a:lnTo>
                <a:lnTo>
                  <a:pt x="115824" y="251142"/>
                </a:lnTo>
                <a:lnTo>
                  <a:pt x="159257" y="251142"/>
                </a:lnTo>
                <a:lnTo>
                  <a:pt x="173735" y="2221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436870" y="5802629"/>
            <a:ext cx="3336290" cy="646430"/>
          </a:xfrm>
          <a:prstGeom prst="rect">
            <a:avLst/>
          </a:prstGeom>
          <a:solidFill>
            <a:srgbClr val="C0504D">
              <a:alpha val="10195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355600" marR="325755" indent="-21590">
              <a:lnSpc>
                <a:spcPct val="100000"/>
              </a:lnSpc>
              <a:spcBef>
                <a:spcPts val="245"/>
              </a:spcBef>
            </a:pPr>
            <a:r>
              <a:rPr sz="1800" dirty="0">
                <a:latin typeface="Calibri"/>
                <a:cs typeface="Calibri"/>
              </a:rPr>
              <a:t>Agua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(H</a:t>
            </a:r>
            <a:r>
              <a:rPr sz="1800" baseline="-20833" dirty="0">
                <a:latin typeface="Calibri"/>
                <a:cs typeface="Calibri"/>
              </a:rPr>
              <a:t>2</a:t>
            </a:r>
            <a:r>
              <a:rPr sz="1800" dirty="0">
                <a:latin typeface="Calibri"/>
                <a:cs typeface="Calibri"/>
              </a:rPr>
              <a:t>O),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amoniaco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(NH</a:t>
            </a:r>
            <a:r>
              <a:rPr sz="1800" spc="-15" baseline="-20833" dirty="0">
                <a:latin typeface="Calibri"/>
                <a:cs typeface="Calibri"/>
              </a:rPr>
              <a:t>3</a:t>
            </a:r>
            <a:r>
              <a:rPr sz="1800" spc="-10" dirty="0">
                <a:latin typeface="Calibri"/>
                <a:cs typeface="Calibri"/>
              </a:rPr>
              <a:t>), </a:t>
            </a:r>
            <a:r>
              <a:rPr sz="1800" dirty="0">
                <a:latin typeface="Calibri"/>
                <a:cs typeface="Calibri"/>
              </a:rPr>
              <a:t>benceno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(C</a:t>
            </a:r>
            <a:r>
              <a:rPr sz="1800" baseline="-20833" dirty="0">
                <a:latin typeface="Calibri"/>
                <a:cs typeface="Calibri"/>
              </a:rPr>
              <a:t>6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baseline="-20833" dirty="0">
                <a:latin typeface="Calibri"/>
                <a:cs typeface="Calibri"/>
              </a:rPr>
              <a:t>6</a:t>
            </a:r>
            <a:r>
              <a:rPr sz="1800" dirty="0">
                <a:latin typeface="Calibri"/>
                <a:cs typeface="Calibri"/>
              </a:rPr>
              <a:t>),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entre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otros.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540" y="637158"/>
            <a:ext cx="791146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u="sng" dirty="0">
                <a:uFill>
                  <a:solidFill>
                    <a:srgbClr val="000000"/>
                  </a:solidFill>
                </a:uFill>
              </a:rPr>
              <a:t>Disociación</a:t>
            </a:r>
            <a:r>
              <a:rPr sz="2000" u="sng" spc="90" dirty="0">
                <a:uFill>
                  <a:solidFill>
                    <a:srgbClr val="000000"/>
                  </a:solidFill>
                </a:uFill>
              </a:rPr>
              <a:t>  </a:t>
            </a:r>
            <a:r>
              <a:rPr sz="2000" u="sng" dirty="0">
                <a:uFill>
                  <a:solidFill>
                    <a:srgbClr val="000000"/>
                  </a:solidFill>
                </a:uFill>
              </a:rPr>
              <a:t>electrolítica</a:t>
            </a:r>
            <a:r>
              <a:rPr sz="2000" b="0" dirty="0">
                <a:latin typeface="Calibri"/>
                <a:cs typeface="Calibri"/>
              </a:rPr>
              <a:t>,</a:t>
            </a:r>
            <a:r>
              <a:rPr sz="2000" b="0" spc="90" dirty="0">
                <a:latin typeface="Calibri"/>
                <a:cs typeface="Calibri"/>
              </a:rPr>
              <a:t>  </a:t>
            </a:r>
            <a:r>
              <a:rPr sz="2000" b="0" dirty="0">
                <a:latin typeface="Calibri"/>
                <a:cs typeface="Calibri"/>
              </a:rPr>
              <a:t>propuesta</a:t>
            </a:r>
            <a:r>
              <a:rPr sz="2000" b="0" spc="95" dirty="0">
                <a:latin typeface="Calibri"/>
                <a:cs typeface="Calibri"/>
              </a:rPr>
              <a:t>  </a:t>
            </a:r>
            <a:r>
              <a:rPr sz="2000" b="0" dirty="0">
                <a:latin typeface="Calibri"/>
                <a:cs typeface="Calibri"/>
              </a:rPr>
              <a:t>por</a:t>
            </a:r>
            <a:r>
              <a:rPr sz="2000" b="0" spc="85" dirty="0">
                <a:latin typeface="Calibri"/>
                <a:cs typeface="Calibri"/>
              </a:rPr>
              <a:t>  </a:t>
            </a:r>
            <a:r>
              <a:rPr sz="2000" b="0" dirty="0">
                <a:latin typeface="Calibri"/>
                <a:cs typeface="Calibri"/>
              </a:rPr>
              <a:t>Svante</a:t>
            </a:r>
            <a:r>
              <a:rPr sz="2000" b="0" spc="100" dirty="0">
                <a:latin typeface="Calibri"/>
                <a:cs typeface="Calibri"/>
              </a:rPr>
              <a:t>  </a:t>
            </a:r>
            <a:r>
              <a:rPr sz="2000" b="0" dirty="0">
                <a:latin typeface="Calibri"/>
                <a:cs typeface="Calibri"/>
              </a:rPr>
              <a:t>Arrhenius,</a:t>
            </a:r>
            <a:r>
              <a:rPr sz="2000" b="0" spc="85" dirty="0">
                <a:latin typeface="Calibri"/>
                <a:cs typeface="Calibri"/>
              </a:rPr>
              <a:t>  </a:t>
            </a:r>
            <a:r>
              <a:rPr sz="2000" b="0" dirty="0">
                <a:latin typeface="Calibri"/>
                <a:cs typeface="Calibri"/>
              </a:rPr>
              <a:t>plantea</a:t>
            </a:r>
            <a:r>
              <a:rPr sz="2000" b="0" spc="100" dirty="0">
                <a:latin typeface="Calibri"/>
                <a:cs typeface="Calibri"/>
              </a:rPr>
              <a:t>  </a:t>
            </a:r>
            <a:r>
              <a:rPr sz="2000" b="0" spc="-25" dirty="0">
                <a:latin typeface="Calibri"/>
                <a:cs typeface="Calibri"/>
              </a:rPr>
              <a:t>que </a:t>
            </a:r>
            <a:r>
              <a:rPr sz="2000" b="0" dirty="0">
                <a:latin typeface="Calibri"/>
                <a:cs typeface="Calibri"/>
              </a:rPr>
              <a:t>ciertas</a:t>
            </a:r>
            <a:r>
              <a:rPr sz="2000" b="0" spc="45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sustancias</a:t>
            </a:r>
            <a:r>
              <a:rPr sz="2000" b="0" spc="46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en</a:t>
            </a:r>
            <a:r>
              <a:rPr sz="2000" b="0" spc="45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contacto</a:t>
            </a:r>
            <a:r>
              <a:rPr sz="2000" b="0" spc="45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con</a:t>
            </a:r>
            <a:r>
              <a:rPr sz="2000" b="0" spc="45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agua</a:t>
            </a:r>
            <a:r>
              <a:rPr sz="2000" b="0" spc="44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forman</a:t>
            </a:r>
            <a:r>
              <a:rPr sz="2000" b="0" spc="45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iones</a:t>
            </a:r>
            <a:r>
              <a:rPr sz="2000" b="0" spc="44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que</a:t>
            </a:r>
            <a:r>
              <a:rPr sz="2000" b="0" spc="44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conducen</a:t>
            </a:r>
            <a:r>
              <a:rPr sz="2000" b="0" spc="455" dirty="0">
                <a:latin typeface="Calibri"/>
                <a:cs typeface="Calibri"/>
              </a:rPr>
              <a:t> </a:t>
            </a:r>
            <a:r>
              <a:rPr sz="2000" b="0" spc="-25" dirty="0">
                <a:latin typeface="Calibri"/>
                <a:cs typeface="Calibri"/>
              </a:rPr>
              <a:t>la </a:t>
            </a:r>
            <a:r>
              <a:rPr sz="2000" b="0" dirty="0">
                <a:latin typeface="Calibri"/>
                <a:cs typeface="Calibri"/>
              </a:rPr>
              <a:t>corriente</a:t>
            </a:r>
            <a:r>
              <a:rPr sz="2000" b="0" spc="-110" dirty="0">
                <a:latin typeface="Calibri"/>
                <a:cs typeface="Calibri"/>
              </a:rPr>
              <a:t> </a:t>
            </a:r>
            <a:r>
              <a:rPr sz="2000" b="0" spc="-10" dirty="0">
                <a:latin typeface="Calibri"/>
                <a:cs typeface="Calibri"/>
              </a:rPr>
              <a:t>eléctrica.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540" y="1704213"/>
            <a:ext cx="790829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En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caso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electrolito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fuerte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hipotético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AB,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experimentaría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10" dirty="0">
                <a:latin typeface="Calibri"/>
                <a:cs typeface="Calibri"/>
              </a:rPr>
              <a:t> siguiente disociación: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97580" y="2870326"/>
            <a:ext cx="259079" cy="212090"/>
          </a:xfrm>
          <a:custGeom>
            <a:avLst/>
            <a:gdLst/>
            <a:ahLst/>
            <a:cxnLst/>
            <a:rect l="l" t="t" r="r" b="b"/>
            <a:pathLst>
              <a:path w="259079" h="212089">
                <a:moveTo>
                  <a:pt x="191388" y="0"/>
                </a:moveTo>
                <a:lnTo>
                  <a:pt x="188468" y="8636"/>
                </a:lnTo>
                <a:lnTo>
                  <a:pt x="200681" y="13946"/>
                </a:lnTo>
                <a:lnTo>
                  <a:pt x="211216" y="21304"/>
                </a:lnTo>
                <a:lnTo>
                  <a:pt x="232630" y="55449"/>
                </a:lnTo>
                <a:lnTo>
                  <a:pt x="239649" y="104901"/>
                </a:lnTo>
                <a:lnTo>
                  <a:pt x="238863" y="123571"/>
                </a:lnTo>
                <a:lnTo>
                  <a:pt x="227075" y="169290"/>
                </a:lnTo>
                <a:lnTo>
                  <a:pt x="200822" y="197865"/>
                </a:lnTo>
                <a:lnTo>
                  <a:pt x="188721" y="203200"/>
                </a:lnTo>
                <a:lnTo>
                  <a:pt x="191388" y="211836"/>
                </a:lnTo>
                <a:lnTo>
                  <a:pt x="231911" y="187725"/>
                </a:lnTo>
                <a:lnTo>
                  <a:pt x="254587" y="143383"/>
                </a:lnTo>
                <a:lnTo>
                  <a:pt x="258953" y="105918"/>
                </a:lnTo>
                <a:lnTo>
                  <a:pt x="257859" y="86538"/>
                </a:lnTo>
                <a:lnTo>
                  <a:pt x="241554" y="37211"/>
                </a:lnTo>
                <a:lnTo>
                  <a:pt x="206746" y="5546"/>
                </a:lnTo>
                <a:lnTo>
                  <a:pt x="191388" y="0"/>
                </a:lnTo>
                <a:close/>
              </a:path>
              <a:path w="259079" h="212089">
                <a:moveTo>
                  <a:pt x="67563" y="0"/>
                </a:moveTo>
                <a:lnTo>
                  <a:pt x="27219" y="24163"/>
                </a:lnTo>
                <a:lnTo>
                  <a:pt x="4381" y="68611"/>
                </a:lnTo>
                <a:lnTo>
                  <a:pt x="0" y="105918"/>
                </a:lnTo>
                <a:lnTo>
                  <a:pt x="1095" y="125424"/>
                </a:lnTo>
                <a:lnTo>
                  <a:pt x="17525" y="174751"/>
                </a:lnTo>
                <a:lnTo>
                  <a:pt x="52155" y="206291"/>
                </a:lnTo>
                <a:lnTo>
                  <a:pt x="67563" y="211836"/>
                </a:lnTo>
                <a:lnTo>
                  <a:pt x="70231" y="203200"/>
                </a:lnTo>
                <a:lnTo>
                  <a:pt x="58183" y="197865"/>
                </a:lnTo>
                <a:lnTo>
                  <a:pt x="47767" y="190436"/>
                </a:lnTo>
                <a:lnTo>
                  <a:pt x="26376" y="155765"/>
                </a:lnTo>
                <a:lnTo>
                  <a:pt x="19304" y="104901"/>
                </a:lnTo>
                <a:lnTo>
                  <a:pt x="20089" y="86830"/>
                </a:lnTo>
                <a:lnTo>
                  <a:pt x="31876" y="42163"/>
                </a:lnTo>
                <a:lnTo>
                  <a:pt x="58398" y="13946"/>
                </a:lnTo>
                <a:lnTo>
                  <a:pt x="70612" y="8636"/>
                </a:lnTo>
                <a:lnTo>
                  <a:pt x="675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64967" y="2800350"/>
            <a:ext cx="526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 Math"/>
                <a:cs typeface="Cambria Math"/>
              </a:rPr>
              <a:t>𝐴𝐵</a:t>
            </a:r>
            <a:r>
              <a:rPr sz="1800" spc="370" dirty="0">
                <a:latin typeface="Cambria Math"/>
                <a:cs typeface="Cambria Math"/>
              </a:rPr>
              <a:t> </a:t>
            </a:r>
            <a:r>
              <a:rPr sz="1800" spc="-50" dirty="0">
                <a:latin typeface="Cambria Math"/>
                <a:cs typeface="Cambria Math"/>
              </a:rPr>
              <a:t>𝑠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37760" y="2870326"/>
            <a:ext cx="390525" cy="212090"/>
          </a:xfrm>
          <a:custGeom>
            <a:avLst/>
            <a:gdLst/>
            <a:ahLst/>
            <a:cxnLst/>
            <a:rect l="l" t="t" r="r" b="b"/>
            <a:pathLst>
              <a:path w="390525" h="212089">
                <a:moveTo>
                  <a:pt x="322452" y="0"/>
                </a:moveTo>
                <a:lnTo>
                  <a:pt x="319531" y="8636"/>
                </a:lnTo>
                <a:lnTo>
                  <a:pt x="331745" y="13946"/>
                </a:lnTo>
                <a:lnTo>
                  <a:pt x="342280" y="21304"/>
                </a:lnTo>
                <a:lnTo>
                  <a:pt x="363694" y="55449"/>
                </a:lnTo>
                <a:lnTo>
                  <a:pt x="370713" y="104901"/>
                </a:lnTo>
                <a:lnTo>
                  <a:pt x="369927" y="123571"/>
                </a:lnTo>
                <a:lnTo>
                  <a:pt x="358139" y="169290"/>
                </a:lnTo>
                <a:lnTo>
                  <a:pt x="331886" y="197865"/>
                </a:lnTo>
                <a:lnTo>
                  <a:pt x="319786" y="203200"/>
                </a:lnTo>
                <a:lnTo>
                  <a:pt x="322452" y="211836"/>
                </a:lnTo>
                <a:lnTo>
                  <a:pt x="362975" y="187725"/>
                </a:lnTo>
                <a:lnTo>
                  <a:pt x="385651" y="143383"/>
                </a:lnTo>
                <a:lnTo>
                  <a:pt x="390016" y="105918"/>
                </a:lnTo>
                <a:lnTo>
                  <a:pt x="388923" y="86538"/>
                </a:lnTo>
                <a:lnTo>
                  <a:pt x="372617" y="37211"/>
                </a:lnTo>
                <a:lnTo>
                  <a:pt x="337810" y="5546"/>
                </a:lnTo>
                <a:lnTo>
                  <a:pt x="322452" y="0"/>
                </a:lnTo>
                <a:close/>
              </a:path>
              <a:path w="390525" h="212089">
                <a:moveTo>
                  <a:pt x="67563" y="0"/>
                </a:moveTo>
                <a:lnTo>
                  <a:pt x="27219" y="24163"/>
                </a:lnTo>
                <a:lnTo>
                  <a:pt x="4381" y="68611"/>
                </a:lnTo>
                <a:lnTo>
                  <a:pt x="0" y="105918"/>
                </a:lnTo>
                <a:lnTo>
                  <a:pt x="1095" y="125424"/>
                </a:lnTo>
                <a:lnTo>
                  <a:pt x="17525" y="174751"/>
                </a:lnTo>
                <a:lnTo>
                  <a:pt x="52155" y="206291"/>
                </a:lnTo>
                <a:lnTo>
                  <a:pt x="67563" y="211836"/>
                </a:lnTo>
                <a:lnTo>
                  <a:pt x="70230" y="203200"/>
                </a:lnTo>
                <a:lnTo>
                  <a:pt x="58183" y="197865"/>
                </a:lnTo>
                <a:lnTo>
                  <a:pt x="47767" y="190436"/>
                </a:lnTo>
                <a:lnTo>
                  <a:pt x="26376" y="155765"/>
                </a:lnTo>
                <a:lnTo>
                  <a:pt x="19303" y="104901"/>
                </a:lnTo>
                <a:lnTo>
                  <a:pt x="20089" y="86830"/>
                </a:lnTo>
                <a:lnTo>
                  <a:pt x="31876" y="42163"/>
                </a:lnTo>
                <a:lnTo>
                  <a:pt x="58398" y="13946"/>
                </a:lnTo>
                <a:lnTo>
                  <a:pt x="70612" y="8636"/>
                </a:lnTo>
                <a:lnTo>
                  <a:pt x="675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84194" y="2738704"/>
            <a:ext cx="2554605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9290">
              <a:lnSpc>
                <a:spcPts val="960"/>
              </a:lnSpc>
              <a:spcBef>
                <a:spcPts val="100"/>
              </a:spcBef>
              <a:tabLst>
                <a:tab pos="1946910" algn="l"/>
              </a:tabLst>
            </a:pPr>
            <a:r>
              <a:rPr sz="1200" spc="-50" dirty="0">
                <a:latin typeface="Cambria Math"/>
                <a:cs typeface="Cambria Math"/>
              </a:rPr>
              <a:t>+</a:t>
            </a:r>
            <a:r>
              <a:rPr sz="1200" dirty="0">
                <a:latin typeface="Cambria Math"/>
                <a:cs typeface="Cambria Math"/>
              </a:rPr>
              <a:t>	</a:t>
            </a:r>
            <a:r>
              <a:rPr sz="1200" spc="-50" dirty="0">
                <a:latin typeface="Cambria Math"/>
                <a:cs typeface="Cambria Math"/>
              </a:rPr>
              <a:t>−</a:t>
            </a:r>
            <a:endParaRPr sz="1200">
              <a:latin typeface="Cambria Math"/>
              <a:cs typeface="Cambria Math"/>
            </a:endParaRPr>
          </a:p>
          <a:p>
            <a:pPr marL="12700">
              <a:lnSpc>
                <a:spcPts val="1680"/>
              </a:lnSpc>
              <a:tabLst>
                <a:tab pos="471170" algn="l"/>
                <a:tab pos="928369" algn="l"/>
                <a:tab pos="1364615" algn="l"/>
                <a:tab pos="1739264" algn="l"/>
                <a:tab pos="2111375" algn="l"/>
              </a:tabLst>
            </a:pPr>
            <a:r>
              <a:rPr sz="1800" spc="-50" dirty="0">
                <a:latin typeface="Cambria Math"/>
                <a:cs typeface="Cambria Math"/>
              </a:rPr>
              <a:t>→</a:t>
            </a:r>
            <a:r>
              <a:rPr sz="1800" dirty="0">
                <a:latin typeface="Cambria Math"/>
                <a:cs typeface="Cambria Math"/>
              </a:rPr>
              <a:t>	</a:t>
            </a:r>
            <a:r>
              <a:rPr sz="1800" spc="-50" dirty="0">
                <a:latin typeface="Cambria Math"/>
                <a:cs typeface="Cambria Math"/>
              </a:rPr>
              <a:t>𝐴</a:t>
            </a:r>
            <a:r>
              <a:rPr sz="1800" dirty="0">
                <a:latin typeface="Cambria Math"/>
                <a:cs typeface="Cambria Math"/>
              </a:rPr>
              <a:t>	</a:t>
            </a:r>
            <a:r>
              <a:rPr sz="1800" spc="-25" dirty="0">
                <a:latin typeface="Cambria Math"/>
                <a:cs typeface="Cambria Math"/>
              </a:rPr>
              <a:t>𝑎𝑐</a:t>
            </a:r>
            <a:r>
              <a:rPr sz="1800" dirty="0">
                <a:latin typeface="Cambria Math"/>
                <a:cs typeface="Cambria Math"/>
              </a:rPr>
              <a:t>	</a:t>
            </a:r>
            <a:r>
              <a:rPr sz="1800" spc="-50" dirty="0">
                <a:latin typeface="Cambria Math"/>
                <a:cs typeface="Cambria Math"/>
              </a:rPr>
              <a:t>+</a:t>
            </a:r>
            <a:r>
              <a:rPr sz="1800" dirty="0">
                <a:latin typeface="Cambria Math"/>
                <a:cs typeface="Cambria Math"/>
              </a:rPr>
              <a:t>	</a:t>
            </a:r>
            <a:r>
              <a:rPr sz="1800" spc="-50" dirty="0">
                <a:latin typeface="Cambria Math"/>
                <a:cs typeface="Cambria Math"/>
              </a:rPr>
              <a:t>𝐵</a:t>
            </a:r>
            <a:r>
              <a:rPr sz="1800" dirty="0">
                <a:latin typeface="Cambria Math"/>
                <a:cs typeface="Cambria Math"/>
              </a:rPr>
              <a:t>	</a:t>
            </a:r>
            <a:r>
              <a:rPr sz="1800" spc="-20" dirty="0">
                <a:latin typeface="Cambria Math"/>
                <a:cs typeface="Cambria Math"/>
              </a:rPr>
              <a:t>(𝑎𝑐)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8540" y="3446145"/>
            <a:ext cx="791019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No</a:t>
            </a:r>
            <a:r>
              <a:rPr sz="2000" spc="24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obstante,</a:t>
            </a:r>
            <a:r>
              <a:rPr sz="2000" spc="26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25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adición</a:t>
            </a:r>
            <a:r>
              <a:rPr sz="2000" spc="25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25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un</a:t>
            </a:r>
            <a:r>
              <a:rPr sz="2000" spc="254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electrolito</a:t>
            </a:r>
            <a:r>
              <a:rPr sz="2000" spc="25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25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agua</a:t>
            </a:r>
            <a:r>
              <a:rPr sz="2000" spc="24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no</a:t>
            </a:r>
            <a:r>
              <a:rPr sz="2000" spc="24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garantiza</a:t>
            </a:r>
            <a:r>
              <a:rPr sz="2000" spc="254" dirty="0">
                <a:latin typeface="Calibri"/>
                <a:cs typeface="Calibri"/>
              </a:rPr>
              <a:t>  </a:t>
            </a:r>
            <a:r>
              <a:rPr sz="2000" spc="-25" dirty="0">
                <a:latin typeface="Calibri"/>
                <a:cs typeface="Calibri"/>
              </a:rPr>
              <a:t>la </a:t>
            </a:r>
            <a:r>
              <a:rPr sz="2000" dirty="0">
                <a:latin typeface="Calibri"/>
                <a:cs typeface="Calibri"/>
              </a:rPr>
              <a:t>conductividad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eléctrica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disolución,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ya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dependerá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CANTIDAD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electrolito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utilizado.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4837" y="496950"/>
            <a:ext cx="80391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dirty="0">
                <a:latin typeface="Calibri"/>
                <a:cs typeface="Calibri"/>
              </a:rPr>
              <a:t>Capacidad</a:t>
            </a:r>
            <a:r>
              <a:rPr sz="4000" b="0" spc="-114" dirty="0">
                <a:latin typeface="Calibri"/>
                <a:cs typeface="Calibri"/>
              </a:rPr>
              <a:t> </a:t>
            </a:r>
            <a:r>
              <a:rPr sz="4000" b="0" dirty="0">
                <a:latin typeface="Calibri"/>
                <a:cs typeface="Calibri"/>
              </a:rPr>
              <a:t>calórica</a:t>
            </a:r>
            <a:r>
              <a:rPr sz="4000" b="0" spc="-95" dirty="0">
                <a:latin typeface="Calibri"/>
                <a:cs typeface="Calibri"/>
              </a:rPr>
              <a:t> </a:t>
            </a:r>
            <a:r>
              <a:rPr sz="4000" b="0" dirty="0">
                <a:latin typeface="Calibri"/>
                <a:cs typeface="Calibri"/>
              </a:rPr>
              <a:t>y</a:t>
            </a:r>
            <a:r>
              <a:rPr sz="4000" b="0" spc="-90" dirty="0">
                <a:latin typeface="Calibri"/>
                <a:cs typeface="Calibri"/>
              </a:rPr>
              <a:t> </a:t>
            </a:r>
            <a:r>
              <a:rPr sz="4000" b="0" dirty="0">
                <a:latin typeface="Calibri"/>
                <a:cs typeface="Calibri"/>
              </a:rPr>
              <a:t>efecto</a:t>
            </a:r>
            <a:r>
              <a:rPr sz="4000" b="0" spc="-110" dirty="0">
                <a:latin typeface="Calibri"/>
                <a:cs typeface="Calibri"/>
              </a:rPr>
              <a:t> </a:t>
            </a:r>
            <a:r>
              <a:rPr sz="4000" b="0" spc="-10" dirty="0">
                <a:latin typeface="Calibri"/>
                <a:cs typeface="Calibri"/>
              </a:rPr>
              <a:t>moderador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9234" y="1152310"/>
            <a:ext cx="8074025" cy="1672589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1790" indent="-339090" algn="just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1790" algn="l"/>
              </a:tabLst>
            </a:pPr>
            <a:r>
              <a:rPr sz="2000" dirty="0">
                <a:latin typeface="Calibri"/>
                <a:cs typeface="Calibri"/>
              </a:rPr>
              <a:t>El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agua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puede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absorber mucho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calor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subir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muy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poco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temperatura.</a:t>
            </a:r>
            <a:endParaRPr sz="2000">
              <a:latin typeface="Calibri"/>
              <a:cs typeface="Calibri"/>
            </a:endParaRPr>
          </a:p>
          <a:p>
            <a:pPr marL="352425" marR="5080" indent="-339725" algn="just">
              <a:lnSpc>
                <a:spcPct val="100000"/>
              </a:lnSpc>
              <a:spcBef>
                <a:spcPts val="484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Gracias</a:t>
            </a:r>
            <a:r>
              <a:rPr sz="2000" spc="21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21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su</a:t>
            </a:r>
            <a:r>
              <a:rPr sz="2000" spc="22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gran</a:t>
            </a:r>
            <a:r>
              <a:rPr sz="2000" spc="21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capacidad</a:t>
            </a:r>
            <a:r>
              <a:rPr sz="2000" spc="21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calórica</a:t>
            </a:r>
            <a:r>
              <a:rPr sz="2000" spc="21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el</a:t>
            </a:r>
            <a:r>
              <a:rPr sz="2000" spc="21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agua</a:t>
            </a:r>
            <a:r>
              <a:rPr sz="2000" spc="21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funciaona</a:t>
            </a:r>
            <a:r>
              <a:rPr sz="2000" spc="22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como</a:t>
            </a:r>
            <a:r>
              <a:rPr sz="2000" spc="204" dirty="0">
                <a:latin typeface="Calibri"/>
                <a:cs typeface="Calibri"/>
              </a:rPr>
              <a:t>  </a:t>
            </a:r>
            <a:r>
              <a:rPr sz="2000" spc="-25" dirty="0">
                <a:latin typeface="Calibri"/>
                <a:cs typeface="Calibri"/>
              </a:rPr>
              <a:t>un 	</a:t>
            </a:r>
            <a:r>
              <a:rPr sz="2000" dirty="0">
                <a:latin typeface="Calibri"/>
                <a:cs typeface="Calibri"/>
              </a:rPr>
              <a:t>moderador</a:t>
            </a:r>
            <a:r>
              <a:rPr sz="2000" spc="3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del</a:t>
            </a:r>
            <a:r>
              <a:rPr sz="2000" spc="4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clima.</a:t>
            </a:r>
            <a:r>
              <a:rPr sz="2000" spc="4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Así</a:t>
            </a:r>
            <a:r>
              <a:rPr sz="2000" spc="4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4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lugares</a:t>
            </a:r>
            <a:r>
              <a:rPr sz="2000" spc="4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</a:t>
            </a:r>
            <a:r>
              <a:rPr sz="2000" spc="3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grandes</a:t>
            </a:r>
            <a:r>
              <a:rPr sz="2000" spc="4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cuerpos</a:t>
            </a:r>
            <a:r>
              <a:rPr sz="2000" spc="4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4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agua</a:t>
            </a:r>
            <a:r>
              <a:rPr sz="2000" spc="40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las 	</a:t>
            </a:r>
            <a:r>
              <a:rPr sz="2000" dirty="0">
                <a:latin typeface="Calibri"/>
                <a:cs typeface="Calibri"/>
              </a:rPr>
              <a:t>temperaturas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extremas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son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menos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extremas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</a:t>
            </a:r>
            <a:r>
              <a:rPr sz="2000" spc="9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los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lugares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sin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grandes 	</a:t>
            </a:r>
            <a:r>
              <a:rPr sz="2000" dirty="0">
                <a:latin typeface="Calibri"/>
                <a:cs typeface="Calibri"/>
              </a:rPr>
              <a:t>cuerpos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aguas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considerando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condiciones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climatológicas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similares.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0011" y="3069335"/>
            <a:ext cx="5650992" cy="348081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123" y="504444"/>
            <a:ext cx="7825740" cy="587654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6726" y="359790"/>
            <a:ext cx="7068184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47825">
              <a:lnSpc>
                <a:spcPct val="100000"/>
              </a:lnSpc>
              <a:spcBef>
                <a:spcPts val="105"/>
              </a:spcBef>
              <a:tabLst>
                <a:tab pos="2025014" algn="l"/>
              </a:tabLst>
            </a:pPr>
            <a:r>
              <a:rPr sz="2000" b="1" spc="-25" dirty="0">
                <a:latin typeface="Calibri"/>
                <a:cs typeface="Calibri"/>
              </a:rPr>
              <a:t>b.</a:t>
            </a:r>
            <a:r>
              <a:rPr sz="2000" b="1" dirty="0">
                <a:latin typeface="Calibri"/>
                <a:cs typeface="Calibri"/>
              </a:rPr>
              <a:t>	Proporción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los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componentes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1591310" marR="5080" indent="-1579245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Las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disoluciones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puedes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clasificar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según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cantidad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soluto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que </a:t>
            </a:r>
            <a:r>
              <a:rPr sz="2000" dirty="0">
                <a:latin typeface="Calibri"/>
                <a:cs typeface="Calibri"/>
              </a:rPr>
              <a:t>contienen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diluidas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concentradas.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3129" y="2230436"/>
            <a:ext cx="8258708" cy="191097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063" y="0"/>
            <a:ext cx="3584575" cy="619125"/>
          </a:xfrm>
          <a:custGeom>
            <a:avLst/>
            <a:gdLst/>
            <a:ahLst/>
            <a:cxnLst/>
            <a:rect l="l" t="t" r="r" b="b"/>
            <a:pathLst>
              <a:path w="3584575" h="619125">
                <a:moveTo>
                  <a:pt x="3580546" y="0"/>
                </a:moveTo>
                <a:lnTo>
                  <a:pt x="3898" y="0"/>
                </a:lnTo>
                <a:lnTo>
                  <a:pt x="0" y="19303"/>
                </a:lnTo>
                <a:lnTo>
                  <a:pt x="0" y="498855"/>
                </a:lnTo>
                <a:lnTo>
                  <a:pt x="9420" y="545502"/>
                </a:lnTo>
                <a:lnTo>
                  <a:pt x="35112" y="583612"/>
                </a:lnTo>
                <a:lnTo>
                  <a:pt x="73219" y="609316"/>
                </a:lnTo>
                <a:lnTo>
                  <a:pt x="119888" y="618744"/>
                </a:lnTo>
                <a:lnTo>
                  <a:pt x="3464560" y="618744"/>
                </a:lnTo>
                <a:lnTo>
                  <a:pt x="3511206" y="609316"/>
                </a:lnTo>
                <a:lnTo>
                  <a:pt x="3549316" y="583612"/>
                </a:lnTo>
                <a:lnTo>
                  <a:pt x="3575020" y="545502"/>
                </a:lnTo>
                <a:lnTo>
                  <a:pt x="3584448" y="498855"/>
                </a:lnTo>
                <a:lnTo>
                  <a:pt x="3584448" y="19303"/>
                </a:lnTo>
                <a:lnTo>
                  <a:pt x="358054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4.</a:t>
            </a:r>
            <a:r>
              <a:rPr sz="2800" spc="-25" dirty="0"/>
              <a:t> </a:t>
            </a:r>
            <a:r>
              <a:rPr sz="2800" spc="-10" dirty="0"/>
              <a:t>Solubilidad</a:t>
            </a:r>
            <a:endParaRPr sz="28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4116" y="0"/>
            <a:ext cx="723900" cy="760476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0" y="1143000"/>
            <a:ext cx="2376805" cy="1905"/>
          </a:xfrm>
          <a:custGeom>
            <a:avLst/>
            <a:gdLst/>
            <a:ahLst/>
            <a:cxnLst/>
            <a:rect l="l" t="t" r="r" b="b"/>
            <a:pathLst>
              <a:path w="2376805" h="1905">
                <a:moveTo>
                  <a:pt x="0" y="0"/>
                </a:moveTo>
                <a:lnTo>
                  <a:pt x="2376551" y="1650"/>
                </a:lnTo>
              </a:path>
            </a:pathLst>
          </a:custGeom>
          <a:ln w="9143">
            <a:solidFill>
              <a:srgbClr val="057C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3792" y="781557"/>
            <a:ext cx="8736965" cy="20046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4.1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Definición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2000">
              <a:latin typeface="Calibri"/>
              <a:cs typeface="Calibri"/>
            </a:endParaRPr>
          </a:p>
          <a:p>
            <a:pPr marL="120014" marR="508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Se</a:t>
            </a:r>
            <a:r>
              <a:rPr sz="2000" spc="2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define</a:t>
            </a:r>
            <a:r>
              <a:rPr sz="2000" spc="2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como</a:t>
            </a:r>
            <a:r>
              <a:rPr sz="2000" spc="2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2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máxima</a:t>
            </a:r>
            <a:r>
              <a:rPr sz="2000" b="1" spc="2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cantidad</a:t>
            </a:r>
            <a:r>
              <a:rPr sz="2000" spc="2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2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soluto</a:t>
            </a:r>
            <a:r>
              <a:rPr sz="2000" b="1" spc="2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</a:t>
            </a:r>
            <a:r>
              <a:rPr sz="2000" spc="2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</a:t>
            </a:r>
            <a:r>
              <a:rPr sz="2000" spc="2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disolverá</a:t>
            </a:r>
            <a:r>
              <a:rPr sz="2000" spc="2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2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</a:t>
            </a:r>
            <a:r>
              <a:rPr sz="2000" spc="2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cantidad </a:t>
            </a:r>
            <a:r>
              <a:rPr sz="2000" dirty="0">
                <a:latin typeface="Calibri"/>
                <a:cs typeface="Calibri"/>
              </a:rPr>
              <a:t>dada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disolvente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temperatura </a:t>
            </a:r>
            <a:r>
              <a:rPr sz="2000" spc="-10" dirty="0">
                <a:latin typeface="Calibri"/>
                <a:cs typeface="Calibri"/>
              </a:rPr>
              <a:t>específica.</a:t>
            </a:r>
            <a:endParaRPr sz="2000">
              <a:latin typeface="Calibri"/>
              <a:cs typeface="Calibri"/>
            </a:endParaRPr>
          </a:p>
          <a:p>
            <a:pPr marL="120014" marR="146685">
              <a:lnSpc>
                <a:spcPct val="100000"/>
              </a:lnSpc>
              <a:spcBef>
                <a:spcPts val="965"/>
              </a:spcBef>
            </a:pPr>
            <a:r>
              <a:rPr sz="2000" dirty="0">
                <a:latin typeface="Calibri"/>
                <a:cs typeface="Calibri"/>
              </a:rPr>
              <a:t>Puede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expresarse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moles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litro,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gramos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litro,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también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porcentaje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soluto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(m(g)/100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mL).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29317" y="3927485"/>
            <a:ext cx="2773680" cy="0"/>
          </a:xfrm>
          <a:custGeom>
            <a:avLst/>
            <a:gdLst/>
            <a:ahLst/>
            <a:cxnLst/>
            <a:rect l="l" t="t" r="r" b="b"/>
            <a:pathLst>
              <a:path w="2773679">
                <a:moveTo>
                  <a:pt x="0" y="0"/>
                </a:moveTo>
                <a:lnTo>
                  <a:pt x="2773142" y="0"/>
                </a:lnTo>
              </a:path>
            </a:pathLst>
          </a:custGeom>
          <a:ln w="183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209019" y="3399287"/>
            <a:ext cx="1219835" cy="47370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900" dirty="0">
                <a:latin typeface="Times New Roman"/>
                <a:cs typeface="Times New Roman"/>
              </a:rPr>
              <a:t>g</a:t>
            </a:r>
            <a:r>
              <a:rPr sz="2900" spc="10" dirty="0">
                <a:latin typeface="Times New Roman"/>
                <a:cs typeface="Times New Roman"/>
              </a:rPr>
              <a:t> </a:t>
            </a:r>
            <a:r>
              <a:rPr sz="2900" spc="-10" dirty="0">
                <a:latin typeface="Times New Roman"/>
                <a:cs typeface="Times New Roman"/>
              </a:rPr>
              <a:t>soluto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40602" y="3634918"/>
            <a:ext cx="544195" cy="47370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900" dirty="0">
                <a:latin typeface="Times New Roman"/>
                <a:cs typeface="Times New Roman"/>
              </a:rPr>
              <a:t>S</a:t>
            </a:r>
            <a:r>
              <a:rPr sz="2900" spc="30" dirty="0">
                <a:latin typeface="Times New Roman"/>
                <a:cs typeface="Times New Roman"/>
              </a:rPr>
              <a:t> </a:t>
            </a:r>
            <a:r>
              <a:rPr sz="2900" spc="-50" dirty="0">
                <a:latin typeface="Times New Roman"/>
                <a:cs typeface="Times New Roman"/>
              </a:rPr>
              <a:t>=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98571" y="3926364"/>
            <a:ext cx="2806065" cy="47370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900" dirty="0">
                <a:latin typeface="Times New Roman"/>
                <a:cs typeface="Times New Roman"/>
              </a:rPr>
              <a:t>100</a:t>
            </a:r>
            <a:r>
              <a:rPr sz="2900" spc="2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mL</a:t>
            </a:r>
            <a:r>
              <a:rPr sz="2900" spc="-40" dirty="0">
                <a:latin typeface="Times New Roman"/>
                <a:cs typeface="Times New Roman"/>
              </a:rPr>
              <a:t> </a:t>
            </a:r>
            <a:r>
              <a:rPr sz="2900" spc="-10" dirty="0">
                <a:latin typeface="Times New Roman"/>
                <a:cs typeface="Times New Roman"/>
              </a:rPr>
              <a:t>disolvente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7377" y="5569458"/>
            <a:ext cx="8502650" cy="646430"/>
          </a:xfrm>
          <a:prstGeom prst="rect">
            <a:avLst/>
          </a:prstGeom>
          <a:solidFill>
            <a:srgbClr val="C0504D">
              <a:alpha val="25097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1026160" marR="472440" indent="-550545">
              <a:lnSpc>
                <a:spcPts val="2140"/>
              </a:lnSpc>
              <a:spcBef>
                <a:spcPts val="355"/>
              </a:spcBef>
            </a:pPr>
            <a:r>
              <a:rPr sz="1800" dirty="0">
                <a:latin typeface="Calibri"/>
                <a:cs typeface="Calibri"/>
              </a:rPr>
              <a:t>Ej.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Arial MT"/>
                <a:cs typeface="Arial MT"/>
              </a:rPr>
              <a:t>°</a:t>
            </a:r>
            <a:r>
              <a:rPr sz="1800" dirty="0">
                <a:latin typeface="Calibri"/>
                <a:cs typeface="Calibri"/>
              </a:rPr>
              <a:t>C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atm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presión,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puede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disolver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máximo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204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sacarosa </a:t>
            </a:r>
            <a:r>
              <a:rPr sz="1800" dirty="0">
                <a:latin typeface="Calibri"/>
                <a:cs typeface="Calibri"/>
              </a:rPr>
              <a:t>(C</a:t>
            </a:r>
            <a:r>
              <a:rPr sz="1800" baseline="-20833" dirty="0">
                <a:latin typeface="Calibri"/>
                <a:cs typeface="Calibri"/>
              </a:rPr>
              <a:t>12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baseline="-20833" dirty="0">
                <a:latin typeface="Calibri"/>
                <a:cs typeface="Calibri"/>
              </a:rPr>
              <a:t>22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baseline="-20833" dirty="0">
                <a:latin typeface="Calibri"/>
                <a:cs typeface="Calibri"/>
              </a:rPr>
              <a:t>11</a:t>
            </a:r>
            <a:r>
              <a:rPr sz="1800" dirty="0">
                <a:latin typeface="Calibri"/>
                <a:cs typeface="Calibri"/>
              </a:rPr>
              <a:t>) en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100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agua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0,00138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moles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baseline="-20833" dirty="0">
                <a:latin typeface="Calibri"/>
                <a:cs typeface="Calibri"/>
              </a:rPr>
              <a:t>2</a:t>
            </a:r>
            <a:r>
              <a:rPr sz="1800" spc="165" baseline="-2083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litro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10" dirty="0">
                <a:latin typeface="Calibri"/>
                <a:cs typeface="Calibri"/>
              </a:rPr>
              <a:t> agua.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8011" y="3000755"/>
            <a:ext cx="1071372" cy="203149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29628" y="2964653"/>
            <a:ext cx="1792224" cy="201273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6419" y="1714627"/>
            <a:ext cx="7910195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El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punto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saturación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una disolución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representa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un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límite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2400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estabilidad.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Consecuentemente</a:t>
            </a:r>
            <a:r>
              <a:rPr sz="2400" spc="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las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soluciones</a:t>
            </a:r>
            <a:r>
              <a:rPr sz="2400" spc="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sobresaturadas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sólo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pueden </a:t>
            </a:r>
            <a:r>
              <a:rPr sz="2400" dirty="0">
                <a:latin typeface="Calibri"/>
                <a:cs typeface="Calibri"/>
              </a:rPr>
              <a:t>existir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condiciones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especiales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y,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cuando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existen,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siempre </a:t>
            </a:r>
            <a:r>
              <a:rPr sz="24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inestables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3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4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hecho,</a:t>
            </a:r>
            <a:r>
              <a:rPr sz="2400" spc="3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4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general</a:t>
            </a:r>
            <a:r>
              <a:rPr sz="2400" spc="4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basta</a:t>
            </a:r>
            <a:r>
              <a:rPr sz="2400" spc="3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agitar</a:t>
            </a:r>
            <a:r>
              <a:rPr sz="2400" spc="3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una</a:t>
            </a:r>
            <a:r>
              <a:rPr sz="2400" spc="4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solución</a:t>
            </a:r>
            <a:r>
              <a:rPr sz="2400" spc="40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o </a:t>
            </a:r>
            <a:r>
              <a:rPr sz="2400" dirty="0">
                <a:latin typeface="Calibri"/>
                <a:cs typeface="Calibri"/>
              </a:rPr>
              <a:t>adicionar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pequeño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cristal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del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propio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soluto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para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que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todo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el </a:t>
            </a:r>
            <a:r>
              <a:rPr sz="2400" dirty="0">
                <a:latin typeface="Calibri"/>
                <a:cs typeface="Calibri"/>
              </a:rPr>
              <a:t>exceso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soluto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precipite,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eso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solución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sobresaturada </a:t>
            </a:r>
            <a:r>
              <a:rPr sz="2400" dirty="0">
                <a:latin typeface="Calibri"/>
                <a:cs typeface="Calibri"/>
              </a:rPr>
              <a:t>vuelve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saturarse.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562102"/>
            <a:ext cx="791083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Cuando</a:t>
            </a:r>
            <a:r>
              <a:rPr sz="2400" spc="1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1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solubilidad</a:t>
            </a:r>
            <a:r>
              <a:rPr sz="2400" spc="1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1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una</a:t>
            </a:r>
            <a:r>
              <a:rPr sz="2400" spc="1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sustancia</a:t>
            </a:r>
            <a:r>
              <a:rPr sz="2400" spc="1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es</a:t>
            </a:r>
            <a:r>
              <a:rPr sz="2400" spc="1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prácticamente</a:t>
            </a:r>
            <a:r>
              <a:rPr sz="2400" spc="1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nula, </a:t>
            </a:r>
            <a:r>
              <a:rPr sz="2400" dirty="0">
                <a:latin typeface="Calibri"/>
                <a:cs typeface="Calibri"/>
              </a:rPr>
              <a:t>diremos</a:t>
            </a:r>
            <a:r>
              <a:rPr sz="2400" spc="40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que</a:t>
            </a:r>
            <a:r>
              <a:rPr sz="2400" spc="4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4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sustancia</a:t>
            </a:r>
            <a:r>
              <a:rPr sz="2400" spc="4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es</a:t>
            </a:r>
            <a:r>
              <a:rPr sz="2400" spc="409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insoluble</a:t>
            </a:r>
            <a:r>
              <a:rPr sz="2400" b="1" i="1" spc="3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40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ese</a:t>
            </a:r>
            <a:r>
              <a:rPr sz="2400" spc="4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solvente,</a:t>
            </a:r>
            <a:r>
              <a:rPr sz="2400" spc="4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es</a:t>
            </a:r>
            <a:r>
              <a:rPr sz="2400" spc="4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el </a:t>
            </a:r>
            <a:r>
              <a:rPr sz="2400" dirty="0">
                <a:latin typeface="Calibri"/>
                <a:cs typeface="Calibri"/>
              </a:rPr>
              <a:t>caso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del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cloruro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plata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agua,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cuya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solubilidad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es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0,014 </a:t>
            </a:r>
            <a:r>
              <a:rPr sz="2400" dirty="0">
                <a:latin typeface="Calibri"/>
                <a:cs typeface="Calibri"/>
              </a:rPr>
              <a:t>gramos/litro.</a:t>
            </a:r>
            <a:r>
              <a:rPr sz="2400" spc="40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Cuando</a:t>
            </a:r>
            <a:r>
              <a:rPr sz="2400" spc="40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esto</a:t>
            </a:r>
            <a:r>
              <a:rPr sz="2400" spc="4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ocurra</a:t>
            </a:r>
            <a:r>
              <a:rPr sz="2400" spc="4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entre</a:t>
            </a:r>
            <a:r>
              <a:rPr sz="2400" spc="4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dos</a:t>
            </a:r>
            <a:r>
              <a:rPr sz="2400" spc="40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líquidos</a:t>
            </a:r>
            <a:r>
              <a:rPr sz="2400" spc="4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diremos </a:t>
            </a:r>
            <a:r>
              <a:rPr sz="2400" dirty="0">
                <a:latin typeface="Calibri"/>
                <a:cs typeface="Calibri"/>
              </a:rPr>
              <a:t>que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inmiscibles</a:t>
            </a:r>
            <a:r>
              <a:rPr sz="2400" b="1" i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(</a:t>
            </a:r>
            <a:r>
              <a:rPr sz="2400" dirty="0">
                <a:latin typeface="Calibri"/>
                <a:cs typeface="Calibri"/>
              </a:rPr>
              <a:t>aceite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agua).</a:t>
            </a:r>
            <a:endParaRPr sz="24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  <a:spcBef>
                <a:spcPts val="2880"/>
              </a:spcBef>
            </a:pPr>
            <a:r>
              <a:rPr sz="2400" dirty="0">
                <a:latin typeface="Calibri"/>
                <a:cs typeface="Calibri"/>
              </a:rPr>
              <a:t>Cuando</a:t>
            </a:r>
            <a:r>
              <a:rPr sz="2400" spc="5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las</a:t>
            </a:r>
            <a:r>
              <a:rPr sz="2400" spc="5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sustancias</a:t>
            </a:r>
            <a:r>
              <a:rPr sz="2400" spc="5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</a:t>
            </a:r>
            <a:r>
              <a:rPr sz="2400" spc="5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disuelven</a:t>
            </a:r>
            <a:r>
              <a:rPr sz="2400" spc="5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5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cualquier</a:t>
            </a:r>
            <a:r>
              <a:rPr sz="2400" spc="5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proporción </a:t>
            </a:r>
            <a:r>
              <a:rPr sz="2400" dirty="0">
                <a:latin typeface="Calibri"/>
                <a:cs typeface="Calibri"/>
              </a:rPr>
              <a:t>(solubilidad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infinita)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diremos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ellas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totalmente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miscibles </a:t>
            </a:r>
            <a:r>
              <a:rPr sz="2400" dirty="0">
                <a:latin typeface="Calibri"/>
                <a:cs typeface="Calibri"/>
              </a:rPr>
              <a:t>(alcohol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etílico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agua).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86755" y="3322320"/>
            <a:ext cx="3590544" cy="145694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71844" y="1539239"/>
            <a:ext cx="1344168" cy="159867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93293" y="1690217"/>
            <a:ext cx="6117590" cy="4918710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2000" b="1" dirty="0">
                <a:latin typeface="Calibri"/>
                <a:cs typeface="Calibri"/>
              </a:rPr>
              <a:t>b1)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Disolución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no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saturada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insaturada</a:t>
            </a:r>
            <a:endParaRPr sz="2000">
              <a:latin typeface="Calibri"/>
              <a:cs typeface="Calibri"/>
            </a:endParaRPr>
          </a:p>
          <a:p>
            <a:pPr marL="128270">
              <a:lnSpc>
                <a:spcPct val="100000"/>
              </a:lnSpc>
              <a:spcBef>
                <a:spcPts val="825"/>
              </a:spcBef>
            </a:pPr>
            <a:r>
              <a:rPr sz="2000" dirty="0">
                <a:latin typeface="Calibri"/>
                <a:cs typeface="Calibri"/>
              </a:rPr>
              <a:t>Contiene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menor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cantidad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soluto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 </a:t>
            </a:r>
            <a:r>
              <a:rPr sz="2000" spc="-25" dirty="0">
                <a:latin typeface="Calibri"/>
                <a:cs typeface="Calibri"/>
              </a:rPr>
              <a:t>que</a:t>
            </a:r>
            <a:endParaRPr sz="2000">
              <a:latin typeface="Calibri"/>
              <a:cs typeface="Calibri"/>
            </a:endParaRPr>
          </a:p>
          <a:p>
            <a:pPr marL="12827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es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capaz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disolver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disolvente.</a:t>
            </a:r>
            <a:endParaRPr sz="2000">
              <a:latin typeface="Calibri"/>
              <a:cs typeface="Calibri"/>
            </a:endParaRPr>
          </a:p>
          <a:p>
            <a:pPr marL="83820">
              <a:lnSpc>
                <a:spcPct val="100000"/>
              </a:lnSpc>
              <a:spcBef>
                <a:spcPts val="2205"/>
              </a:spcBef>
            </a:pPr>
            <a:r>
              <a:rPr sz="2000" b="1" dirty="0">
                <a:latin typeface="Calibri"/>
                <a:cs typeface="Calibri"/>
              </a:rPr>
              <a:t>b2)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Disolución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saturada</a:t>
            </a:r>
            <a:endParaRPr sz="2000">
              <a:latin typeface="Calibri"/>
              <a:cs typeface="Calibri"/>
            </a:endParaRPr>
          </a:p>
          <a:p>
            <a:pPr marL="128270" marR="1374140" algn="just">
              <a:lnSpc>
                <a:spcPct val="100000"/>
              </a:lnSpc>
              <a:spcBef>
                <a:spcPts val="1310"/>
              </a:spcBef>
            </a:pPr>
            <a:r>
              <a:rPr sz="2000" dirty="0">
                <a:latin typeface="Calibri"/>
                <a:cs typeface="Calibri"/>
              </a:rPr>
              <a:t>Contiene</a:t>
            </a:r>
            <a:r>
              <a:rPr sz="2000" spc="3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3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máxima</a:t>
            </a:r>
            <a:r>
              <a:rPr sz="2000" spc="3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cantidad</a:t>
            </a:r>
            <a:r>
              <a:rPr sz="2000" spc="3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3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</a:t>
            </a:r>
            <a:r>
              <a:rPr sz="2000" spc="30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soluto </a:t>
            </a:r>
            <a:r>
              <a:rPr sz="2000" dirty="0">
                <a:latin typeface="Calibri"/>
                <a:cs typeface="Calibri"/>
              </a:rPr>
              <a:t>que</a:t>
            </a:r>
            <a:r>
              <a:rPr sz="2000" spc="43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puede</a:t>
            </a:r>
            <a:r>
              <a:rPr sz="2000" spc="43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disolver</a:t>
            </a:r>
            <a:r>
              <a:rPr sz="2000" spc="44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un</a:t>
            </a:r>
            <a:r>
              <a:rPr sz="2000" spc="434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disolvente</a:t>
            </a:r>
            <a:r>
              <a:rPr sz="2000" spc="440" dirty="0">
                <a:latin typeface="Calibri"/>
                <a:cs typeface="Calibri"/>
              </a:rPr>
              <a:t>  </a:t>
            </a:r>
            <a:r>
              <a:rPr sz="2000" spc="-25" dirty="0">
                <a:latin typeface="Calibri"/>
                <a:cs typeface="Calibri"/>
              </a:rPr>
              <a:t>en </a:t>
            </a:r>
            <a:r>
              <a:rPr sz="2000" spc="-20" dirty="0">
                <a:latin typeface="Calibri"/>
                <a:cs typeface="Calibri"/>
              </a:rPr>
              <a:t>particular,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temperatura</a:t>
            </a:r>
            <a:r>
              <a:rPr sz="2000" spc="-10" dirty="0">
                <a:latin typeface="Calibri"/>
                <a:cs typeface="Calibri"/>
              </a:rPr>
              <a:t> específica.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45"/>
              </a:spcBef>
            </a:pPr>
            <a:endParaRPr sz="2000">
              <a:latin typeface="Calibri"/>
              <a:cs typeface="Calibri"/>
            </a:endParaRPr>
          </a:p>
          <a:p>
            <a:pPr marL="83820" algn="just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Calibri"/>
                <a:cs typeface="Calibri"/>
              </a:rPr>
              <a:t>b3)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Disolución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sobresaturada</a:t>
            </a:r>
            <a:endParaRPr sz="2000">
              <a:latin typeface="Calibri"/>
              <a:cs typeface="Calibri"/>
            </a:endParaRPr>
          </a:p>
          <a:p>
            <a:pPr marL="93345" marR="5715" algn="just">
              <a:lnSpc>
                <a:spcPct val="100000"/>
              </a:lnSpc>
              <a:spcBef>
                <a:spcPts val="1075"/>
              </a:spcBef>
            </a:pPr>
            <a:r>
              <a:rPr sz="2000" dirty="0">
                <a:latin typeface="Calibri"/>
                <a:cs typeface="Calibri"/>
              </a:rPr>
              <a:t>Contiene</a:t>
            </a:r>
            <a:r>
              <a:rPr sz="2000" spc="3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más</a:t>
            </a:r>
            <a:r>
              <a:rPr sz="2000" spc="3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soluto</a:t>
            </a:r>
            <a:r>
              <a:rPr sz="2000" spc="2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que</a:t>
            </a:r>
            <a:r>
              <a:rPr sz="2000" spc="2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el</a:t>
            </a:r>
            <a:r>
              <a:rPr sz="2000" spc="3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que</a:t>
            </a:r>
            <a:r>
              <a:rPr sz="2000" spc="2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puede</a:t>
            </a:r>
            <a:r>
              <a:rPr sz="2000" spc="3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haber</a:t>
            </a:r>
            <a:r>
              <a:rPr sz="2000" spc="3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30" dirty="0">
                <a:latin typeface="Calibri"/>
                <a:cs typeface="Calibri"/>
              </a:rPr>
              <a:t>  </a:t>
            </a:r>
            <a:r>
              <a:rPr sz="2000" spc="-25" dirty="0">
                <a:latin typeface="Calibri"/>
                <a:cs typeface="Calibri"/>
              </a:rPr>
              <a:t>una </a:t>
            </a:r>
            <a:r>
              <a:rPr sz="2000" dirty="0">
                <a:latin typeface="Calibri"/>
                <a:cs typeface="Calibri"/>
              </a:rPr>
              <a:t>disolución</a:t>
            </a:r>
            <a:r>
              <a:rPr sz="2000" spc="24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saturada.</a:t>
            </a:r>
            <a:r>
              <a:rPr sz="2000" spc="24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Estas</a:t>
            </a:r>
            <a:r>
              <a:rPr sz="2000" spc="26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disoluciones</a:t>
            </a:r>
            <a:r>
              <a:rPr sz="2000" spc="24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no</a:t>
            </a:r>
            <a:r>
              <a:rPr sz="2000" spc="25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son</a:t>
            </a:r>
            <a:r>
              <a:rPr sz="2000" spc="245" dirty="0">
                <a:latin typeface="Calibri"/>
                <a:cs typeface="Calibri"/>
              </a:rPr>
              <a:t>  </a:t>
            </a:r>
            <a:r>
              <a:rPr sz="2000" spc="-25" dirty="0">
                <a:latin typeface="Calibri"/>
                <a:cs typeface="Calibri"/>
              </a:rPr>
              <a:t>muy </a:t>
            </a:r>
            <a:r>
              <a:rPr sz="2000" dirty="0">
                <a:latin typeface="Calibri"/>
                <a:cs typeface="Calibri"/>
              </a:rPr>
              <a:t>estables.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tiempo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parte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del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soluto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separa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de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disolución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forma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cristales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(cristalización).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29043" y="5195315"/>
            <a:ext cx="1991868" cy="161848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35965" y="106863"/>
            <a:ext cx="4166235" cy="124587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5"/>
              </a:spcBef>
              <a:tabLst>
                <a:tab pos="381000" algn="l"/>
              </a:tabLst>
            </a:pPr>
            <a:r>
              <a:rPr sz="2000" b="1" spc="-25" dirty="0">
                <a:latin typeface="Calibri"/>
                <a:cs typeface="Calibri"/>
              </a:rPr>
              <a:t>e.</a:t>
            </a:r>
            <a:r>
              <a:rPr sz="2000" b="1" dirty="0">
                <a:latin typeface="Calibri"/>
                <a:cs typeface="Calibri"/>
              </a:rPr>
              <a:t>	Proporción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los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componentes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200"/>
              </a:spcBef>
              <a:tabLst>
                <a:tab pos="504825" algn="l"/>
                <a:tab pos="1945005" algn="l"/>
                <a:tab pos="2335530" algn="l"/>
                <a:tab pos="3254375" algn="l"/>
              </a:tabLst>
            </a:pPr>
            <a:r>
              <a:rPr sz="2000" spc="-25" dirty="0">
                <a:latin typeface="Calibri"/>
                <a:cs typeface="Calibri"/>
              </a:rPr>
              <a:t>Las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disoluciones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se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puedes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clasificar </a:t>
            </a:r>
            <a:r>
              <a:rPr sz="2000" dirty="0">
                <a:latin typeface="Calibri"/>
                <a:cs typeface="Calibri"/>
              </a:rPr>
              <a:t>contienen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respecto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solubilidad.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40655" y="717041"/>
            <a:ext cx="38258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89305" algn="l"/>
                <a:tab pos="1132205" algn="l"/>
                <a:tab pos="2188845" algn="l"/>
                <a:tab pos="2614295" algn="l"/>
                <a:tab pos="3418840" algn="l"/>
              </a:tabLst>
            </a:pPr>
            <a:r>
              <a:rPr sz="2000" spc="-10" dirty="0">
                <a:latin typeface="Calibri"/>
                <a:cs typeface="Calibri"/>
              </a:rPr>
              <a:t>según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la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cantidad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de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soluto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que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473" y="489661"/>
            <a:ext cx="180593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/>
              <a:t>IMPORTANTE: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527" y="1363980"/>
            <a:ext cx="8022405" cy="9144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9527" y="2421635"/>
            <a:ext cx="8022405" cy="92506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9527" y="3500628"/>
            <a:ext cx="8022405" cy="92964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1538" y="4581144"/>
            <a:ext cx="8023917" cy="95554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1153" y="5733288"/>
            <a:ext cx="7959346" cy="9921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27663" y="4076700"/>
            <a:ext cx="1290200" cy="120700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1691" y="556996"/>
            <a:ext cx="8205470" cy="18548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000" spc="-10" dirty="0">
                <a:latin typeface="Calibri"/>
                <a:cs typeface="Calibri"/>
              </a:rPr>
              <a:t>Sistemas materiales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formados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más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sustancias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puras.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b="1" spc="-10" dirty="0">
                <a:solidFill>
                  <a:srgbClr val="057CD9"/>
                </a:solidFill>
                <a:latin typeface="Calibri"/>
                <a:cs typeface="Calibri"/>
              </a:rPr>
              <a:t>Características:</a:t>
            </a:r>
            <a:endParaRPr sz="2000">
              <a:latin typeface="Calibri"/>
              <a:cs typeface="Calibri"/>
            </a:endParaRPr>
          </a:p>
          <a:p>
            <a:pPr marL="156210" indent="-14351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156210" algn="l"/>
              </a:tabLst>
            </a:pPr>
            <a:r>
              <a:rPr sz="2000" dirty="0">
                <a:latin typeface="Calibri"/>
                <a:cs typeface="Calibri"/>
              </a:rPr>
              <a:t>No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ocurren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reacciones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químicas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entre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componentes.</a:t>
            </a:r>
            <a:endParaRPr sz="2000">
              <a:latin typeface="Calibri"/>
              <a:cs typeface="Calibri"/>
            </a:endParaRPr>
          </a:p>
          <a:p>
            <a:pPr marL="156210" indent="-14351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156210" algn="l"/>
              </a:tabLst>
            </a:pPr>
            <a:r>
              <a:rPr sz="2000" dirty="0">
                <a:latin typeface="Calibri"/>
                <a:cs typeface="Calibri"/>
              </a:rPr>
              <a:t>Cada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componentes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mantiene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identidad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propiedades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químicas.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1691" y="2537841"/>
            <a:ext cx="83432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7480" indent="-14478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157480" algn="l"/>
                <a:tab pos="708660" algn="l"/>
                <a:tab pos="2330450" algn="l"/>
                <a:tab pos="3330575" algn="l"/>
                <a:tab pos="4540885" algn="l"/>
                <a:tab pos="5109210" algn="l"/>
                <a:tab pos="6074410" algn="l"/>
                <a:tab pos="6984365" algn="l"/>
                <a:tab pos="7685405" algn="l"/>
              </a:tabLst>
            </a:pPr>
            <a:r>
              <a:rPr sz="2000" spc="-25" dirty="0">
                <a:latin typeface="Calibri"/>
                <a:cs typeface="Calibri"/>
              </a:rPr>
              <a:t>Los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componentes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pueden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separarse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por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medios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físicos,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tales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como: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1691" y="2690850"/>
            <a:ext cx="8343265" cy="15500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000" dirty="0">
                <a:latin typeface="Calibri"/>
                <a:cs typeface="Calibri"/>
              </a:rPr>
              <a:t>destilación,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filtración,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flotación,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etc.</a:t>
            </a:r>
            <a:endParaRPr sz="2000">
              <a:latin typeface="Calibri"/>
              <a:cs typeface="Calibri"/>
            </a:endParaRPr>
          </a:p>
          <a:p>
            <a:pPr marL="12700" marR="5080" indent="144780" algn="just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157480" algn="l"/>
              </a:tabLst>
            </a:pPr>
            <a:r>
              <a:rPr sz="2000" dirty="0">
                <a:latin typeface="Calibri"/>
                <a:cs typeface="Calibri"/>
              </a:rPr>
              <a:t>Aún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cuando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existen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cambios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químicos,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algunas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propiedades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físicas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una </a:t>
            </a:r>
            <a:r>
              <a:rPr sz="2000" dirty="0">
                <a:latin typeface="Calibri"/>
                <a:cs typeface="Calibri"/>
              </a:rPr>
              <a:t>mezcla,</a:t>
            </a:r>
            <a:r>
              <a:rPr sz="2000" spc="3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tales</a:t>
            </a:r>
            <a:r>
              <a:rPr sz="2000" spc="3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como</a:t>
            </a:r>
            <a:r>
              <a:rPr sz="2000" spc="3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</a:t>
            </a:r>
            <a:r>
              <a:rPr sz="2000" spc="3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punto</a:t>
            </a:r>
            <a:r>
              <a:rPr sz="2000" spc="3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3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fusión,</a:t>
            </a:r>
            <a:r>
              <a:rPr sz="2000" spc="3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pueden</a:t>
            </a:r>
            <a:r>
              <a:rPr sz="2000" spc="3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diferir</a:t>
            </a:r>
            <a:r>
              <a:rPr sz="2000" spc="3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respecto</a:t>
            </a:r>
            <a:r>
              <a:rPr sz="2000" spc="3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3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las</a:t>
            </a:r>
            <a:r>
              <a:rPr sz="2000" spc="3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35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sus </a:t>
            </a:r>
            <a:r>
              <a:rPr sz="2000" spc="-10" dirty="0">
                <a:latin typeface="Calibri"/>
                <a:cs typeface="Calibri"/>
              </a:rPr>
              <a:t>componentes.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1063" y="0"/>
            <a:ext cx="2868295" cy="619125"/>
          </a:xfrm>
          <a:custGeom>
            <a:avLst/>
            <a:gdLst/>
            <a:ahLst/>
            <a:cxnLst/>
            <a:rect l="l" t="t" r="r" b="b"/>
            <a:pathLst>
              <a:path w="2868295" h="619125">
                <a:moveTo>
                  <a:pt x="2864266" y="0"/>
                </a:moveTo>
                <a:lnTo>
                  <a:pt x="3898" y="0"/>
                </a:lnTo>
                <a:lnTo>
                  <a:pt x="0" y="19303"/>
                </a:lnTo>
                <a:lnTo>
                  <a:pt x="0" y="498855"/>
                </a:lnTo>
                <a:lnTo>
                  <a:pt x="9420" y="545502"/>
                </a:lnTo>
                <a:lnTo>
                  <a:pt x="35112" y="583612"/>
                </a:lnTo>
                <a:lnTo>
                  <a:pt x="73219" y="609316"/>
                </a:lnTo>
                <a:lnTo>
                  <a:pt x="119888" y="618744"/>
                </a:lnTo>
                <a:lnTo>
                  <a:pt x="2748280" y="618744"/>
                </a:lnTo>
                <a:lnTo>
                  <a:pt x="2794926" y="609316"/>
                </a:lnTo>
                <a:lnTo>
                  <a:pt x="2833036" y="583612"/>
                </a:lnTo>
                <a:lnTo>
                  <a:pt x="2858740" y="545502"/>
                </a:lnTo>
                <a:lnTo>
                  <a:pt x="2868168" y="498855"/>
                </a:lnTo>
                <a:lnTo>
                  <a:pt x="2868168" y="19303"/>
                </a:lnTo>
                <a:lnTo>
                  <a:pt x="286426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65556" y="16510"/>
            <a:ext cx="15563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404040"/>
                </a:solidFill>
              </a:rPr>
              <a:t>2.</a:t>
            </a:r>
            <a:r>
              <a:rPr sz="2800" spc="-25" dirty="0">
                <a:solidFill>
                  <a:srgbClr val="404040"/>
                </a:solidFill>
              </a:rPr>
              <a:t> </a:t>
            </a:r>
            <a:r>
              <a:rPr sz="2800" spc="-10" dirty="0">
                <a:solidFill>
                  <a:srgbClr val="404040"/>
                </a:solidFill>
              </a:rPr>
              <a:t>Mezclas</a:t>
            </a:r>
            <a:endParaRPr sz="2800"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57627" y="0"/>
            <a:ext cx="723900" cy="76047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07442" y="5371338"/>
            <a:ext cx="1655445" cy="370840"/>
          </a:xfrm>
          <a:prstGeom prst="rect">
            <a:avLst/>
          </a:prstGeom>
          <a:solidFill>
            <a:srgbClr val="C0504D">
              <a:alpha val="25097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456565">
              <a:lnSpc>
                <a:spcPct val="100000"/>
              </a:lnSpc>
              <a:spcBef>
                <a:spcPts val="240"/>
              </a:spcBef>
            </a:pPr>
            <a:r>
              <a:rPr sz="1800" spc="-10" dirty="0">
                <a:latin typeface="Calibri"/>
                <a:cs typeface="Calibri"/>
              </a:rPr>
              <a:t>Mezclas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38757" y="5056632"/>
            <a:ext cx="421005" cy="873125"/>
          </a:xfrm>
          <a:custGeom>
            <a:avLst/>
            <a:gdLst/>
            <a:ahLst/>
            <a:cxnLst/>
            <a:rect l="l" t="t" r="r" b="b"/>
            <a:pathLst>
              <a:path w="421005" h="873125">
                <a:moveTo>
                  <a:pt x="348615" y="0"/>
                </a:moveTo>
                <a:lnTo>
                  <a:pt x="174244" y="85471"/>
                </a:lnTo>
                <a:lnTo>
                  <a:pt x="220281" y="120599"/>
                </a:lnTo>
                <a:lnTo>
                  <a:pt x="0" y="409448"/>
                </a:lnTo>
                <a:lnTo>
                  <a:pt x="45974" y="444627"/>
                </a:lnTo>
                <a:lnTo>
                  <a:pt x="266306" y="155714"/>
                </a:lnTo>
                <a:lnTo>
                  <a:pt x="312420" y="190881"/>
                </a:lnTo>
                <a:lnTo>
                  <a:pt x="330111" y="97536"/>
                </a:lnTo>
                <a:lnTo>
                  <a:pt x="348615" y="0"/>
                </a:lnTo>
                <a:close/>
              </a:path>
              <a:path w="421005" h="873125">
                <a:moveTo>
                  <a:pt x="420624" y="872934"/>
                </a:moveTo>
                <a:lnTo>
                  <a:pt x="391972" y="794740"/>
                </a:lnTo>
                <a:lnTo>
                  <a:pt x="353822" y="690575"/>
                </a:lnTo>
                <a:lnTo>
                  <a:pt x="314083" y="732764"/>
                </a:lnTo>
                <a:lnTo>
                  <a:pt x="42799" y="477266"/>
                </a:lnTo>
                <a:lnTo>
                  <a:pt x="3175" y="519430"/>
                </a:lnTo>
                <a:lnTo>
                  <a:pt x="274358" y="774928"/>
                </a:lnTo>
                <a:lnTo>
                  <a:pt x="234696" y="817041"/>
                </a:lnTo>
                <a:lnTo>
                  <a:pt x="420624" y="8729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392929" y="4522470"/>
            <a:ext cx="3001010" cy="923925"/>
          </a:xfrm>
          <a:prstGeom prst="rect">
            <a:avLst/>
          </a:prstGeom>
          <a:solidFill>
            <a:srgbClr val="C0504D">
              <a:alpha val="10195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119380" marR="113030" indent="-1270" algn="ctr">
              <a:lnSpc>
                <a:spcPct val="100000"/>
              </a:lnSpc>
              <a:spcBef>
                <a:spcPts val="240"/>
              </a:spcBef>
            </a:pPr>
            <a:r>
              <a:rPr sz="1800" dirty="0">
                <a:latin typeface="Calibri"/>
                <a:cs typeface="Calibri"/>
              </a:rPr>
              <a:t>Los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componentes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se </a:t>
            </a:r>
            <a:r>
              <a:rPr sz="1800" dirty="0">
                <a:latin typeface="Calibri"/>
                <a:cs typeface="Calibri"/>
              </a:rPr>
              <a:t>distinguen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simple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vista.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Una </a:t>
            </a:r>
            <a:r>
              <a:rPr sz="1800" dirty="0">
                <a:latin typeface="Calibri"/>
                <a:cs typeface="Calibri"/>
              </a:rPr>
              <a:t>sola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fase.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60270" y="5746241"/>
            <a:ext cx="1656714" cy="368935"/>
          </a:xfrm>
          <a:prstGeom prst="rect">
            <a:avLst/>
          </a:prstGeom>
          <a:solidFill>
            <a:srgbClr val="C0504D">
              <a:alpha val="10195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180975">
              <a:lnSpc>
                <a:spcPct val="100000"/>
              </a:lnSpc>
              <a:spcBef>
                <a:spcPts val="240"/>
              </a:spcBef>
            </a:pPr>
            <a:r>
              <a:rPr sz="1800" spc="-10" dirty="0">
                <a:latin typeface="Calibri"/>
                <a:cs typeface="Calibri"/>
              </a:rPr>
              <a:t>Heterogéneas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44467" y="5010911"/>
            <a:ext cx="643255" cy="173990"/>
          </a:xfrm>
          <a:custGeom>
            <a:avLst/>
            <a:gdLst/>
            <a:ahLst/>
            <a:cxnLst/>
            <a:rect l="l" t="t" r="r" b="b"/>
            <a:pathLst>
              <a:path w="643254" h="173989">
                <a:moveTo>
                  <a:pt x="469265" y="0"/>
                </a:moveTo>
                <a:lnTo>
                  <a:pt x="469265" y="173736"/>
                </a:lnTo>
                <a:lnTo>
                  <a:pt x="585089" y="115824"/>
                </a:lnTo>
                <a:lnTo>
                  <a:pt x="498221" y="115824"/>
                </a:lnTo>
                <a:lnTo>
                  <a:pt x="498221" y="57912"/>
                </a:lnTo>
                <a:lnTo>
                  <a:pt x="585089" y="57912"/>
                </a:lnTo>
                <a:lnTo>
                  <a:pt x="469265" y="0"/>
                </a:lnTo>
                <a:close/>
              </a:path>
              <a:path w="643254" h="173989">
                <a:moveTo>
                  <a:pt x="469265" y="57912"/>
                </a:moveTo>
                <a:lnTo>
                  <a:pt x="0" y="57912"/>
                </a:lnTo>
                <a:lnTo>
                  <a:pt x="0" y="115824"/>
                </a:lnTo>
                <a:lnTo>
                  <a:pt x="469265" y="115824"/>
                </a:lnTo>
                <a:lnTo>
                  <a:pt x="469265" y="57912"/>
                </a:lnTo>
                <a:close/>
              </a:path>
              <a:path w="643254" h="173989">
                <a:moveTo>
                  <a:pt x="585089" y="57912"/>
                </a:moveTo>
                <a:lnTo>
                  <a:pt x="498221" y="57912"/>
                </a:lnTo>
                <a:lnTo>
                  <a:pt x="498221" y="115824"/>
                </a:lnTo>
                <a:lnTo>
                  <a:pt x="585089" y="115824"/>
                </a:lnTo>
                <a:lnTo>
                  <a:pt x="643001" y="86868"/>
                </a:lnTo>
                <a:lnTo>
                  <a:pt x="585089" y="57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40479" y="5875020"/>
            <a:ext cx="575945" cy="173990"/>
          </a:xfrm>
          <a:custGeom>
            <a:avLst/>
            <a:gdLst/>
            <a:ahLst/>
            <a:cxnLst/>
            <a:rect l="l" t="t" r="r" b="b"/>
            <a:pathLst>
              <a:path w="575945" h="173989">
                <a:moveTo>
                  <a:pt x="402209" y="0"/>
                </a:moveTo>
                <a:lnTo>
                  <a:pt x="402209" y="173735"/>
                </a:lnTo>
                <a:lnTo>
                  <a:pt x="518033" y="115823"/>
                </a:lnTo>
                <a:lnTo>
                  <a:pt x="431165" y="115823"/>
                </a:lnTo>
                <a:lnTo>
                  <a:pt x="431165" y="57911"/>
                </a:lnTo>
                <a:lnTo>
                  <a:pt x="518033" y="57911"/>
                </a:lnTo>
                <a:lnTo>
                  <a:pt x="402209" y="0"/>
                </a:lnTo>
                <a:close/>
              </a:path>
              <a:path w="575945" h="173989">
                <a:moveTo>
                  <a:pt x="402209" y="57911"/>
                </a:moveTo>
                <a:lnTo>
                  <a:pt x="0" y="57911"/>
                </a:lnTo>
                <a:lnTo>
                  <a:pt x="0" y="115823"/>
                </a:lnTo>
                <a:lnTo>
                  <a:pt x="402209" y="115823"/>
                </a:lnTo>
                <a:lnTo>
                  <a:pt x="402209" y="57911"/>
                </a:lnTo>
                <a:close/>
              </a:path>
              <a:path w="575945" h="173989">
                <a:moveTo>
                  <a:pt x="518033" y="57911"/>
                </a:moveTo>
                <a:lnTo>
                  <a:pt x="431165" y="57911"/>
                </a:lnTo>
                <a:lnTo>
                  <a:pt x="431165" y="115823"/>
                </a:lnTo>
                <a:lnTo>
                  <a:pt x="518033" y="115823"/>
                </a:lnTo>
                <a:lnTo>
                  <a:pt x="575945" y="86867"/>
                </a:lnTo>
                <a:lnTo>
                  <a:pt x="518033" y="579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088642" y="4871465"/>
            <a:ext cx="1656714" cy="370840"/>
          </a:xfrm>
          <a:prstGeom prst="rect">
            <a:avLst/>
          </a:prstGeom>
          <a:solidFill>
            <a:srgbClr val="C0504D">
              <a:alpha val="10195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217804">
              <a:lnSpc>
                <a:spcPct val="100000"/>
              </a:lnSpc>
              <a:spcBef>
                <a:spcPts val="245"/>
              </a:spcBef>
            </a:pPr>
            <a:r>
              <a:rPr sz="1800" spc="-10" dirty="0">
                <a:latin typeface="Calibri"/>
                <a:cs typeface="Calibri"/>
              </a:rPr>
              <a:t>Homogéneas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92929" y="5529834"/>
            <a:ext cx="3001010" cy="923925"/>
          </a:xfrm>
          <a:prstGeom prst="rect">
            <a:avLst/>
          </a:prstGeom>
          <a:solidFill>
            <a:srgbClr val="C0504D">
              <a:alpha val="10195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110489" marR="104139" indent="-1905" algn="ctr">
              <a:lnSpc>
                <a:spcPct val="100000"/>
              </a:lnSpc>
              <a:spcBef>
                <a:spcPts val="245"/>
              </a:spcBef>
            </a:pPr>
            <a:r>
              <a:rPr sz="1800" dirty="0">
                <a:latin typeface="Calibri"/>
                <a:cs typeface="Calibri"/>
              </a:rPr>
              <a:t>Los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componentes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se </a:t>
            </a:r>
            <a:r>
              <a:rPr sz="1800" dirty="0">
                <a:latin typeface="Calibri"/>
                <a:cs typeface="Calibri"/>
              </a:rPr>
              <a:t>distinguen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simple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vista.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Más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fase.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79664" y="5373623"/>
            <a:ext cx="624840" cy="1267968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7075" y="260604"/>
            <a:ext cx="8520684" cy="6390132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190" y="1070864"/>
            <a:ext cx="852995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Cuando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sustancia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(el soluto)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disuelve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otra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(el disolvente),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partículas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soluto </a:t>
            </a:r>
            <a:r>
              <a:rPr sz="1800" dirty="0">
                <a:latin typeface="Calibri"/>
                <a:cs typeface="Calibri"/>
              </a:rPr>
              <a:t>se</a:t>
            </a:r>
            <a:r>
              <a:rPr sz="1800" spc="4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dispersan</a:t>
            </a:r>
            <a:r>
              <a:rPr sz="1800" spc="4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4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4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disolvente,</a:t>
            </a:r>
            <a:r>
              <a:rPr sz="1800" spc="4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ocupando</a:t>
            </a:r>
            <a:r>
              <a:rPr sz="1800" spc="4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posiciones</a:t>
            </a:r>
            <a:r>
              <a:rPr sz="1800" spc="4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que</a:t>
            </a:r>
            <a:r>
              <a:rPr sz="1800" spc="45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estaban</a:t>
            </a:r>
            <a:r>
              <a:rPr sz="1800" spc="4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ocupadas</a:t>
            </a:r>
            <a:r>
              <a:rPr sz="1800" spc="4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antes</a:t>
            </a:r>
            <a:r>
              <a:rPr sz="1800" spc="459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por </a:t>
            </a:r>
            <a:r>
              <a:rPr sz="1800" dirty="0">
                <a:latin typeface="Calibri"/>
                <a:cs typeface="Calibri"/>
              </a:rPr>
              <a:t>moléculas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disolvente.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facilidad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este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proceso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depende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fuerza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relativa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tres </a:t>
            </a:r>
            <a:r>
              <a:rPr sz="1800" dirty="0">
                <a:latin typeface="Calibri"/>
                <a:cs typeface="Calibri"/>
              </a:rPr>
              <a:t>tipos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interacciones:</a:t>
            </a:r>
            <a:endParaRPr sz="18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2160"/>
              </a:spcBef>
              <a:buFont typeface="Arial MT"/>
              <a:buChar char="•"/>
              <a:tabLst>
                <a:tab pos="469265" algn="l"/>
              </a:tabLst>
            </a:pPr>
            <a:r>
              <a:rPr sz="1800" b="1" spc="-10" dirty="0">
                <a:latin typeface="Calibri"/>
                <a:cs typeface="Calibri"/>
              </a:rPr>
              <a:t>Interacción disolvente-disolvente</a:t>
            </a:r>
            <a:endParaRPr sz="18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Font typeface="Arial MT"/>
              <a:buChar char="•"/>
              <a:tabLst>
                <a:tab pos="469265" algn="l"/>
              </a:tabLst>
            </a:pPr>
            <a:r>
              <a:rPr sz="1800" b="1" spc="-10" dirty="0">
                <a:latin typeface="Calibri"/>
                <a:cs typeface="Calibri"/>
              </a:rPr>
              <a:t>Interacción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soluto-soluto</a:t>
            </a:r>
            <a:endParaRPr sz="18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Font typeface="Arial MT"/>
              <a:buChar char="•"/>
              <a:tabLst>
                <a:tab pos="469265" algn="l"/>
              </a:tabLst>
            </a:pPr>
            <a:r>
              <a:rPr sz="1800" b="1" spc="-10" dirty="0">
                <a:latin typeface="Calibri"/>
                <a:cs typeface="Calibri"/>
              </a:rPr>
              <a:t>Interacción disolvente-soluto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5645" y="3525773"/>
            <a:ext cx="2999740" cy="370840"/>
          </a:xfrm>
          <a:prstGeom prst="rect">
            <a:avLst/>
          </a:prstGeom>
          <a:solidFill>
            <a:srgbClr val="C0504D">
              <a:alpha val="25097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232410">
              <a:lnSpc>
                <a:spcPct val="100000"/>
              </a:lnSpc>
              <a:spcBef>
                <a:spcPts val="240"/>
              </a:spcBef>
            </a:pPr>
            <a:r>
              <a:rPr sz="1800" spc="-10" dirty="0">
                <a:latin typeface="Calibri"/>
                <a:cs typeface="Calibri"/>
              </a:rPr>
              <a:t>Atracción soluto-disolvente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58005" y="3454146"/>
            <a:ext cx="3357879" cy="646430"/>
          </a:xfrm>
          <a:prstGeom prst="rect">
            <a:avLst/>
          </a:prstGeom>
          <a:solidFill>
            <a:srgbClr val="C0504D">
              <a:alpha val="25097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612140" marR="137160" indent="-466725">
              <a:lnSpc>
                <a:spcPct val="100000"/>
              </a:lnSpc>
              <a:spcBef>
                <a:spcPts val="240"/>
              </a:spcBef>
            </a:pPr>
            <a:r>
              <a:rPr sz="1800" spc="-10" dirty="0">
                <a:latin typeface="Calibri"/>
                <a:cs typeface="Calibri"/>
              </a:rPr>
              <a:t>Atracción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disolvente-</a:t>
            </a:r>
            <a:r>
              <a:rPr sz="1800" dirty="0">
                <a:latin typeface="Calibri"/>
                <a:cs typeface="Calibri"/>
              </a:rPr>
              <a:t>disolvente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y </a:t>
            </a:r>
            <a:r>
              <a:rPr sz="1800" spc="-10" dirty="0">
                <a:latin typeface="Calibri"/>
                <a:cs typeface="Calibri"/>
              </a:rPr>
              <a:t>atracción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soluto-soluto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253740" y="3471646"/>
            <a:ext cx="512445" cy="614680"/>
            <a:chOff x="3253740" y="3471646"/>
            <a:chExt cx="512445" cy="61468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9090" y="3506680"/>
              <a:ext cx="430182" cy="4725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53740" y="3471646"/>
              <a:ext cx="512102" cy="61419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357372" y="3525012"/>
              <a:ext cx="358140" cy="401320"/>
            </a:xfrm>
            <a:custGeom>
              <a:avLst/>
              <a:gdLst/>
              <a:ahLst/>
              <a:cxnLst/>
              <a:rect l="l" t="t" r="r" b="b"/>
              <a:pathLst>
                <a:path w="358139" h="401320">
                  <a:moveTo>
                    <a:pt x="358139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358139" y="400812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1D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57372" y="3525012"/>
              <a:ext cx="358140" cy="401320"/>
            </a:xfrm>
            <a:custGeom>
              <a:avLst/>
              <a:gdLst/>
              <a:ahLst/>
              <a:cxnLst/>
              <a:rect l="l" t="t" r="r" b="b"/>
              <a:pathLst>
                <a:path w="358139" h="401320">
                  <a:moveTo>
                    <a:pt x="0" y="400812"/>
                  </a:moveTo>
                  <a:lnTo>
                    <a:pt x="358139" y="400812"/>
                  </a:lnTo>
                  <a:lnTo>
                    <a:pt x="358139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437001" y="3542157"/>
            <a:ext cx="1524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0" dirty="0">
                <a:latin typeface="Calibri"/>
                <a:cs typeface="Calibri"/>
              </a:rPr>
              <a:t>&gt;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391354" y="3406127"/>
            <a:ext cx="1501775" cy="835660"/>
            <a:chOff x="7391354" y="3406127"/>
            <a:chExt cx="1501775" cy="83566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1354" y="3435039"/>
              <a:ext cx="1501231" cy="71791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67599" y="3406127"/>
              <a:ext cx="1392936" cy="835164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7429500" y="3453384"/>
            <a:ext cx="1430020" cy="646430"/>
          </a:xfrm>
          <a:prstGeom prst="rect">
            <a:avLst/>
          </a:prstGeom>
          <a:solidFill>
            <a:srgbClr val="F1DCDB"/>
          </a:solidFill>
          <a:ln w="9144">
            <a:solidFill>
              <a:srgbClr val="46AAC5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269875" marR="210820" indent="-50800">
              <a:lnSpc>
                <a:spcPct val="100000"/>
              </a:lnSpc>
              <a:spcBef>
                <a:spcPts val="245"/>
              </a:spcBef>
            </a:pPr>
            <a:r>
              <a:rPr sz="1800" b="1" spc="-10" dirty="0">
                <a:latin typeface="Calibri"/>
                <a:cs typeface="Calibri"/>
              </a:rPr>
              <a:t>Disolución favorable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7614" y="4187190"/>
            <a:ext cx="2301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Ej.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KNO</a:t>
            </a:r>
            <a:r>
              <a:rPr sz="1800" baseline="-20833" dirty="0">
                <a:latin typeface="Calibri"/>
                <a:cs typeface="Calibri"/>
              </a:rPr>
              <a:t>3</a:t>
            </a:r>
            <a:r>
              <a:rPr sz="1800" spc="209" baseline="-2083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LiOH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agua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9822" y="4844034"/>
            <a:ext cx="2999740" cy="370840"/>
          </a:xfrm>
          <a:prstGeom prst="rect">
            <a:avLst/>
          </a:prstGeom>
          <a:solidFill>
            <a:srgbClr val="C0504D">
              <a:alpha val="25097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232410">
              <a:lnSpc>
                <a:spcPct val="100000"/>
              </a:lnSpc>
              <a:spcBef>
                <a:spcPts val="245"/>
              </a:spcBef>
            </a:pPr>
            <a:r>
              <a:rPr sz="1800" spc="-10" dirty="0">
                <a:latin typeface="Calibri"/>
                <a:cs typeface="Calibri"/>
              </a:rPr>
              <a:t>Atracción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soluto-disolvente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168395" y="4762474"/>
            <a:ext cx="512445" cy="614680"/>
            <a:chOff x="3168395" y="4762474"/>
            <a:chExt cx="512445" cy="614680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33896" y="4795983"/>
              <a:ext cx="428281" cy="47254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68395" y="4762474"/>
              <a:ext cx="512102" cy="61419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272027" y="4814315"/>
              <a:ext cx="356870" cy="401320"/>
            </a:xfrm>
            <a:custGeom>
              <a:avLst/>
              <a:gdLst/>
              <a:ahLst/>
              <a:cxnLst/>
              <a:rect l="l" t="t" r="r" b="b"/>
              <a:pathLst>
                <a:path w="356870" h="401320">
                  <a:moveTo>
                    <a:pt x="356615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356615" y="400812"/>
                  </a:lnTo>
                  <a:lnTo>
                    <a:pt x="356615" y="0"/>
                  </a:lnTo>
                  <a:close/>
                </a:path>
              </a:pathLst>
            </a:custGeom>
            <a:solidFill>
              <a:srgbClr val="F1D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72027" y="4814315"/>
              <a:ext cx="356870" cy="401320"/>
            </a:xfrm>
            <a:custGeom>
              <a:avLst/>
              <a:gdLst/>
              <a:ahLst/>
              <a:cxnLst/>
              <a:rect l="l" t="t" r="r" b="b"/>
              <a:pathLst>
                <a:path w="356870" h="401320">
                  <a:moveTo>
                    <a:pt x="0" y="400812"/>
                  </a:moveTo>
                  <a:lnTo>
                    <a:pt x="356615" y="400812"/>
                  </a:lnTo>
                  <a:lnTo>
                    <a:pt x="356615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351021" y="4832350"/>
            <a:ext cx="1524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0" dirty="0">
                <a:latin typeface="Calibri"/>
                <a:cs typeface="Calibri"/>
              </a:rPr>
              <a:t>&lt;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742182" y="4700778"/>
            <a:ext cx="3357879" cy="647700"/>
          </a:xfrm>
          <a:prstGeom prst="rect">
            <a:avLst/>
          </a:prstGeom>
          <a:solidFill>
            <a:srgbClr val="C0504D">
              <a:alpha val="25097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611505" marR="137160" indent="-466725">
              <a:lnSpc>
                <a:spcPct val="100000"/>
              </a:lnSpc>
              <a:spcBef>
                <a:spcPts val="245"/>
              </a:spcBef>
            </a:pPr>
            <a:r>
              <a:rPr sz="1800" spc="-10" dirty="0">
                <a:latin typeface="Calibri"/>
                <a:cs typeface="Calibri"/>
              </a:rPr>
              <a:t>Atracción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disolvente-</a:t>
            </a:r>
            <a:r>
              <a:rPr sz="1800" dirty="0">
                <a:latin typeface="Calibri"/>
                <a:cs typeface="Calibri"/>
              </a:rPr>
              <a:t>disolvente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y </a:t>
            </a:r>
            <a:r>
              <a:rPr sz="1800" spc="-10" dirty="0">
                <a:latin typeface="Calibri"/>
                <a:cs typeface="Calibri"/>
              </a:rPr>
              <a:t>atracción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soluto-soluto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203923" y="4654283"/>
            <a:ext cx="1715135" cy="835660"/>
            <a:chOff x="7203923" y="4654283"/>
            <a:chExt cx="1715135" cy="835660"/>
          </a:xfrm>
        </p:grpSpPr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03923" y="4681671"/>
              <a:ext cx="1714548" cy="71791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74051" y="4654283"/>
              <a:ext cx="1572768" cy="835164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7242047" y="4700015"/>
            <a:ext cx="1643380" cy="646430"/>
          </a:xfrm>
          <a:prstGeom prst="rect">
            <a:avLst/>
          </a:prstGeom>
          <a:solidFill>
            <a:srgbClr val="F1DCDB"/>
          </a:solidFill>
          <a:ln w="9144">
            <a:solidFill>
              <a:srgbClr val="46AAC5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213995" marR="203200" indent="112395">
              <a:lnSpc>
                <a:spcPct val="100000"/>
              </a:lnSpc>
              <a:spcBef>
                <a:spcPts val="250"/>
              </a:spcBef>
            </a:pPr>
            <a:r>
              <a:rPr sz="1800" b="1" spc="-10" dirty="0">
                <a:latin typeface="Calibri"/>
                <a:cs typeface="Calibri"/>
              </a:rPr>
              <a:t>Disolución desfavorable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51790" y="5434380"/>
            <a:ext cx="2553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Ej.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AgSO</a:t>
            </a:r>
            <a:r>
              <a:rPr sz="1800" baseline="-20833" dirty="0">
                <a:latin typeface="Calibri"/>
                <a:cs typeface="Calibri"/>
              </a:rPr>
              <a:t>4</a:t>
            </a:r>
            <a:r>
              <a:rPr sz="1800" spc="-22" baseline="-2083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MgCO</a:t>
            </a:r>
            <a:r>
              <a:rPr sz="1800" spc="-15" baseline="-20833" dirty="0">
                <a:latin typeface="Calibri"/>
                <a:cs typeface="Calibri"/>
              </a:rPr>
              <a:t>3</a:t>
            </a:r>
            <a:r>
              <a:rPr sz="1800" spc="-22" baseline="-2083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 </a:t>
            </a:r>
            <a:r>
              <a:rPr sz="1800" spc="-20" dirty="0">
                <a:latin typeface="Calibri"/>
                <a:cs typeface="Calibri"/>
              </a:rPr>
              <a:t>agua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521004" y="492709"/>
            <a:ext cx="23196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1)</a:t>
            </a:r>
            <a:r>
              <a:rPr sz="2000" spc="-55" dirty="0"/>
              <a:t> </a:t>
            </a:r>
            <a:r>
              <a:rPr sz="2000" spc="-10" dirty="0"/>
              <a:t>Naturaleza</a:t>
            </a:r>
            <a:r>
              <a:rPr sz="2000" spc="-35" dirty="0"/>
              <a:t> </a:t>
            </a:r>
            <a:r>
              <a:rPr sz="2000" spc="-10" dirty="0"/>
              <a:t>química</a:t>
            </a:r>
            <a:endParaRPr sz="20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88212" y="4504110"/>
            <a:ext cx="2903475" cy="17786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691" y="709040"/>
            <a:ext cx="870013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latin typeface="Calibri"/>
                <a:cs typeface="Calibri"/>
              </a:rPr>
              <a:t>La</a:t>
            </a:r>
            <a:r>
              <a:rPr sz="2000" b="0" spc="37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solubilidad</a:t>
            </a:r>
            <a:r>
              <a:rPr sz="2000" b="0" spc="38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de</a:t>
            </a:r>
            <a:r>
              <a:rPr sz="2000" b="0" spc="37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los</a:t>
            </a:r>
            <a:r>
              <a:rPr sz="2000" b="0" spc="36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compuestos</a:t>
            </a:r>
            <a:r>
              <a:rPr sz="2000" b="0" spc="38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iónicos</a:t>
            </a:r>
            <a:r>
              <a:rPr sz="2000" b="0" spc="37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en</a:t>
            </a:r>
            <a:r>
              <a:rPr sz="2000" b="0" spc="38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agua</a:t>
            </a:r>
            <a:r>
              <a:rPr sz="2000" b="0" spc="37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(varía</a:t>
            </a:r>
            <a:r>
              <a:rPr sz="2000" b="0" spc="38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de</a:t>
            </a:r>
            <a:r>
              <a:rPr sz="2000" b="0" spc="37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unos</a:t>
            </a:r>
            <a:r>
              <a:rPr sz="2000" b="0" spc="36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compuestos</a:t>
            </a:r>
            <a:r>
              <a:rPr sz="2000" b="0" spc="380" dirty="0">
                <a:latin typeface="Calibri"/>
                <a:cs typeface="Calibri"/>
              </a:rPr>
              <a:t> </a:t>
            </a:r>
            <a:r>
              <a:rPr sz="2000" b="0" spc="-50" dirty="0">
                <a:latin typeface="Calibri"/>
                <a:cs typeface="Calibri"/>
              </a:rPr>
              <a:t>a </a:t>
            </a:r>
            <a:r>
              <a:rPr sz="2000" b="0" dirty="0">
                <a:latin typeface="Calibri"/>
                <a:cs typeface="Calibri"/>
              </a:rPr>
              <a:t>otros)</a:t>
            </a:r>
            <a:r>
              <a:rPr sz="2000" b="0" spc="-5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depende</a:t>
            </a:r>
            <a:r>
              <a:rPr sz="2000" b="0" spc="-4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de</a:t>
            </a:r>
            <a:r>
              <a:rPr sz="2000" b="0" spc="-5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un</a:t>
            </a:r>
            <a:r>
              <a:rPr sz="2000" b="0" spc="-6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equilibrio</a:t>
            </a:r>
            <a:r>
              <a:rPr sz="2000" b="0" spc="-3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entre</a:t>
            </a:r>
            <a:r>
              <a:rPr sz="2000" b="0" spc="-5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dos</a:t>
            </a:r>
            <a:r>
              <a:rPr sz="2000" b="0" spc="-5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fuerzas,</a:t>
            </a:r>
            <a:r>
              <a:rPr sz="2000" b="0" spc="-4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ambas</a:t>
            </a:r>
            <a:r>
              <a:rPr sz="2000" b="0" spc="-4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de</a:t>
            </a:r>
            <a:r>
              <a:rPr sz="2000" b="0" spc="-55" dirty="0">
                <a:latin typeface="Calibri"/>
                <a:cs typeface="Calibri"/>
              </a:rPr>
              <a:t> </a:t>
            </a:r>
            <a:r>
              <a:rPr sz="2000" b="0" spc="-10" dirty="0">
                <a:latin typeface="Calibri"/>
                <a:cs typeface="Calibri"/>
              </a:rPr>
              <a:t>naturaleza</a:t>
            </a:r>
            <a:r>
              <a:rPr sz="2000" b="0" spc="-35" dirty="0">
                <a:latin typeface="Calibri"/>
                <a:cs typeface="Calibri"/>
              </a:rPr>
              <a:t> </a:t>
            </a:r>
            <a:r>
              <a:rPr sz="2000" b="0" spc="-10" dirty="0">
                <a:latin typeface="Calibri"/>
                <a:cs typeface="Calibri"/>
              </a:rPr>
              <a:t>eléctrica.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9005" y="2061210"/>
            <a:ext cx="3500754" cy="1324610"/>
          </a:xfrm>
          <a:prstGeom prst="rect">
            <a:avLst/>
          </a:prstGeom>
          <a:solidFill>
            <a:srgbClr val="C0504D">
              <a:alpha val="25097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141605" marR="133985" indent="-2540" algn="ctr">
              <a:lnSpc>
                <a:spcPct val="100000"/>
              </a:lnSpc>
              <a:spcBef>
                <a:spcPts val="229"/>
              </a:spcBef>
            </a:pPr>
            <a:r>
              <a:rPr sz="2000" dirty="0">
                <a:latin typeface="Calibri"/>
                <a:cs typeface="Calibri"/>
              </a:rPr>
              <a:t>Fuerzas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atracción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entre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las </a:t>
            </a:r>
            <a:r>
              <a:rPr sz="2000" dirty="0">
                <a:latin typeface="Calibri"/>
                <a:cs typeface="Calibri"/>
              </a:rPr>
              <a:t>moléculas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agua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iones, </a:t>
            </a:r>
            <a:r>
              <a:rPr sz="2000" dirty="0">
                <a:latin typeface="Calibri"/>
                <a:cs typeface="Calibri"/>
              </a:rPr>
              <a:t>que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tienden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disolver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sólido </a:t>
            </a:r>
            <a:r>
              <a:rPr sz="2000" dirty="0">
                <a:latin typeface="Calibri"/>
                <a:cs typeface="Calibri"/>
              </a:rPr>
              <a:t>(Ej.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NaCl,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NaOH)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59273" y="2076450"/>
            <a:ext cx="3571240" cy="1323340"/>
          </a:xfrm>
          <a:prstGeom prst="rect">
            <a:avLst/>
          </a:prstGeom>
          <a:solidFill>
            <a:srgbClr val="C0504D">
              <a:alpha val="25097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117475" marR="111125" algn="ctr">
              <a:lnSpc>
                <a:spcPct val="100000"/>
              </a:lnSpc>
              <a:spcBef>
                <a:spcPts val="225"/>
              </a:spcBef>
            </a:pPr>
            <a:r>
              <a:rPr sz="2000" dirty="0">
                <a:latin typeface="Calibri"/>
                <a:cs typeface="Calibri"/>
              </a:rPr>
              <a:t>Fuerzas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atracción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entre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iones </a:t>
            </a:r>
            <a:r>
              <a:rPr sz="2000" dirty="0">
                <a:latin typeface="Calibri"/>
                <a:cs typeface="Calibri"/>
              </a:rPr>
              <a:t>con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cargas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opuestas,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que </a:t>
            </a:r>
            <a:r>
              <a:rPr sz="2000" dirty="0">
                <a:latin typeface="Calibri"/>
                <a:cs typeface="Calibri"/>
              </a:rPr>
              <a:t>tienden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mantenerlos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en </a:t>
            </a:r>
            <a:r>
              <a:rPr sz="2000" dirty="0">
                <a:latin typeface="Calibri"/>
                <a:cs typeface="Calibri"/>
              </a:rPr>
              <a:t>estado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sólido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(Ej.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BaSO</a:t>
            </a:r>
            <a:r>
              <a:rPr sz="1950" baseline="-21367" dirty="0">
                <a:latin typeface="Calibri"/>
                <a:cs typeface="Calibri"/>
              </a:rPr>
              <a:t>4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CaCO</a:t>
            </a:r>
            <a:r>
              <a:rPr sz="1950" spc="-15" baseline="-21367" dirty="0">
                <a:latin typeface="Calibri"/>
                <a:cs typeface="Calibri"/>
              </a:rPr>
              <a:t>3</a:t>
            </a:r>
            <a:r>
              <a:rPr sz="2000" spc="-10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1691" y="3950334"/>
            <a:ext cx="8731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469265" algn="l"/>
              </a:tabLst>
            </a:pPr>
            <a:r>
              <a:rPr sz="2000" spc="-25" dirty="0">
                <a:latin typeface="Calibri"/>
                <a:cs typeface="Calibri"/>
              </a:rPr>
              <a:t>Dos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6007" y="3950334"/>
            <a:ext cx="10814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sustancias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37892" y="3950334"/>
            <a:ext cx="32797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4515" algn="l"/>
                <a:tab pos="1385570" algn="l"/>
                <a:tab pos="1727200" algn="l"/>
                <a:tab pos="2582545" algn="l"/>
                <a:tab pos="3150870" algn="l"/>
              </a:tabLst>
            </a:pPr>
            <a:r>
              <a:rPr sz="2000" spc="-25" dirty="0">
                <a:latin typeface="Calibri"/>
                <a:cs typeface="Calibri"/>
              </a:rPr>
              <a:t>que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tienen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el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mismo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0" dirty="0">
                <a:latin typeface="Calibri"/>
                <a:cs typeface="Calibri"/>
              </a:rPr>
              <a:t>tipo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50" dirty="0">
                <a:latin typeface="Calibri"/>
                <a:cs typeface="Calibri"/>
              </a:rPr>
              <a:t>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1691" y="4255134"/>
            <a:ext cx="10147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magnitud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86916" y="4255134"/>
            <a:ext cx="42297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7370" algn="l"/>
                <a:tab pos="1583690" algn="l"/>
                <a:tab pos="3639820" algn="l"/>
              </a:tabLst>
            </a:pPr>
            <a:r>
              <a:rPr sz="2000" spc="-25" dirty="0">
                <a:latin typeface="Calibri"/>
                <a:cs typeface="Calibri"/>
              </a:rPr>
              <a:t>de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b="1" spc="-10" dirty="0">
                <a:latin typeface="Calibri"/>
                <a:cs typeface="Calibri"/>
              </a:rPr>
              <a:t>fuerzas</a:t>
            </a:r>
            <a:r>
              <a:rPr sz="2000" b="1" dirty="0">
                <a:latin typeface="Calibri"/>
                <a:cs typeface="Calibri"/>
              </a:rPr>
              <a:t>	</a:t>
            </a:r>
            <a:r>
              <a:rPr sz="2000" b="1" spc="-10" dirty="0">
                <a:latin typeface="Calibri"/>
                <a:cs typeface="Calibri"/>
              </a:rPr>
              <a:t>intermoleculares</a:t>
            </a:r>
            <a:r>
              <a:rPr sz="2000" b="1" dirty="0">
                <a:latin typeface="Calibri"/>
                <a:cs typeface="Calibri"/>
              </a:rPr>
              <a:t>	</a:t>
            </a:r>
            <a:r>
              <a:rPr sz="2000" b="1" spc="-10" dirty="0">
                <a:latin typeface="Calibri"/>
                <a:cs typeface="Calibri"/>
              </a:rPr>
              <a:t>serán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3591" y="4559934"/>
            <a:ext cx="5571490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algn="just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solubles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entre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sí.</a:t>
            </a:r>
            <a:endParaRPr sz="2000">
              <a:latin typeface="Calibri"/>
              <a:cs typeface="Calibri"/>
            </a:endParaRPr>
          </a:p>
          <a:p>
            <a:pPr marL="50800" marR="41275" indent="453390" algn="just">
              <a:lnSpc>
                <a:spcPct val="100000"/>
              </a:lnSpc>
              <a:buFont typeface="Arial MT"/>
              <a:buChar char="•"/>
              <a:tabLst>
                <a:tab pos="504190" algn="l"/>
              </a:tabLst>
            </a:pPr>
            <a:r>
              <a:rPr sz="2000" dirty="0">
                <a:latin typeface="Calibri"/>
                <a:cs typeface="Calibri"/>
              </a:rPr>
              <a:t>La</a:t>
            </a:r>
            <a:r>
              <a:rPr sz="2000" spc="3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solubilidad</a:t>
            </a:r>
            <a:r>
              <a:rPr sz="2000" spc="3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3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las</a:t>
            </a:r>
            <a:r>
              <a:rPr sz="2000" spc="3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sustancias</a:t>
            </a:r>
            <a:r>
              <a:rPr sz="2000" spc="3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</a:t>
            </a:r>
            <a:r>
              <a:rPr sz="2000" spc="3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polares</a:t>
            </a:r>
            <a:r>
              <a:rPr sz="2000" spc="37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en </a:t>
            </a:r>
            <a:r>
              <a:rPr sz="2000" dirty="0">
                <a:latin typeface="Calibri"/>
                <a:cs typeface="Calibri"/>
              </a:rPr>
              <a:t>agua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muy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pequeña,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general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los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compuestos </a:t>
            </a:r>
            <a:r>
              <a:rPr sz="2000" b="1" dirty="0">
                <a:latin typeface="Calibri"/>
                <a:cs typeface="Calibri"/>
              </a:rPr>
              <a:t>orgánicos</a:t>
            </a:r>
            <a:r>
              <a:rPr sz="2000" b="1" spc="150" dirty="0">
                <a:latin typeface="Calibri"/>
                <a:cs typeface="Calibri"/>
              </a:rPr>
              <a:t>  </a:t>
            </a:r>
            <a:r>
              <a:rPr sz="2000" b="1" dirty="0">
                <a:latin typeface="Calibri"/>
                <a:cs typeface="Calibri"/>
              </a:rPr>
              <a:t>no</a:t>
            </a:r>
            <a:r>
              <a:rPr sz="2000" b="1" spc="150" dirty="0">
                <a:latin typeface="Calibri"/>
                <a:cs typeface="Calibri"/>
              </a:rPr>
              <a:t>  </a:t>
            </a:r>
            <a:r>
              <a:rPr sz="2000" b="1" dirty="0">
                <a:latin typeface="Calibri"/>
                <a:cs typeface="Calibri"/>
              </a:rPr>
              <a:t>son</a:t>
            </a:r>
            <a:r>
              <a:rPr sz="2000" b="1" spc="145" dirty="0">
                <a:latin typeface="Calibri"/>
                <a:cs typeface="Calibri"/>
              </a:rPr>
              <a:t>  </a:t>
            </a:r>
            <a:r>
              <a:rPr sz="2000" b="1" dirty="0">
                <a:latin typeface="Calibri"/>
                <a:cs typeface="Calibri"/>
              </a:rPr>
              <a:t>solubles</a:t>
            </a:r>
            <a:r>
              <a:rPr sz="2000" b="1" spc="145" dirty="0">
                <a:latin typeface="Calibri"/>
                <a:cs typeface="Calibri"/>
              </a:rPr>
              <a:t>  </a:t>
            </a:r>
            <a:r>
              <a:rPr sz="2000" b="1" dirty="0">
                <a:latin typeface="Calibri"/>
                <a:cs typeface="Calibri"/>
              </a:rPr>
              <a:t>en</a:t>
            </a:r>
            <a:r>
              <a:rPr sz="2000" b="1" spc="155" dirty="0">
                <a:latin typeface="Calibri"/>
                <a:cs typeface="Calibri"/>
              </a:rPr>
              <a:t>  </a:t>
            </a:r>
            <a:r>
              <a:rPr sz="2000" b="1" dirty="0">
                <a:latin typeface="Calibri"/>
                <a:cs typeface="Calibri"/>
              </a:rPr>
              <a:t>agua,</a:t>
            </a:r>
            <a:r>
              <a:rPr sz="2000" b="1" spc="14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excepto</a:t>
            </a:r>
            <a:r>
              <a:rPr sz="2000" spc="155" dirty="0">
                <a:latin typeface="Calibri"/>
                <a:cs typeface="Calibri"/>
              </a:rPr>
              <a:t>  </a:t>
            </a:r>
            <a:r>
              <a:rPr sz="2000" spc="-25" dirty="0">
                <a:latin typeface="Calibri"/>
                <a:cs typeface="Calibri"/>
              </a:rPr>
              <a:t>el </a:t>
            </a:r>
            <a:r>
              <a:rPr sz="2000" dirty="0">
                <a:latin typeface="Calibri"/>
                <a:cs typeface="Calibri"/>
              </a:rPr>
              <a:t>metanol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(CH</a:t>
            </a:r>
            <a:r>
              <a:rPr sz="1950" baseline="-21367" dirty="0">
                <a:latin typeface="Calibri"/>
                <a:cs typeface="Calibri"/>
              </a:rPr>
              <a:t>3</a:t>
            </a:r>
            <a:r>
              <a:rPr sz="2000" dirty="0">
                <a:latin typeface="Calibri"/>
                <a:cs typeface="Calibri"/>
              </a:rPr>
              <a:t>OH),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etanol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(C</a:t>
            </a:r>
            <a:r>
              <a:rPr sz="1950" baseline="-21367" dirty="0">
                <a:latin typeface="Calibri"/>
                <a:cs typeface="Calibri"/>
              </a:rPr>
              <a:t>2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1950" baseline="-21367" dirty="0">
                <a:latin typeface="Calibri"/>
                <a:cs typeface="Calibri"/>
              </a:rPr>
              <a:t>5</a:t>
            </a:r>
            <a:r>
              <a:rPr sz="2000" dirty="0">
                <a:latin typeface="Calibri"/>
                <a:cs typeface="Calibri"/>
              </a:rPr>
              <a:t>OH)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etilenglicol (OHCH</a:t>
            </a:r>
            <a:r>
              <a:rPr sz="1950" spc="-15" baseline="-21367" dirty="0">
                <a:latin typeface="Calibri"/>
                <a:cs typeface="Calibri"/>
              </a:rPr>
              <a:t>2</a:t>
            </a:r>
            <a:r>
              <a:rPr sz="2000" spc="-10" dirty="0">
                <a:latin typeface="Calibri"/>
                <a:cs typeface="Calibri"/>
              </a:rPr>
              <a:t>CH</a:t>
            </a:r>
            <a:r>
              <a:rPr sz="1950" spc="-15" baseline="-21367" dirty="0">
                <a:latin typeface="Calibri"/>
                <a:cs typeface="Calibri"/>
              </a:rPr>
              <a:t>2</a:t>
            </a:r>
            <a:r>
              <a:rPr sz="2000" spc="-10" dirty="0">
                <a:latin typeface="Calibri"/>
                <a:cs typeface="Calibri"/>
              </a:rPr>
              <a:t>OH).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2731" y="306324"/>
            <a:ext cx="8010144" cy="6013704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9741" y="310972"/>
            <a:ext cx="7423150" cy="1490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Arial MT"/>
                <a:cs typeface="Arial MT"/>
                <a:hlinkClick r:id="rId2"/>
              </a:rPr>
              <a:t>¿Porqué</a:t>
            </a:r>
            <a:r>
              <a:rPr b="0" spc="-70" dirty="0">
                <a:latin typeface="Arial MT"/>
                <a:cs typeface="Arial MT"/>
                <a:hlinkClick r:id="rId2"/>
              </a:rPr>
              <a:t> </a:t>
            </a:r>
            <a:r>
              <a:rPr b="0" dirty="0">
                <a:latin typeface="Arial MT"/>
                <a:cs typeface="Arial MT"/>
                <a:hlinkClick r:id="rId2"/>
              </a:rPr>
              <a:t>el</a:t>
            </a:r>
            <a:r>
              <a:rPr b="0" spc="-45" dirty="0">
                <a:latin typeface="Arial MT"/>
                <a:cs typeface="Arial MT"/>
                <a:hlinkClick r:id="rId2"/>
              </a:rPr>
              <a:t> </a:t>
            </a:r>
            <a:r>
              <a:rPr b="0" dirty="0">
                <a:latin typeface="Arial MT"/>
                <a:cs typeface="Arial MT"/>
                <a:hlinkClick r:id="rId2"/>
              </a:rPr>
              <a:t>tetra</a:t>
            </a:r>
            <a:r>
              <a:rPr b="0" dirty="0">
                <a:latin typeface="Arial MT"/>
                <a:cs typeface="Arial MT"/>
              </a:rPr>
              <a:t>cloruro</a:t>
            </a:r>
            <a:r>
              <a:rPr b="0" spc="-6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de</a:t>
            </a:r>
            <a:r>
              <a:rPr b="0" spc="-5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carbono</a:t>
            </a:r>
            <a:r>
              <a:rPr b="0" spc="-7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no</a:t>
            </a:r>
            <a:r>
              <a:rPr b="0" spc="-45" dirty="0">
                <a:latin typeface="Arial MT"/>
                <a:cs typeface="Arial MT"/>
              </a:rPr>
              <a:t> </a:t>
            </a:r>
            <a:r>
              <a:rPr b="0" spc="-25" dirty="0">
                <a:latin typeface="Arial MT"/>
                <a:cs typeface="Arial MT"/>
              </a:rPr>
              <a:t>se </a:t>
            </a:r>
            <a:r>
              <a:rPr b="0" dirty="0">
                <a:latin typeface="Arial MT"/>
                <a:cs typeface="Arial MT"/>
                <a:hlinkClick r:id="rId2"/>
              </a:rPr>
              <a:t>disuelve</a:t>
            </a:r>
            <a:r>
              <a:rPr b="0" spc="-40" dirty="0">
                <a:latin typeface="Arial MT"/>
                <a:cs typeface="Arial MT"/>
                <a:hlinkClick r:id="rId2"/>
              </a:rPr>
              <a:t> </a:t>
            </a:r>
            <a:r>
              <a:rPr b="0" dirty="0">
                <a:latin typeface="Arial MT"/>
                <a:cs typeface="Arial MT"/>
                <a:hlinkClick r:id="rId2"/>
              </a:rPr>
              <a:t>en</a:t>
            </a:r>
            <a:r>
              <a:rPr b="0" spc="-40" dirty="0">
                <a:latin typeface="Arial MT"/>
                <a:cs typeface="Arial MT"/>
                <a:hlinkClick r:id="rId2"/>
              </a:rPr>
              <a:t> </a:t>
            </a:r>
            <a:r>
              <a:rPr b="0" dirty="0">
                <a:latin typeface="Arial MT"/>
                <a:cs typeface="Arial MT"/>
                <a:hlinkClick r:id="rId2"/>
              </a:rPr>
              <a:t>agua</a:t>
            </a:r>
            <a:r>
              <a:rPr b="0" dirty="0">
                <a:latin typeface="Arial MT"/>
                <a:cs typeface="Arial MT"/>
              </a:rPr>
              <a:t>,</a:t>
            </a:r>
            <a:r>
              <a:rPr b="0" spc="-4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en</a:t>
            </a:r>
            <a:r>
              <a:rPr b="0" spc="-3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cambio</a:t>
            </a:r>
            <a:r>
              <a:rPr b="0" spc="-4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el</a:t>
            </a:r>
            <a:r>
              <a:rPr b="0" spc="-4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alcohol</a:t>
            </a:r>
            <a:r>
              <a:rPr b="0" spc="-45" dirty="0">
                <a:latin typeface="Arial MT"/>
                <a:cs typeface="Arial MT"/>
              </a:rPr>
              <a:t> </a:t>
            </a:r>
            <a:r>
              <a:rPr b="0" spc="-25" dirty="0">
                <a:latin typeface="Arial MT"/>
                <a:cs typeface="Arial MT"/>
              </a:rPr>
              <a:t>si </a:t>
            </a:r>
            <a:r>
              <a:rPr b="0" dirty="0">
                <a:latin typeface="Arial MT"/>
                <a:cs typeface="Arial MT"/>
              </a:rPr>
              <a:t>es</a:t>
            </a:r>
            <a:r>
              <a:rPr b="0" spc="-4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miscible</a:t>
            </a:r>
            <a:r>
              <a:rPr b="0" spc="-3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en</a:t>
            </a:r>
            <a:r>
              <a:rPr b="0" spc="-40" dirty="0">
                <a:latin typeface="Arial MT"/>
                <a:cs typeface="Arial MT"/>
              </a:rPr>
              <a:t> </a:t>
            </a:r>
            <a:r>
              <a:rPr b="0" spc="-10" dirty="0">
                <a:latin typeface="Arial MT"/>
                <a:cs typeface="Arial MT"/>
              </a:rPr>
              <a:t>ella?</a:t>
            </a:r>
          </a:p>
        </p:txBody>
      </p:sp>
      <p:pic>
        <p:nvPicPr>
          <p:cNvPr id="3" name="object 3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9160" y="2564892"/>
            <a:ext cx="1485900" cy="195224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555748" y="1948909"/>
            <a:ext cx="5593080" cy="4380865"/>
            <a:chOff x="2555748" y="1948909"/>
            <a:chExt cx="5593080" cy="4380865"/>
          </a:xfrm>
        </p:grpSpPr>
        <p:pic>
          <p:nvPicPr>
            <p:cNvPr id="5" name="object 5">
              <a:hlinkClick r:id="rId5"/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67400" y="1948909"/>
              <a:ext cx="2281058" cy="1659981"/>
            </a:xfrm>
            <a:prstGeom prst="rect">
              <a:avLst/>
            </a:prstGeom>
          </p:spPr>
        </p:pic>
        <p:pic>
          <p:nvPicPr>
            <p:cNvPr id="6" name="object 6">
              <a:hlinkClick r:id="rId2"/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55748" y="3471672"/>
              <a:ext cx="3810000" cy="2857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5310" y="1514601"/>
            <a:ext cx="64585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Está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relacionada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cantidad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energía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cinética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molecular.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5310" y="565150"/>
            <a:ext cx="16370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2)</a:t>
            </a:r>
            <a:r>
              <a:rPr sz="2000" spc="-5" dirty="0"/>
              <a:t> </a:t>
            </a:r>
            <a:r>
              <a:rPr sz="2000" spc="-25" dirty="0"/>
              <a:t>Temperatura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3412997" y="2141982"/>
            <a:ext cx="2232660" cy="707390"/>
          </a:xfrm>
          <a:prstGeom prst="rect">
            <a:avLst/>
          </a:prstGeom>
          <a:solidFill>
            <a:srgbClr val="057CD9">
              <a:alpha val="39999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477520">
              <a:lnSpc>
                <a:spcPct val="100000"/>
              </a:lnSpc>
              <a:spcBef>
                <a:spcPts val="225"/>
              </a:spcBef>
            </a:pPr>
            <a:r>
              <a:rPr sz="2000" dirty="0">
                <a:latin typeface="Calibri"/>
                <a:cs typeface="Calibri"/>
              </a:rPr>
              <a:t>Aumento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de</a:t>
            </a:r>
            <a:endParaRPr sz="2000">
              <a:latin typeface="Calibri"/>
              <a:cs typeface="Calibri"/>
            </a:endParaRPr>
          </a:p>
          <a:p>
            <a:pPr marL="465455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temperatura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96311" y="2438400"/>
            <a:ext cx="898525" cy="629285"/>
          </a:xfrm>
          <a:custGeom>
            <a:avLst/>
            <a:gdLst/>
            <a:ahLst/>
            <a:cxnLst/>
            <a:rect l="l" t="t" r="r" b="b"/>
            <a:pathLst>
              <a:path w="898525" h="629285">
                <a:moveTo>
                  <a:pt x="57912" y="455295"/>
                </a:moveTo>
                <a:lnTo>
                  <a:pt x="0" y="455295"/>
                </a:lnTo>
                <a:lnTo>
                  <a:pt x="86868" y="629030"/>
                </a:lnTo>
                <a:lnTo>
                  <a:pt x="159258" y="484250"/>
                </a:lnTo>
                <a:lnTo>
                  <a:pt x="57912" y="484250"/>
                </a:lnTo>
                <a:lnTo>
                  <a:pt x="57912" y="455295"/>
                </a:lnTo>
                <a:close/>
              </a:path>
              <a:path w="898525" h="629285">
                <a:moveTo>
                  <a:pt x="898143" y="0"/>
                </a:moveTo>
                <a:lnTo>
                  <a:pt x="57912" y="0"/>
                </a:lnTo>
                <a:lnTo>
                  <a:pt x="57912" y="484250"/>
                </a:lnTo>
                <a:lnTo>
                  <a:pt x="115824" y="484250"/>
                </a:lnTo>
                <a:lnTo>
                  <a:pt x="115824" y="57912"/>
                </a:lnTo>
                <a:lnTo>
                  <a:pt x="86868" y="57912"/>
                </a:lnTo>
                <a:lnTo>
                  <a:pt x="115824" y="28955"/>
                </a:lnTo>
                <a:lnTo>
                  <a:pt x="898143" y="28955"/>
                </a:lnTo>
                <a:lnTo>
                  <a:pt x="898143" y="0"/>
                </a:lnTo>
                <a:close/>
              </a:path>
              <a:path w="898525" h="629285">
                <a:moveTo>
                  <a:pt x="173736" y="455295"/>
                </a:moveTo>
                <a:lnTo>
                  <a:pt x="115824" y="455295"/>
                </a:lnTo>
                <a:lnTo>
                  <a:pt x="115824" y="484250"/>
                </a:lnTo>
                <a:lnTo>
                  <a:pt x="159258" y="484250"/>
                </a:lnTo>
                <a:lnTo>
                  <a:pt x="173736" y="455295"/>
                </a:lnTo>
                <a:close/>
              </a:path>
              <a:path w="898525" h="629285">
                <a:moveTo>
                  <a:pt x="115824" y="28955"/>
                </a:moveTo>
                <a:lnTo>
                  <a:pt x="86868" y="57912"/>
                </a:lnTo>
                <a:lnTo>
                  <a:pt x="115824" y="57912"/>
                </a:lnTo>
                <a:lnTo>
                  <a:pt x="115824" y="28955"/>
                </a:lnTo>
                <a:close/>
              </a:path>
              <a:path w="898525" h="629285">
                <a:moveTo>
                  <a:pt x="898143" y="28955"/>
                </a:moveTo>
                <a:lnTo>
                  <a:pt x="115824" y="28955"/>
                </a:lnTo>
                <a:lnTo>
                  <a:pt x="115824" y="57912"/>
                </a:lnTo>
                <a:lnTo>
                  <a:pt x="898143" y="57912"/>
                </a:lnTo>
                <a:lnTo>
                  <a:pt x="898143" y="289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28166" y="3070098"/>
            <a:ext cx="2630805" cy="708660"/>
          </a:xfrm>
          <a:prstGeom prst="rect">
            <a:avLst/>
          </a:prstGeom>
          <a:solidFill>
            <a:srgbClr val="C0504D">
              <a:alpha val="25097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695960" marR="245745" indent="-607060">
              <a:lnSpc>
                <a:spcPct val="100000"/>
              </a:lnSpc>
              <a:spcBef>
                <a:spcPts val="229"/>
              </a:spcBef>
            </a:pPr>
            <a:r>
              <a:rPr sz="2700" spc="-37" baseline="1543" dirty="0">
                <a:latin typeface="Calibri"/>
                <a:cs typeface="Calibri"/>
              </a:rPr>
              <a:t>a)</a:t>
            </a:r>
            <a:r>
              <a:rPr sz="2000" spc="-25" dirty="0">
                <a:latin typeface="Calibri"/>
                <a:cs typeface="Calibri"/>
              </a:rPr>
              <a:t>Aumenta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solubilidad </a:t>
            </a:r>
            <a:r>
              <a:rPr sz="2000" dirty="0">
                <a:latin typeface="Calibri"/>
                <a:cs typeface="Calibri"/>
              </a:rPr>
              <a:t>para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sólidos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7863" y="3855720"/>
            <a:ext cx="2753103" cy="2447165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650991" y="2439923"/>
            <a:ext cx="861694" cy="629285"/>
          </a:xfrm>
          <a:custGeom>
            <a:avLst/>
            <a:gdLst/>
            <a:ahLst/>
            <a:cxnLst/>
            <a:rect l="l" t="t" r="r" b="b"/>
            <a:pathLst>
              <a:path w="861695" h="629285">
                <a:moveTo>
                  <a:pt x="745744" y="455295"/>
                </a:moveTo>
                <a:lnTo>
                  <a:pt x="687832" y="455295"/>
                </a:lnTo>
                <a:lnTo>
                  <a:pt x="774700" y="629030"/>
                </a:lnTo>
                <a:lnTo>
                  <a:pt x="847089" y="484250"/>
                </a:lnTo>
                <a:lnTo>
                  <a:pt x="745744" y="484250"/>
                </a:lnTo>
                <a:lnTo>
                  <a:pt x="745744" y="455295"/>
                </a:lnTo>
                <a:close/>
              </a:path>
              <a:path w="861695" h="629285">
                <a:moveTo>
                  <a:pt x="745744" y="28955"/>
                </a:moveTo>
                <a:lnTo>
                  <a:pt x="745744" y="484250"/>
                </a:lnTo>
                <a:lnTo>
                  <a:pt x="803656" y="484250"/>
                </a:lnTo>
                <a:lnTo>
                  <a:pt x="803656" y="57912"/>
                </a:lnTo>
                <a:lnTo>
                  <a:pt x="774700" y="57912"/>
                </a:lnTo>
                <a:lnTo>
                  <a:pt x="745744" y="28955"/>
                </a:lnTo>
                <a:close/>
              </a:path>
              <a:path w="861695" h="629285">
                <a:moveTo>
                  <a:pt x="861567" y="455295"/>
                </a:moveTo>
                <a:lnTo>
                  <a:pt x="803656" y="455295"/>
                </a:lnTo>
                <a:lnTo>
                  <a:pt x="803656" y="484250"/>
                </a:lnTo>
                <a:lnTo>
                  <a:pt x="847089" y="484250"/>
                </a:lnTo>
                <a:lnTo>
                  <a:pt x="861567" y="455295"/>
                </a:lnTo>
                <a:close/>
              </a:path>
              <a:path w="861695" h="629285">
                <a:moveTo>
                  <a:pt x="803656" y="0"/>
                </a:moveTo>
                <a:lnTo>
                  <a:pt x="0" y="0"/>
                </a:lnTo>
                <a:lnTo>
                  <a:pt x="0" y="57912"/>
                </a:lnTo>
                <a:lnTo>
                  <a:pt x="745744" y="57912"/>
                </a:lnTo>
                <a:lnTo>
                  <a:pt x="745744" y="28955"/>
                </a:lnTo>
                <a:lnTo>
                  <a:pt x="803656" y="28955"/>
                </a:lnTo>
                <a:lnTo>
                  <a:pt x="803656" y="0"/>
                </a:lnTo>
                <a:close/>
              </a:path>
              <a:path w="861695" h="629285">
                <a:moveTo>
                  <a:pt x="803656" y="28955"/>
                </a:moveTo>
                <a:lnTo>
                  <a:pt x="745744" y="28955"/>
                </a:lnTo>
                <a:lnTo>
                  <a:pt x="774700" y="57912"/>
                </a:lnTo>
                <a:lnTo>
                  <a:pt x="803656" y="57912"/>
                </a:lnTo>
                <a:lnTo>
                  <a:pt x="803656" y="289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112258" y="3089910"/>
            <a:ext cx="2628900" cy="707390"/>
          </a:xfrm>
          <a:prstGeom prst="rect">
            <a:avLst/>
          </a:prstGeom>
          <a:solidFill>
            <a:srgbClr val="C0504D">
              <a:alpha val="25097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25"/>
              </a:spcBef>
            </a:pPr>
            <a:r>
              <a:rPr sz="2700" baseline="6172" dirty="0">
                <a:latin typeface="Calibri"/>
                <a:cs typeface="Calibri"/>
              </a:rPr>
              <a:t>b)</a:t>
            </a:r>
            <a:r>
              <a:rPr sz="2000" dirty="0">
                <a:latin typeface="Calibri"/>
                <a:cs typeface="Calibri"/>
              </a:rPr>
              <a:t>Disminuye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solubilidad</a:t>
            </a:r>
            <a:endParaRPr sz="2000">
              <a:latin typeface="Calibri"/>
              <a:cs typeface="Calibri"/>
            </a:endParaRPr>
          </a:p>
          <a:p>
            <a:pPr marL="772795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para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gases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11307" y="3881276"/>
            <a:ext cx="2250795" cy="2227168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459" y="405383"/>
            <a:ext cx="8581643" cy="60579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437" y="1060450"/>
            <a:ext cx="3083560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a)</a:t>
            </a:r>
            <a:r>
              <a:rPr sz="2000" b="1" spc="10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SOLUBILIDAD</a:t>
            </a:r>
            <a:r>
              <a:rPr sz="2000" b="1" spc="10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9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SÓLIDOS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EN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LÍQUIDOS</a:t>
            </a:r>
            <a:endParaRPr sz="20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  <a:spcBef>
                <a:spcPts val="2400"/>
              </a:spcBef>
            </a:pPr>
            <a:r>
              <a:rPr sz="2000" dirty="0">
                <a:latin typeface="Calibri"/>
                <a:cs typeface="Calibri"/>
              </a:rPr>
              <a:t>En</a:t>
            </a:r>
            <a:r>
              <a:rPr sz="2000" spc="2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general,</a:t>
            </a:r>
            <a:r>
              <a:rPr sz="2000" spc="2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3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solubilidad</a:t>
            </a:r>
            <a:r>
              <a:rPr sz="2000" spc="29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de </a:t>
            </a:r>
            <a:r>
              <a:rPr sz="2000" dirty="0">
                <a:latin typeface="Calibri"/>
                <a:cs typeface="Calibri"/>
              </a:rPr>
              <a:t>un</a:t>
            </a:r>
            <a:r>
              <a:rPr sz="2000" spc="204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sólido</a:t>
            </a:r>
            <a:r>
              <a:rPr sz="2000" spc="21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aumenta</a:t>
            </a:r>
            <a:r>
              <a:rPr sz="2000" spc="21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con</a:t>
            </a:r>
            <a:r>
              <a:rPr sz="2000" spc="210" dirty="0">
                <a:latin typeface="Calibri"/>
                <a:cs typeface="Calibri"/>
              </a:rPr>
              <a:t>  </a:t>
            </a:r>
            <a:r>
              <a:rPr sz="2000" spc="-25" dirty="0">
                <a:latin typeface="Calibri"/>
                <a:cs typeface="Calibri"/>
              </a:rPr>
              <a:t>la </a:t>
            </a:r>
            <a:r>
              <a:rPr sz="2000" dirty="0">
                <a:latin typeface="Calibri"/>
                <a:cs typeface="Calibri"/>
              </a:rPr>
              <a:t>temperatura</a:t>
            </a:r>
            <a:r>
              <a:rPr sz="2000" spc="6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6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sólo</a:t>
            </a:r>
            <a:r>
              <a:rPr sz="2000" spc="60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algunas </a:t>
            </a:r>
            <a:r>
              <a:rPr sz="2000" dirty="0">
                <a:latin typeface="Calibri"/>
                <a:cs typeface="Calibri"/>
              </a:rPr>
              <a:t>sustancias</a:t>
            </a:r>
            <a:r>
              <a:rPr sz="2000" spc="265" dirty="0">
                <a:latin typeface="Calibri"/>
                <a:cs typeface="Calibri"/>
              </a:rPr>
              <a:t>   </a:t>
            </a:r>
            <a:r>
              <a:rPr sz="2000" dirty="0">
                <a:latin typeface="Calibri"/>
                <a:cs typeface="Calibri"/>
              </a:rPr>
              <a:t>disminuyen</a:t>
            </a:r>
            <a:r>
              <a:rPr sz="2000" spc="265" dirty="0">
                <a:latin typeface="Calibri"/>
                <a:cs typeface="Calibri"/>
              </a:rPr>
              <a:t>   </a:t>
            </a:r>
            <a:r>
              <a:rPr sz="2000" spc="-25" dirty="0">
                <a:latin typeface="Calibri"/>
                <a:cs typeface="Calibri"/>
              </a:rPr>
              <a:t>su </a:t>
            </a:r>
            <a:r>
              <a:rPr sz="2000" spc="-10" dirty="0">
                <a:latin typeface="Calibri"/>
                <a:cs typeface="Calibri"/>
              </a:rPr>
              <a:t>solubilidad.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Analicemos</a:t>
            </a:r>
            <a:r>
              <a:rPr sz="2000" spc="2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esto</a:t>
            </a:r>
            <a:r>
              <a:rPr sz="2000" spc="2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2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través</a:t>
            </a:r>
            <a:r>
              <a:rPr sz="2000" spc="27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2437" y="3804284"/>
            <a:ext cx="121285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algunas solubilidad,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58823" y="3804284"/>
            <a:ext cx="172466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3505">
              <a:lnSpc>
                <a:spcPct val="100000"/>
              </a:lnSpc>
              <a:spcBef>
                <a:spcPts val="100"/>
              </a:spcBef>
              <a:tabLst>
                <a:tab pos="1452880" algn="l"/>
                <a:tab pos="1532255" algn="l"/>
              </a:tabLst>
            </a:pPr>
            <a:r>
              <a:rPr sz="2000" spc="-10" dirty="0">
                <a:latin typeface="Calibri"/>
                <a:cs typeface="Calibri"/>
              </a:rPr>
              <a:t>curvas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de </a:t>
            </a:r>
            <a:r>
              <a:rPr sz="2000" spc="-10" dirty="0">
                <a:latin typeface="Calibri"/>
                <a:cs typeface="Calibri"/>
              </a:rPr>
              <a:t>relacionando</a:t>
            </a:r>
            <a:r>
              <a:rPr sz="2000" dirty="0">
                <a:latin typeface="Calibri"/>
                <a:cs typeface="Calibri"/>
              </a:rPr>
              <a:t>		</a:t>
            </a:r>
            <a:r>
              <a:rPr sz="2000" spc="-25" dirty="0">
                <a:latin typeface="Calibri"/>
                <a:cs typeface="Calibri"/>
              </a:rPr>
              <a:t>la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2437" y="4414265"/>
            <a:ext cx="308229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disolución</a:t>
            </a:r>
            <a:r>
              <a:rPr sz="2000" spc="4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4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varios</a:t>
            </a:r>
            <a:r>
              <a:rPr sz="2000" spc="45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solutos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100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g.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agua,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función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temperatura.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2944" y="1043951"/>
            <a:ext cx="4752626" cy="4724764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868" y="117346"/>
            <a:ext cx="8385048" cy="6701028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0227" y="217931"/>
            <a:ext cx="8375904" cy="63794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190" y="781303"/>
            <a:ext cx="10883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2)</a:t>
            </a:r>
            <a:r>
              <a:rPr sz="2000" spc="-5" dirty="0"/>
              <a:t> </a:t>
            </a:r>
            <a:r>
              <a:rPr sz="2000" spc="-10" dirty="0"/>
              <a:t>Coloide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293014" y="1429257"/>
            <a:ext cx="8345805" cy="1398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762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Dispersión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partículas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sustancia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(fase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dispersa)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medio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dispersor</a:t>
            </a:r>
            <a:r>
              <a:rPr sz="2000" spc="-10" dirty="0">
                <a:latin typeface="Calibri"/>
                <a:cs typeface="Calibri"/>
              </a:rPr>
              <a:t>, </a:t>
            </a:r>
            <a:r>
              <a:rPr sz="2000" dirty="0">
                <a:latin typeface="Calibri"/>
                <a:cs typeface="Calibri"/>
              </a:rPr>
              <a:t>formado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otras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sustancias.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200"/>
              </a:spcBef>
              <a:tabLst>
                <a:tab pos="4037965" algn="l"/>
              </a:tabLst>
            </a:pPr>
            <a:r>
              <a:rPr sz="2000" dirty="0">
                <a:latin typeface="Calibri"/>
                <a:cs typeface="Calibri"/>
              </a:rPr>
              <a:t>La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fase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dispersa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medio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dispersor</a:t>
            </a:r>
            <a:r>
              <a:rPr sz="2000" dirty="0">
                <a:latin typeface="Calibri"/>
                <a:cs typeface="Calibri"/>
              </a:rPr>
              <a:t>	pueden</a:t>
            </a:r>
            <a:r>
              <a:rPr sz="2000" spc="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ser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gases,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líquidos,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sólidos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una </a:t>
            </a:r>
            <a:r>
              <a:rPr sz="2000" dirty="0">
                <a:latin typeface="Calibri"/>
                <a:cs typeface="Calibri"/>
              </a:rPr>
              <a:t>combinación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diferentes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fases.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3014" y="3411092"/>
            <a:ext cx="53498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La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fase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dispersa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está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siempre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menor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proporción.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43505" y="2998470"/>
            <a:ext cx="5001895" cy="368935"/>
          </a:xfrm>
          <a:prstGeom prst="rect">
            <a:avLst/>
          </a:prstGeom>
          <a:solidFill>
            <a:srgbClr val="C0504D">
              <a:alpha val="25097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34"/>
              </a:spcBef>
            </a:pPr>
            <a:r>
              <a:rPr sz="1800" dirty="0">
                <a:latin typeface="Calibri"/>
                <a:cs typeface="Calibri"/>
              </a:rPr>
              <a:t>Diámetro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partículas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→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10</a:t>
            </a:r>
            <a:r>
              <a:rPr sz="1800" spc="-15" baseline="25462" dirty="0">
                <a:latin typeface="Calibri"/>
                <a:cs typeface="Calibri"/>
              </a:rPr>
              <a:t>-</a:t>
            </a:r>
            <a:r>
              <a:rPr sz="1800" baseline="25462" dirty="0">
                <a:latin typeface="Calibri"/>
                <a:cs typeface="Calibri"/>
              </a:rPr>
              <a:t>6</a:t>
            </a:r>
            <a:r>
              <a:rPr sz="1800" spc="150" baseline="25462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 10</a:t>
            </a:r>
            <a:r>
              <a:rPr sz="1800" spc="-15" baseline="25462" dirty="0">
                <a:latin typeface="Calibri"/>
                <a:cs typeface="Calibri"/>
              </a:rPr>
              <a:t>-</a:t>
            </a:r>
            <a:r>
              <a:rPr sz="1800" baseline="25462" dirty="0">
                <a:latin typeface="Calibri"/>
                <a:cs typeface="Calibri"/>
              </a:rPr>
              <a:t>3</a:t>
            </a:r>
            <a:r>
              <a:rPr sz="1800" spc="157" baseline="25462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mm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30017" y="4357878"/>
            <a:ext cx="3572510" cy="646430"/>
          </a:xfrm>
          <a:prstGeom prst="rect">
            <a:avLst/>
          </a:prstGeom>
          <a:solidFill>
            <a:srgbClr val="C0504D">
              <a:alpha val="10195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866775" marR="232410" indent="-629920">
              <a:lnSpc>
                <a:spcPct val="100000"/>
              </a:lnSpc>
              <a:spcBef>
                <a:spcPts val="245"/>
              </a:spcBef>
            </a:pPr>
            <a:r>
              <a:rPr sz="1800" dirty="0">
                <a:latin typeface="Calibri"/>
                <a:cs typeface="Calibri"/>
              </a:rPr>
              <a:t>Ej.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aerosol,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niebla,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-20" dirty="0">
                <a:latin typeface="Calibri"/>
                <a:cs typeface="Calibri"/>
              </a:rPr>
              <a:t> humo, </a:t>
            </a:r>
            <a:r>
              <a:rPr sz="1800" dirty="0">
                <a:latin typeface="Calibri"/>
                <a:cs typeface="Calibri"/>
              </a:rPr>
              <a:t>espuma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cerveza.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71877" y="5301234"/>
            <a:ext cx="4215765" cy="1201420"/>
          </a:xfrm>
          <a:prstGeom prst="rect">
            <a:avLst/>
          </a:prstGeom>
          <a:solidFill>
            <a:srgbClr val="C0504D">
              <a:alpha val="25097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113030" marR="107314" algn="ctr">
              <a:lnSpc>
                <a:spcPct val="100000"/>
              </a:lnSpc>
              <a:spcBef>
                <a:spcPts val="244"/>
              </a:spcBef>
            </a:pPr>
            <a:r>
              <a:rPr sz="1800" spc="-10" dirty="0">
                <a:latin typeface="Calibri"/>
                <a:cs typeface="Calibri"/>
              </a:rPr>
              <a:t>Efecto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Tyndall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→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fenómeno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físico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hace </a:t>
            </a:r>
            <a:r>
              <a:rPr sz="1800" dirty="0">
                <a:latin typeface="Calibri"/>
                <a:cs typeface="Calibri"/>
              </a:rPr>
              <a:t>que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partículas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coloidales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una </a:t>
            </a:r>
            <a:r>
              <a:rPr sz="1800" dirty="0">
                <a:latin typeface="Calibri"/>
                <a:cs typeface="Calibri"/>
              </a:rPr>
              <a:t>disolución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gas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sean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visibles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al </a:t>
            </a:r>
            <a:r>
              <a:rPr sz="1800" dirty="0">
                <a:latin typeface="Calibri"/>
                <a:cs typeface="Calibri"/>
              </a:rPr>
              <a:t>dispersar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luz.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9755" y="4572000"/>
            <a:ext cx="2380488" cy="17907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4884" y="4287011"/>
            <a:ext cx="1633727" cy="227076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123" y="39623"/>
            <a:ext cx="7488935" cy="5991885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904" y="748320"/>
            <a:ext cx="7143613" cy="5132021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83387" y="569112"/>
          <a:ext cx="3731260" cy="11690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05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6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4835">
                <a:tc>
                  <a:txBody>
                    <a:bodyPr/>
                    <a:lstStyle/>
                    <a:p>
                      <a:pPr marL="31750">
                        <a:lnSpc>
                          <a:spcPts val="1905"/>
                        </a:lnSpc>
                        <a:tabLst>
                          <a:tab pos="424815" algn="l"/>
                          <a:tab pos="2016125" algn="l"/>
                        </a:tabLst>
                      </a:pPr>
                      <a:r>
                        <a:rPr sz="2000" b="1" spc="-25" dirty="0">
                          <a:latin typeface="Calibri"/>
                          <a:cs typeface="Calibri"/>
                        </a:rPr>
                        <a:t>b)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SOLUBILIDAD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2000" b="1" spc="-25" dirty="0">
                          <a:latin typeface="Calibri"/>
                          <a:cs typeface="Calibri"/>
                        </a:rPr>
                        <a:t>DE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LÍQUIDOS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ts val="1905"/>
                        </a:lnSpc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GASES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905"/>
                        </a:lnSpc>
                      </a:pPr>
                      <a:r>
                        <a:rPr sz="2000" b="1" spc="-25" dirty="0">
                          <a:latin typeface="Calibri"/>
                          <a:cs typeface="Calibri"/>
                        </a:rPr>
                        <a:t>EN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31750">
                        <a:lnSpc>
                          <a:spcPts val="2100"/>
                        </a:lnSpc>
                        <a:tabLst>
                          <a:tab pos="401955" algn="l"/>
                          <a:tab pos="1666875" algn="l"/>
                          <a:tab pos="2067560" algn="l"/>
                        </a:tabLst>
                      </a:pPr>
                      <a:r>
                        <a:rPr sz="2000" spc="-25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solubilidad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un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2100"/>
                        </a:lnSpc>
                        <a:tabLst>
                          <a:tab pos="488315" algn="l"/>
                        </a:tabLst>
                      </a:pPr>
                      <a:r>
                        <a:rPr sz="2000" spc="-25" dirty="0">
                          <a:latin typeface="Calibri"/>
                          <a:cs typeface="Calibri"/>
                        </a:rPr>
                        <a:t>gas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en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100"/>
                        </a:lnSpc>
                      </a:pPr>
                      <a:r>
                        <a:rPr sz="2000" spc="-25" dirty="0">
                          <a:latin typeface="Calibri"/>
                          <a:cs typeface="Calibri"/>
                        </a:rPr>
                        <a:t>un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31750">
                        <a:lnSpc>
                          <a:spcPts val="2100"/>
                        </a:lnSpc>
                        <a:tabLst>
                          <a:tab pos="1163955" algn="l"/>
                        </a:tabLst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líquido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disminuye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00"/>
                        </a:lnSpc>
                      </a:pPr>
                      <a:r>
                        <a:rPr sz="2000" spc="-25" dirty="0">
                          <a:latin typeface="Calibri"/>
                          <a:cs typeface="Calibri"/>
                        </a:rPr>
                        <a:t>con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2100"/>
                        </a:lnSpc>
                      </a:pPr>
                      <a:r>
                        <a:rPr sz="2000" spc="-25" dirty="0">
                          <a:latin typeface="Calibri"/>
                          <a:cs typeface="Calibri"/>
                        </a:rPr>
                        <a:t>la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402437" y="1712468"/>
            <a:ext cx="3617595" cy="36849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temperatura,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pues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aumentar</a:t>
            </a:r>
            <a:r>
              <a:rPr sz="2000" spc="16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la </a:t>
            </a:r>
            <a:r>
              <a:rPr sz="2000" dirty="0">
                <a:latin typeface="Calibri"/>
                <a:cs typeface="Calibri"/>
              </a:rPr>
              <a:t>temperatura</a:t>
            </a:r>
            <a:r>
              <a:rPr sz="2000" spc="4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aumenta</a:t>
            </a:r>
            <a:r>
              <a:rPr sz="2000" spc="4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50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energía </a:t>
            </a:r>
            <a:r>
              <a:rPr sz="2000" dirty="0">
                <a:latin typeface="Calibri"/>
                <a:cs typeface="Calibri"/>
              </a:rPr>
              <a:t>cinética</a:t>
            </a:r>
            <a:r>
              <a:rPr sz="2000" spc="44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459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las</a:t>
            </a:r>
            <a:r>
              <a:rPr sz="2000" spc="45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moléculas</a:t>
            </a:r>
            <a:r>
              <a:rPr sz="2000" spc="450" dirty="0">
                <a:latin typeface="Calibri"/>
                <a:cs typeface="Calibri"/>
              </a:rPr>
              <a:t>  </a:t>
            </a:r>
            <a:r>
              <a:rPr sz="2000" spc="-25" dirty="0">
                <a:latin typeface="Calibri"/>
                <a:cs typeface="Calibri"/>
              </a:rPr>
              <a:t>de </a:t>
            </a:r>
            <a:r>
              <a:rPr sz="2000" dirty="0">
                <a:latin typeface="Calibri"/>
                <a:cs typeface="Calibri"/>
              </a:rPr>
              <a:t>líquido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generando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espacios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los </a:t>
            </a:r>
            <a:r>
              <a:rPr sz="2000" dirty="0">
                <a:latin typeface="Calibri"/>
                <a:cs typeface="Calibri"/>
              </a:rPr>
              <a:t>cuales</a:t>
            </a:r>
            <a:r>
              <a:rPr sz="2000" spc="6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se</a:t>
            </a:r>
            <a:r>
              <a:rPr sz="2000" spc="6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escapan</a:t>
            </a:r>
            <a:r>
              <a:rPr sz="2000" spc="6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las</a:t>
            </a:r>
            <a:r>
              <a:rPr sz="2000" spc="60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moléculas </a:t>
            </a:r>
            <a:r>
              <a:rPr sz="2000" dirty="0">
                <a:latin typeface="Calibri"/>
                <a:cs typeface="Calibri"/>
              </a:rPr>
              <a:t>gaseosas,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vez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aumento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42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temperatura</a:t>
            </a:r>
            <a:r>
              <a:rPr sz="2000" spc="42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las</a:t>
            </a:r>
            <a:r>
              <a:rPr sz="2000" spc="425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moléculas </a:t>
            </a:r>
            <a:r>
              <a:rPr sz="2000" dirty="0">
                <a:latin typeface="Calibri"/>
                <a:cs typeface="Calibri"/>
              </a:rPr>
              <a:t>gaseosas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también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mueven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más </a:t>
            </a:r>
            <a:r>
              <a:rPr sz="2000" dirty="0">
                <a:latin typeface="Calibri"/>
                <a:cs typeface="Calibri"/>
              </a:rPr>
              <a:t>rápido</a:t>
            </a:r>
            <a:r>
              <a:rPr sz="2000" spc="3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3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comienzan</a:t>
            </a:r>
            <a:r>
              <a:rPr sz="2000" spc="3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aumentar</a:t>
            </a:r>
            <a:r>
              <a:rPr sz="2000" spc="39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su </a:t>
            </a:r>
            <a:r>
              <a:rPr sz="2000" dirty="0">
                <a:latin typeface="Calibri"/>
                <a:cs typeface="Calibri"/>
              </a:rPr>
              <a:t>velocidad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escape,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por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esto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una </a:t>
            </a:r>
            <a:r>
              <a:rPr sz="2000" dirty="0">
                <a:latin typeface="Calibri"/>
                <a:cs typeface="Calibri"/>
              </a:rPr>
              <a:t>bebida</a:t>
            </a:r>
            <a:r>
              <a:rPr sz="2000" spc="10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gaseosa</a:t>
            </a:r>
            <a:r>
              <a:rPr sz="2000" spc="10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tibia</a:t>
            </a:r>
            <a:r>
              <a:rPr sz="2000" spc="10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casi</a:t>
            </a:r>
            <a:r>
              <a:rPr sz="2000" spc="100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nunca </a:t>
            </a:r>
            <a:r>
              <a:rPr sz="2000" dirty="0">
                <a:latin typeface="Calibri"/>
                <a:cs typeface="Calibri"/>
              </a:rPr>
              <a:t>tiene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gas.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7321" y="1377634"/>
            <a:ext cx="4422757" cy="4396388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7368" y="608538"/>
            <a:ext cx="3073847" cy="5300686"/>
          </a:xfrm>
          <a:prstGeom prst="rect">
            <a:avLst/>
          </a:prstGeom>
        </p:spPr>
      </p:pic>
      <p:pic>
        <p:nvPicPr>
          <p:cNvPr id="3" name="object 3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63696" y="1557527"/>
            <a:ext cx="4988052" cy="3342132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83387" y="569112"/>
          <a:ext cx="3731260" cy="11690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05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6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4835">
                <a:tc>
                  <a:txBody>
                    <a:bodyPr/>
                    <a:lstStyle/>
                    <a:p>
                      <a:pPr marL="31750">
                        <a:lnSpc>
                          <a:spcPts val="1905"/>
                        </a:lnSpc>
                        <a:tabLst>
                          <a:tab pos="424815" algn="l"/>
                          <a:tab pos="2016125" algn="l"/>
                        </a:tabLst>
                      </a:pPr>
                      <a:r>
                        <a:rPr sz="2000" b="1" spc="-25" dirty="0">
                          <a:latin typeface="Calibri"/>
                          <a:cs typeface="Calibri"/>
                        </a:rPr>
                        <a:t>b)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SOLUBILIDAD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2000" b="1" spc="-25" dirty="0">
                          <a:latin typeface="Calibri"/>
                          <a:cs typeface="Calibri"/>
                        </a:rPr>
                        <a:t>DE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LÍQUIDOS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ts val="1905"/>
                        </a:lnSpc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GASES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905"/>
                        </a:lnSpc>
                      </a:pPr>
                      <a:r>
                        <a:rPr sz="2000" b="1" spc="-25" dirty="0">
                          <a:latin typeface="Calibri"/>
                          <a:cs typeface="Calibri"/>
                        </a:rPr>
                        <a:t>EN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31750">
                        <a:lnSpc>
                          <a:spcPts val="2100"/>
                        </a:lnSpc>
                        <a:tabLst>
                          <a:tab pos="401955" algn="l"/>
                          <a:tab pos="1666875" algn="l"/>
                          <a:tab pos="2067560" algn="l"/>
                        </a:tabLst>
                      </a:pPr>
                      <a:r>
                        <a:rPr sz="2000" spc="-25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solubilidad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un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2100"/>
                        </a:lnSpc>
                        <a:tabLst>
                          <a:tab pos="488315" algn="l"/>
                        </a:tabLst>
                      </a:pPr>
                      <a:r>
                        <a:rPr sz="2000" spc="-25" dirty="0">
                          <a:latin typeface="Calibri"/>
                          <a:cs typeface="Calibri"/>
                        </a:rPr>
                        <a:t>gas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en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100"/>
                        </a:lnSpc>
                      </a:pPr>
                      <a:r>
                        <a:rPr sz="2000" spc="-25" dirty="0">
                          <a:latin typeface="Calibri"/>
                          <a:cs typeface="Calibri"/>
                        </a:rPr>
                        <a:t>un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31750">
                        <a:lnSpc>
                          <a:spcPts val="2100"/>
                        </a:lnSpc>
                        <a:tabLst>
                          <a:tab pos="1163955" algn="l"/>
                        </a:tabLst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líquido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disminuye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100"/>
                        </a:lnSpc>
                      </a:pPr>
                      <a:r>
                        <a:rPr sz="2000" spc="-25" dirty="0">
                          <a:latin typeface="Calibri"/>
                          <a:cs typeface="Calibri"/>
                        </a:rPr>
                        <a:t>con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2100"/>
                        </a:lnSpc>
                      </a:pPr>
                      <a:r>
                        <a:rPr sz="2000" spc="-25" dirty="0">
                          <a:latin typeface="Calibri"/>
                          <a:cs typeface="Calibri"/>
                        </a:rPr>
                        <a:t>la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402437" y="1712468"/>
            <a:ext cx="3617595" cy="36849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temperatura,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pues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aumentar</a:t>
            </a:r>
            <a:r>
              <a:rPr sz="2000" spc="16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la </a:t>
            </a:r>
            <a:r>
              <a:rPr sz="2000" dirty="0">
                <a:latin typeface="Calibri"/>
                <a:cs typeface="Calibri"/>
              </a:rPr>
              <a:t>temperatura</a:t>
            </a:r>
            <a:r>
              <a:rPr sz="2000" spc="4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aumenta</a:t>
            </a:r>
            <a:r>
              <a:rPr sz="2000" spc="4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50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energía </a:t>
            </a:r>
            <a:r>
              <a:rPr sz="2000" dirty="0">
                <a:latin typeface="Calibri"/>
                <a:cs typeface="Calibri"/>
              </a:rPr>
              <a:t>cinética</a:t>
            </a:r>
            <a:r>
              <a:rPr sz="2000" spc="44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459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las</a:t>
            </a:r>
            <a:r>
              <a:rPr sz="2000" spc="45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moléculas</a:t>
            </a:r>
            <a:r>
              <a:rPr sz="2000" spc="450" dirty="0">
                <a:latin typeface="Calibri"/>
                <a:cs typeface="Calibri"/>
              </a:rPr>
              <a:t>  </a:t>
            </a:r>
            <a:r>
              <a:rPr sz="2000" spc="-25" dirty="0">
                <a:latin typeface="Calibri"/>
                <a:cs typeface="Calibri"/>
              </a:rPr>
              <a:t>de </a:t>
            </a:r>
            <a:r>
              <a:rPr sz="2000" dirty="0">
                <a:latin typeface="Calibri"/>
                <a:cs typeface="Calibri"/>
              </a:rPr>
              <a:t>líquido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generando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espacios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los </a:t>
            </a:r>
            <a:r>
              <a:rPr sz="2000" dirty="0">
                <a:latin typeface="Calibri"/>
                <a:cs typeface="Calibri"/>
              </a:rPr>
              <a:t>cuales</a:t>
            </a:r>
            <a:r>
              <a:rPr sz="2000" spc="6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se</a:t>
            </a:r>
            <a:r>
              <a:rPr sz="2000" spc="6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escapan</a:t>
            </a:r>
            <a:r>
              <a:rPr sz="2000" spc="6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las</a:t>
            </a:r>
            <a:r>
              <a:rPr sz="2000" spc="60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moléculas </a:t>
            </a:r>
            <a:r>
              <a:rPr sz="2000" dirty="0">
                <a:latin typeface="Calibri"/>
                <a:cs typeface="Calibri"/>
              </a:rPr>
              <a:t>gaseosas,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vez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aumento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42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temperatura</a:t>
            </a:r>
            <a:r>
              <a:rPr sz="2000" spc="42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las</a:t>
            </a:r>
            <a:r>
              <a:rPr sz="2000" spc="425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moléculas </a:t>
            </a:r>
            <a:r>
              <a:rPr sz="2000" dirty="0">
                <a:latin typeface="Calibri"/>
                <a:cs typeface="Calibri"/>
              </a:rPr>
              <a:t>gaseosas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también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mueven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más </a:t>
            </a:r>
            <a:r>
              <a:rPr sz="2000" dirty="0">
                <a:latin typeface="Calibri"/>
                <a:cs typeface="Calibri"/>
              </a:rPr>
              <a:t>rápido</a:t>
            </a:r>
            <a:r>
              <a:rPr sz="2000" spc="3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3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comienzan</a:t>
            </a:r>
            <a:r>
              <a:rPr sz="2000" spc="3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aumentar</a:t>
            </a:r>
            <a:r>
              <a:rPr sz="2000" spc="39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su </a:t>
            </a:r>
            <a:r>
              <a:rPr sz="2000" dirty="0">
                <a:latin typeface="Calibri"/>
                <a:cs typeface="Calibri"/>
              </a:rPr>
              <a:t>velocidad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escape,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por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esto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una </a:t>
            </a:r>
            <a:r>
              <a:rPr sz="2000" dirty="0">
                <a:latin typeface="Calibri"/>
                <a:cs typeface="Calibri"/>
              </a:rPr>
              <a:t>bebida</a:t>
            </a:r>
            <a:r>
              <a:rPr sz="2000" spc="10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gaseosa</a:t>
            </a:r>
            <a:r>
              <a:rPr sz="2000" spc="10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tibia</a:t>
            </a:r>
            <a:r>
              <a:rPr sz="2000" spc="10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casi</a:t>
            </a:r>
            <a:r>
              <a:rPr sz="2000" spc="100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nunca </a:t>
            </a:r>
            <a:r>
              <a:rPr sz="2000" dirty="0">
                <a:latin typeface="Calibri"/>
                <a:cs typeface="Calibri"/>
              </a:rPr>
              <a:t>tiene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gas.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7321" y="1377634"/>
            <a:ext cx="4422757" cy="4396388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0289" y="824250"/>
            <a:ext cx="8539197" cy="4641469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3410" y="1007363"/>
            <a:ext cx="8687863" cy="90677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3341" y="2493264"/>
            <a:ext cx="8540962" cy="104546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3888" y="4076700"/>
            <a:ext cx="8587404" cy="1032158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190" y="709040"/>
            <a:ext cx="10566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c)</a:t>
            </a:r>
            <a:r>
              <a:rPr sz="2000" spc="-10" dirty="0"/>
              <a:t> Presión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177190" y="1501520"/>
            <a:ext cx="867473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La</a:t>
            </a:r>
            <a:r>
              <a:rPr sz="2000" spc="6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presión</a:t>
            </a:r>
            <a:r>
              <a:rPr sz="2000" spc="6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tiene</a:t>
            </a:r>
            <a:r>
              <a:rPr sz="2000" spc="6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un</a:t>
            </a:r>
            <a:r>
              <a:rPr sz="2000" spc="6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efecto</a:t>
            </a:r>
            <a:r>
              <a:rPr sz="2000" spc="5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importante</a:t>
            </a:r>
            <a:r>
              <a:rPr sz="2000" spc="6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sobre</a:t>
            </a:r>
            <a:r>
              <a:rPr sz="2000" spc="6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6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solubilidad</a:t>
            </a:r>
            <a:r>
              <a:rPr sz="2000" spc="6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para</a:t>
            </a:r>
            <a:r>
              <a:rPr sz="2000" spc="6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los</a:t>
            </a:r>
            <a:r>
              <a:rPr sz="2000" spc="60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sistemas </a:t>
            </a:r>
            <a:r>
              <a:rPr sz="2000" dirty="0">
                <a:latin typeface="Calibri"/>
                <a:cs typeface="Calibri"/>
              </a:rPr>
              <a:t>gaseosos.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 una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determinada,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aumento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 presión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implica un </a:t>
            </a:r>
            <a:r>
              <a:rPr sz="2000" spc="-10" dirty="0">
                <a:latin typeface="Calibri"/>
                <a:cs typeface="Calibri"/>
              </a:rPr>
              <a:t>incremento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en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solubilidad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del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gas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líquido.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5873" y="2858261"/>
            <a:ext cx="3121660" cy="401320"/>
          </a:xfrm>
          <a:prstGeom prst="rect">
            <a:avLst/>
          </a:prstGeom>
          <a:solidFill>
            <a:srgbClr val="057CD9">
              <a:alpha val="39999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506095">
              <a:lnSpc>
                <a:spcPct val="100000"/>
              </a:lnSpc>
              <a:spcBef>
                <a:spcPts val="229"/>
              </a:spcBef>
            </a:pPr>
            <a:r>
              <a:rPr sz="2000" spc="-10" dirty="0">
                <a:latin typeface="Calibri"/>
                <a:cs typeface="Calibri"/>
              </a:rPr>
              <a:t>Aumento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presión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40073" y="2973451"/>
            <a:ext cx="500380" cy="114300"/>
          </a:xfrm>
          <a:custGeom>
            <a:avLst/>
            <a:gdLst/>
            <a:ahLst/>
            <a:cxnLst/>
            <a:rect l="l" t="t" r="r" b="b"/>
            <a:pathLst>
              <a:path w="500379" h="114300">
                <a:moveTo>
                  <a:pt x="385699" y="0"/>
                </a:moveTo>
                <a:lnTo>
                  <a:pt x="385699" y="114300"/>
                </a:lnTo>
                <a:lnTo>
                  <a:pt x="461899" y="76200"/>
                </a:lnTo>
                <a:lnTo>
                  <a:pt x="404749" y="76200"/>
                </a:lnTo>
                <a:lnTo>
                  <a:pt x="404749" y="38100"/>
                </a:lnTo>
                <a:lnTo>
                  <a:pt x="461899" y="38100"/>
                </a:lnTo>
                <a:lnTo>
                  <a:pt x="385699" y="0"/>
                </a:lnTo>
                <a:close/>
              </a:path>
              <a:path w="500379" h="114300">
                <a:moveTo>
                  <a:pt x="231012" y="55499"/>
                </a:moveTo>
                <a:lnTo>
                  <a:pt x="231012" y="76200"/>
                </a:lnTo>
                <a:lnTo>
                  <a:pt x="385699" y="76200"/>
                </a:lnTo>
                <a:lnTo>
                  <a:pt x="385699" y="74549"/>
                </a:lnTo>
                <a:lnTo>
                  <a:pt x="250062" y="74549"/>
                </a:lnTo>
                <a:lnTo>
                  <a:pt x="231012" y="55499"/>
                </a:lnTo>
                <a:close/>
              </a:path>
              <a:path w="500379" h="114300">
                <a:moveTo>
                  <a:pt x="461899" y="38100"/>
                </a:moveTo>
                <a:lnTo>
                  <a:pt x="404749" y="38100"/>
                </a:lnTo>
                <a:lnTo>
                  <a:pt x="404749" y="76200"/>
                </a:lnTo>
                <a:lnTo>
                  <a:pt x="461899" y="76200"/>
                </a:lnTo>
                <a:lnTo>
                  <a:pt x="499999" y="57150"/>
                </a:lnTo>
                <a:lnTo>
                  <a:pt x="461899" y="38100"/>
                </a:lnTo>
                <a:close/>
              </a:path>
              <a:path w="500379" h="114300">
                <a:moveTo>
                  <a:pt x="269113" y="36449"/>
                </a:moveTo>
                <a:lnTo>
                  <a:pt x="0" y="36449"/>
                </a:lnTo>
                <a:lnTo>
                  <a:pt x="0" y="74549"/>
                </a:lnTo>
                <a:lnTo>
                  <a:pt x="231012" y="74549"/>
                </a:lnTo>
                <a:lnTo>
                  <a:pt x="231012" y="55499"/>
                </a:lnTo>
                <a:lnTo>
                  <a:pt x="267462" y="55499"/>
                </a:lnTo>
                <a:lnTo>
                  <a:pt x="250062" y="38100"/>
                </a:lnTo>
                <a:lnTo>
                  <a:pt x="269113" y="38100"/>
                </a:lnTo>
                <a:lnTo>
                  <a:pt x="269113" y="36449"/>
                </a:lnTo>
                <a:close/>
              </a:path>
              <a:path w="500379" h="114300">
                <a:moveTo>
                  <a:pt x="267462" y="55499"/>
                </a:moveTo>
                <a:lnTo>
                  <a:pt x="231012" y="55499"/>
                </a:lnTo>
                <a:lnTo>
                  <a:pt x="250062" y="74549"/>
                </a:lnTo>
                <a:lnTo>
                  <a:pt x="385699" y="74549"/>
                </a:lnTo>
                <a:lnTo>
                  <a:pt x="385699" y="57150"/>
                </a:lnTo>
                <a:lnTo>
                  <a:pt x="269113" y="57150"/>
                </a:lnTo>
                <a:lnTo>
                  <a:pt x="267462" y="55499"/>
                </a:lnTo>
                <a:close/>
              </a:path>
              <a:path w="500379" h="114300">
                <a:moveTo>
                  <a:pt x="269113" y="38100"/>
                </a:moveTo>
                <a:lnTo>
                  <a:pt x="250062" y="38100"/>
                </a:lnTo>
                <a:lnTo>
                  <a:pt x="269113" y="57150"/>
                </a:lnTo>
                <a:lnTo>
                  <a:pt x="269113" y="38100"/>
                </a:lnTo>
                <a:close/>
              </a:path>
              <a:path w="500379" h="114300">
                <a:moveTo>
                  <a:pt x="385699" y="38100"/>
                </a:moveTo>
                <a:lnTo>
                  <a:pt x="269113" y="38100"/>
                </a:lnTo>
                <a:lnTo>
                  <a:pt x="269113" y="57150"/>
                </a:lnTo>
                <a:lnTo>
                  <a:pt x="385699" y="57150"/>
                </a:lnTo>
                <a:lnTo>
                  <a:pt x="385699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39946" y="2871977"/>
            <a:ext cx="3672840" cy="401320"/>
          </a:xfrm>
          <a:prstGeom prst="rect">
            <a:avLst/>
          </a:prstGeom>
          <a:solidFill>
            <a:srgbClr val="C0504D">
              <a:alpha val="25097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772795">
              <a:lnSpc>
                <a:spcPct val="100000"/>
              </a:lnSpc>
              <a:spcBef>
                <a:spcPts val="229"/>
              </a:spcBef>
            </a:pPr>
            <a:r>
              <a:rPr sz="2000" spc="-10" dirty="0">
                <a:latin typeface="Calibri"/>
                <a:cs typeface="Calibri"/>
              </a:rPr>
              <a:t>Aumenta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solubilidad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85672" y="3686555"/>
            <a:ext cx="6658609" cy="2755900"/>
            <a:chOff x="1185672" y="3686555"/>
            <a:chExt cx="6658609" cy="275590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4628" y="3715511"/>
              <a:ext cx="6600444" cy="269748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200150" y="3701033"/>
              <a:ext cx="6629400" cy="2726690"/>
            </a:xfrm>
            <a:custGeom>
              <a:avLst/>
              <a:gdLst/>
              <a:ahLst/>
              <a:cxnLst/>
              <a:rect l="l" t="t" r="r" b="b"/>
              <a:pathLst>
                <a:path w="6629400" h="2726690">
                  <a:moveTo>
                    <a:pt x="0" y="2726436"/>
                  </a:moveTo>
                  <a:lnTo>
                    <a:pt x="6629400" y="2726436"/>
                  </a:lnTo>
                  <a:lnTo>
                    <a:pt x="6629400" y="0"/>
                  </a:lnTo>
                  <a:lnTo>
                    <a:pt x="0" y="0"/>
                  </a:lnTo>
                  <a:lnTo>
                    <a:pt x="0" y="2726436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1084" y="292624"/>
            <a:ext cx="8601456" cy="6376399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9057" y="1656213"/>
            <a:ext cx="8488960" cy="34145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190" y="781303"/>
            <a:ext cx="13938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3)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Disolución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3014" y="1357376"/>
            <a:ext cx="852170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latin typeface="Calibri"/>
                <a:cs typeface="Calibri"/>
              </a:rPr>
              <a:t>Mezcla</a:t>
            </a:r>
            <a:r>
              <a:rPr sz="2000" b="0" spc="13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homogénea</a:t>
            </a:r>
            <a:r>
              <a:rPr sz="2000" b="0" spc="14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de</a:t>
            </a:r>
            <a:r>
              <a:rPr sz="2000" b="0" spc="12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uno</a:t>
            </a:r>
            <a:r>
              <a:rPr sz="2000" b="0" spc="11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o</a:t>
            </a:r>
            <a:r>
              <a:rPr sz="2000" b="0" spc="12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más</a:t>
            </a:r>
            <a:r>
              <a:rPr sz="2000" b="0" spc="125" dirty="0">
                <a:latin typeface="Calibri"/>
                <a:cs typeface="Calibri"/>
              </a:rPr>
              <a:t> </a:t>
            </a:r>
            <a:r>
              <a:rPr sz="2000" dirty="0"/>
              <a:t>solutos</a:t>
            </a:r>
            <a:r>
              <a:rPr sz="2000" spc="125" dirty="0"/>
              <a:t> </a:t>
            </a:r>
            <a:r>
              <a:rPr sz="2000" b="0" dirty="0">
                <a:latin typeface="Calibri"/>
                <a:cs typeface="Calibri"/>
              </a:rPr>
              <a:t>(sustancia</a:t>
            </a:r>
            <a:r>
              <a:rPr sz="2000" b="0" spc="13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disuelta)</a:t>
            </a:r>
            <a:r>
              <a:rPr sz="2000" b="0" spc="14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distribuidos</a:t>
            </a:r>
            <a:r>
              <a:rPr sz="2000" b="0" spc="13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en</a:t>
            </a:r>
            <a:r>
              <a:rPr sz="2000" b="0" spc="120" dirty="0">
                <a:latin typeface="Calibri"/>
                <a:cs typeface="Calibri"/>
              </a:rPr>
              <a:t> </a:t>
            </a:r>
            <a:r>
              <a:rPr sz="2000" b="0" spc="-25" dirty="0">
                <a:latin typeface="Calibri"/>
                <a:cs typeface="Calibri"/>
              </a:rPr>
              <a:t>un </a:t>
            </a:r>
            <a:r>
              <a:rPr sz="2000" dirty="0"/>
              <a:t>disolvente</a:t>
            </a:r>
            <a:r>
              <a:rPr sz="2000" spc="110" dirty="0"/>
              <a:t> </a:t>
            </a:r>
            <a:r>
              <a:rPr sz="2000" b="0" dirty="0">
                <a:latin typeface="Calibri"/>
                <a:cs typeface="Calibri"/>
              </a:rPr>
              <a:t>(sustancia</a:t>
            </a:r>
            <a:r>
              <a:rPr sz="2000" b="0" spc="114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que</a:t>
            </a:r>
            <a:r>
              <a:rPr sz="2000" b="0" spc="10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produce</a:t>
            </a:r>
            <a:r>
              <a:rPr sz="2000" b="0" spc="11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la</a:t>
            </a:r>
            <a:r>
              <a:rPr sz="2000" b="0" spc="114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disolución);</a:t>
            </a:r>
            <a:r>
              <a:rPr sz="2000" b="0" spc="10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este</a:t>
            </a:r>
            <a:r>
              <a:rPr sz="2000" b="0" spc="114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componente</a:t>
            </a:r>
            <a:r>
              <a:rPr sz="2000" b="0" spc="114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se</a:t>
            </a:r>
            <a:r>
              <a:rPr sz="2000" b="0" spc="110" dirty="0">
                <a:latin typeface="Calibri"/>
                <a:cs typeface="Calibri"/>
              </a:rPr>
              <a:t> </a:t>
            </a:r>
            <a:r>
              <a:rPr sz="2000" b="0" spc="-10" dirty="0">
                <a:latin typeface="Calibri"/>
                <a:cs typeface="Calibri"/>
              </a:rPr>
              <a:t>encuentra </a:t>
            </a:r>
            <a:r>
              <a:rPr sz="2000" b="0" dirty="0">
                <a:latin typeface="Calibri"/>
                <a:cs typeface="Calibri"/>
              </a:rPr>
              <a:t>en</a:t>
            </a:r>
            <a:r>
              <a:rPr sz="2000" b="0" spc="10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mayor</a:t>
            </a:r>
            <a:r>
              <a:rPr sz="2000" b="0" spc="8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proporción</a:t>
            </a:r>
            <a:r>
              <a:rPr sz="2000" b="0" spc="7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y</a:t>
            </a:r>
            <a:r>
              <a:rPr sz="2000" b="0" spc="9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es</a:t>
            </a:r>
            <a:r>
              <a:rPr sz="2000" b="0" spc="9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el</a:t>
            </a:r>
            <a:r>
              <a:rPr sz="2000" b="0" spc="10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que</a:t>
            </a:r>
            <a:r>
              <a:rPr sz="2000" b="0" spc="9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determina</a:t>
            </a:r>
            <a:r>
              <a:rPr sz="2000" b="0" spc="10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el</a:t>
            </a:r>
            <a:r>
              <a:rPr sz="2000" b="0" spc="9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estado</a:t>
            </a:r>
            <a:r>
              <a:rPr sz="2000" b="0" spc="10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de</a:t>
            </a:r>
            <a:r>
              <a:rPr sz="2000" b="0" spc="8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agregación</a:t>
            </a:r>
            <a:r>
              <a:rPr sz="2000" b="0" spc="10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en</a:t>
            </a:r>
            <a:r>
              <a:rPr sz="2000" b="0" spc="8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el</a:t>
            </a:r>
            <a:r>
              <a:rPr sz="2000" b="0" spc="9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que</a:t>
            </a:r>
            <a:r>
              <a:rPr sz="2000" b="0" spc="95" dirty="0">
                <a:latin typeface="Calibri"/>
                <a:cs typeface="Calibri"/>
              </a:rPr>
              <a:t> </a:t>
            </a:r>
            <a:r>
              <a:rPr sz="2000" b="0" spc="-25" dirty="0">
                <a:latin typeface="Calibri"/>
                <a:cs typeface="Calibri"/>
              </a:rPr>
              <a:t>se </a:t>
            </a:r>
            <a:r>
              <a:rPr sz="2000" b="0" spc="-10" dirty="0">
                <a:latin typeface="Calibri"/>
                <a:cs typeface="Calibri"/>
              </a:rPr>
              <a:t>encuentra</a:t>
            </a:r>
            <a:r>
              <a:rPr sz="2000" b="0" spc="-3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la</a:t>
            </a:r>
            <a:r>
              <a:rPr sz="2000" b="0" spc="-10" dirty="0">
                <a:latin typeface="Calibri"/>
                <a:cs typeface="Calibri"/>
              </a:rPr>
              <a:t> disolución.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3014" y="3644010"/>
            <a:ext cx="852297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539875" algn="l"/>
                <a:tab pos="1989455" algn="l"/>
                <a:tab pos="2936240" algn="l"/>
                <a:tab pos="3327400" algn="l"/>
                <a:tab pos="4932680" algn="l"/>
                <a:tab pos="5243830" algn="l"/>
                <a:tab pos="6428105" algn="l"/>
                <a:tab pos="7214870" algn="l"/>
                <a:tab pos="7728584" algn="l"/>
              </a:tabLst>
            </a:pPr>
            <a:r>
              <a:rPr sz="2000" spc="-10" dirty="0">
                <a:latin typeface="Calibri"/>
                <a:cs typeface="Calibri"/>
              </a:rPr>
              <a:t>Dependiendo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del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número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de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componentes,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la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disolución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puede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0" dirty="0">
                <a:latin typeface="Calibri"/>
                <a:cs typeface="Calibri"/>
              </a:rPr>
              <a:t>ser: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binaria, terciaria,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cuaternaria,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etc.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71877" y="3070098"/>
            <a:ext cx="5001895" cy="368935"/>
          </a:xfrm>
          <a:prstGeom prst="rect">
            <a:avLst/>
          </a:prstGeom>
          <a:solidFill>
            <a:srgbClr val="C0504D">
              <a:alpha val="25097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35"/>
              </a:spcBef>
            </a:pPr>
            <a:r>
              <a:rPr sz="1800" dirty="0">
                <a:latin typeface="Calibri"/>
                <a:cs typeface="Calibri"/>
              </a:rPr>
              <a:t>Diámetro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partículas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→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menor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3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10</a:t>
            </a:r>
            <a:r>
              <a:rPr sz="1800" spc="-15" baseline="25462" dirty="0">
                <a:latin typeface="Calibri"/>
                <a:cs typeface="Calibri"/>
              </a:rPr>
              <a:t>-</a:t>
            </a:r>
            <a:r>
              <a:rPr sz="1800" baseline="25462" dirty="0">
                <a:latin typeface="Calibri"/>
                <a:cs typeface="Calibri"/>
              </a:rPr>
              <a:t>6</a:t>
            </a:r>
            <a:r>
              <a:rPr sz="1800" spc="172" baseline="25462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mm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7274" y="5072634"/>
            <a:ext cx="6000115" cy="524510"/>
          </a:xfrm>
          <a:prstGeom prst="rect">
            <a:avLst/>
          </a:prstGeom>
          <a:solidFill>
            <a:srgbClr val="C0504D">
              <a:alpha val="25097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661670">
              <a:lnSpc>
                <a:spcPct val="100000"/>
              </a:lnSpc>
              <a:spcBef>
                <a:spcPts val="180"/>
              </a:spcBef>
            </a:pPr>
            <a:r>
              <a:rPr sz="2800" b="1" dirty="0">
                <a:latin typeface="Calibri"/>
                <a:cs typeface="Calibri"/>
              </a:rPr>
              <a:t>Soluto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+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Disolvente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=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Disolución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9671" y="4500371"/>
            <a:ext cx="2124455" cy="2124455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0774" y="549401"/>
            <a:ext cx="5544820" cy="914400"/>
          </a:xfrm>
          <a:prstGeom prst="rect">
            <a:avLst/>
          </a:prstGeom>
          <a:solidFill>
            <a:srgbClr val="4F81BC"/>
          </a:solidFill>
          <a:ln w="25907">
            <a:solidFill>
              <a:srgbClr val="385D89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95"/>
              </a:spcBef>
            </a:pPr>
            <a:endParaRPr sz="1800">
              <a:latin typeface="Times New Roman"/>
              <a:cs typeface="Times New Roman"/>
            </a:endParaRPr>
          </a:p>
          <a:p>
            <a:pPr marL="375285">
              <a:lnSpc>
                <a:spcPct val="100000"/>
              </a:lnSpc>
            </a:pPr>
            <a:r>
              <a:rPr sz="1800" b="0" spc="-10" dirty="0">
                <a:solidFill>
                  <a:srgbClr val="FFFFFF"/>
                </a:solidFill>
                <a:latin typeface="Arial MT"/>
                <a:cs typeface="Arial MT"/>
              </a:rPr>
              <a:t>FACTORES</a:t>
            </a:r>
            <a:r>
              <a:rPr sz="1800" b="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b="0" dirty="0">
                <a:solidFill>
                  <a:srgbClr val="FFFFFF"/>
                </a:solidFill>
                <a:latin typeface="Arial MT"/>
                <a:cs typeface="Arial MT"/>
              </a:rPr>
              <a:t>QUE</a:t>
            </a:r>
            <a:r>
              <a:rPr sz="1800" b="0" spc="-1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b="0" spc="-10" dirty="0">
                <a:solidFill>
                  <a:srgbClr val="FFFFFF"/>
                </a:solidFill>
                <a:latin typeface="Arial MT"/>
                <a:cs typeface="Arial MT"/>
              </a:rPr>
              <a:t>AFECTAN</a:t>
            </a:r>
            <a:r>
              <a:rPr sz="1800" b="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b="0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1800" b="0" spc="-1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b="0" spc="-10" dirty="0">
                <a:solidFill>
                  <a:srgbClr val="FFFFFF"/>
                </a:solidFill>
                <a:latin typeface="Arial MT"/>
                <a:cs typeface="Arial MT"/>
              </a:rPr>
              <a:t>SOLUBILIDAD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99502" y="1463039"/>
            <a:ext cx="6593205" cy="883285"/>
            <a:chOff x="1199502" y="1463039"/>
            <a:chExt cx="6593205" cy="883285"/>
          </a:xfrm>
        </p:grpSpPr>
        <p:sp>
          <p:nvSpPr>
            <p:cNvPr id="4" name="object 4"/>
            <p:cNvSpPr/>
            <p:nvPr/>
          </p:nvSpPr>
          <p:spPr>
            <a:xfrm>
              <a:off x="1251203" y="1463039"/>
              <a:ext cx="6480810" cy="454025"/>
            </a:xfrm>
            <a:custGeom>
              <a:avLst/>
              <a:gdLst/>
              <a:ahLst/>
              <a:cxnLst/>
              <a:rect l="l" t="t" r="r" b="b"/>
              <a:pathLst>
                <a:path w="6480809" h="454025">
                  <a:moveTo>
                    <a:pt x="3140964" y="0"/>
                  </a:moveTo>
                  <a:lnTo>
                    <a:pt x="3140964" y="453771"/>
                  </a:lnTo>
                </a:path>
                <a:path w="6480809" h="454025">
                  <a:moveTo>
                    <a:pt x="0" y="451104"/>
                  </a:moveTo>
                  <a:lnTo>
                    <a:pt x="6480683" y="451104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99502" y="1914143"/>
              <a:ext cx="6593205" cy="432434"/>
            </a:xfrm>
            <a:custGeom>
              <a:avLst/>
              <a:gdLst/>
              <a:ahLst/>
              <a:cxnLst/>
              <a:rect l="l" t="t" r="r" b="b"/>
              <a:pathLst>
                <a:path w="6593205" h="432435">
                  <a:moveTo>
                    <a:pt x="103390" y="342646"/>
                  </a:moveTo>
                  <a:lnTo>
                    <a:pt x="102374" y="338709"/>
                  </a:lnTo>
                  <a:lnTo>
                    <a:pt x="99326" y="336931"/>
                  </a:lnTo>
                  <a:lnTo>
                    <a:pt x="96278" y="335280"/>
                  </a:lnTo>
                  <a:lnTo>
                    <a:pt x="92468" y="336296"/>
                  </a:lnTo>
                  <a:lnTo>
                    <a:pt x="90690" y="339217"/>
                  </a:lnTo>
                  <a:lnTo>
                    <a:pt x="58051" y="395135"/>
                  </a:lnTo>
                  <a:lnTo>
                    <a:pt x="58051" y="18288"/>
                  </a:lnTo>
                  <a:lnTo>
                    <a:pt x="45351" y="18288"/>
                  </a:lnTo>
                  <a:lnTo>
                    <a:pt x="45351" y="395135"/>
                  </a:lnTo>
                  <a:lnTo>
                    <a:pt x="12738" y="339217"/>
                  </a:lnTo>
                  <a:lnTo>
                    <a:pt x="10972" y="336296"/>
                  </a:lnTo>
                  <a:lnTo>
                    <a:pt x="7086" y="335280"/>
                  </a:lnTo>
                  <a:lnTo>
                    <a:pt x="4051" y="336931"/>
                  </a:lnTo>
                  <a:lnTo>
                    <a:pt x="1028" y="338709"/>
                  </a:lnTo>
                  <a:lnTo>
                    <a:pt x="0" y="342646"/>
                  </a:lnTo>
                  <a:lnTo>
                    <a:pt x="51701" y="431292"/>
                  </a:lnTo>
                  <a:lnTo>
                    <a:pt x="59029" y="418719"/>
                  </a:lnTo>
                  <a:lnTo>
                    <a:pt x="103390" y="342646"/>
                  </a:lnTo>
                  <a:close/>
                </a:path>
                <a:path w="6593205" h="432435">
                  <a:moveTo>
                    <a:pt x="3244354" y="343408"/>
                  </a:moveTo>
                  <a:lnTo>
                    <a:pt x="3243338" y="339598"/>
                  </a:lnTo>
                  <a:lnTo>
                    <a:pt x="3237242" y="336042"/>
                  </a:lnTo>
                  <a:lnTo>
                    <a:pt x="3233432" y="337058"/>
                  </a:lnTo>
                  <a:lnTo>
                    <a:pt x="3199015" y="396062"/>
                  </a:lnTo>
                  <a:lnTo>
                    <a:pt x="3199015" y="0"/>
                  </a:lnTo>
                  <a:lnTo>
                    <a:pt x="3186315" y="0"/>
                  </a:lnTo>
                  <a:lnTo>
                    <a:pt x="3186315" y="396062"/>
                  </a:lnTo>
                  <a:lnTo>
                    <a:pt x="3151898" y="337058"/>
                  </a:lnTo>
                  <a:lnTo>
                    <a:pt x="3148088" y="336042"/>
                  </a:lnTo>
                  <a:lnTo>
                    <a:pt x="3141992" y="339598"/>
                  </a:lnTo>
                  <a:lnTo>
                    <a:pt x="3140976" y="343408"/>
                  </a:lnTo>
                  <a:lnTo>
                    <a:pt x="3192665" y="432054"/>
                  </a:lnTo>
                  <a:lnTo>
                    <a:pt x="3199993" y="419481"/>
                  </a:lnTo>
                  <a:lnTo>
                    <a:pt x="3244354" y="343408"/>
                  </a:lnTo>
                  <a:close/>
                </a:path>
                <a:path w="6593205" h="432435">
                  <a:moveTo>
                    <a:pt x="6592583" y="343408"/>
                  </a:moveTo>
                  <a:lnTo>
                    <a:pt x="6591567" y="339598"/>
                  </a:lnTo>
                  <a:lnTo>
                    <a:pt x="6585471" y="336042"/>
                  </a:lnTo>
                  <a:lnTo>
                    <a:pt x="6581661" y="337058"/>
                  </a:lnTo>
                  <a:lnTo>
                    <a:pt x="6547244" y="396062"/>
                  </a:lnTo>
                  <a:lnTo>
                    <a:pt x="6540894" y="406946"/>
                  </a:lnTo>
                  <a:lnTo>
                    <a:pt x="6547231" y="396062"/>
                  </a:lnTo>
                  <a:lnTo>
                    <a:pt x="6547244" y="0"/>
                  </a:lnTo>
                  <a:lnTo>
                    <a:pt x="6534544" y="0"/>
                  </a:lnTo>
                  <a:lnTo>
                    <a:pt x="6534544" y="396062"/>
                  </a:lnTo>
                  <a:lnTo>
                    <a:pt x="6500127" y="337058"/>
                  </a:lnTo>
                  <a:lnTo>
                    <a:pt x="6496317" y="336042"/>
                  </a:lnTo>
                  <a:lnTo>
                    <a:pt x="6490221" y="339598"/>
                  </a:lnTo>
                  <a:lnTo>
                    <a:pt x="6489205" y="343408"/>
                  </a:lnTo>
                  <a:lnTo>
                    <a:pt x="6540894" y="432054"/>
                  </a:lnTo>
                  <a:lnTo>
                    <a:pt x="6548221" y="419481"/>
                  </a:lnTo>
                  <a:lnTo>
                    <a:pt x="6592583" y="343408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47294" y="2422398"/>
            <a:ext cx="1728470" cy="719455"/>
          </a:xfrm>
          <a:prstGeom prst="rect">
            <a:avLst/>
          </a:prstGeom>
          <a:solidFill>
            <a:srgbClr val="4F81BC"/>
          </a:solidFill>
          <a:ln w="25908">
            <a:solidFill>
              <a:srgbClr val="385D89"/>
            </a:solidFill>
          </a:ln>
        </p:spPr>
        <p:txBody>
          <a:bodyPr vert="horz" wrap="square" lIns="0" tIns="69215" rIns="0" bIns="0" rtlCol="0">
            <a:spAutoFit/>
          </a:bodyPr>
          <a:lstStyle/>
          <a:p>
            <a:pPr marL="429895" marR="247650" indent="-177165">
              <a:lnSpc>
                <a:spcPct val="100000"/>
              </a:lnSpc>
              <a:spcBef>
                <a:spcPts val="545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NATURALEZA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QUÍMICA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20261" y="2387345"/>
            <a:ext cx="1728470" cy="719455"/>
          </a:xfrm>
          <a:prstGeom prst="rect">
            <a:avLst/>
          </a:prstGeom>
          <a:solidFill>
            <a:srgbClr val="4F81BC"/>
          </a:solidFill>
          <a:ln w="25907">
            <a:solidFill>
              <a:srgbClr val="385D89"/>
            </a:solidFill>
          </a:ln>
        </p:spPr>
        <p:txBody>
          <a:bodyPr vert="horz" wrap="square" lIns="0" tIns="206375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62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TEMPERATURA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43521" y="2422398"/>
            <a:ext cx="1728470" cy="719455"/>
          </a:xfrm>
          <a:prstGeom prst="rect">
            <a:avLst/>
          </a:prstGeom>
          <a:solidFill>
            <a:srgbClr val="4F81BC"/>
          </a:solidFill>
          <a:ln w="25907">
            <a:solidFill>
              <a:srgbClr val="385D89"/>
            </a:solidFill>
          </a:ln>
        </p:spPr>
        <p:txBody>
          <a:bodyPr vert="horz" wrap="square" lIns="0" tIns="206375" rIns="0" bIns="0" rtlCol="0">
            <a:spAutoFit/>
          </a:bodyPr>
          <a:lstStyle/>
          <a:p>
            <a:pPr marL="457834">
              <a:lnSpc>
                <a:spcPct val="100000"/>
              </a:lnSpc>
              <a:spcBef>
                <a:spcPts val="162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PRESIÓN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58938" y="3140964"/>
            <a:ext cx="103505" cy="504190"/>
          </a:xfrm>
          <a:custGeom>
            <a:avLst/>
            <a:gdLst/>
            <a:ahLst/>
            <a:cxnLst/>
            <a:rect l="l" t="t" r="r" b="b"/>
            <a:pathLst>
              <a:path w="103505" h="504189">
                <a:moveTo>
                  <a:pt x="7086" y="408050"/>
                </a:moveTo>
                <a:lnTo>
                  <a:pt x="1028" y="411607"/>
                </a:lnTo>
                <a:lnTo>
                  <a:pt x="0" y="415416"/>
                </a:lnTo>
                <a:lnTo>
                  <a:pt x="51701" y="504063"/>
                </a:lnTo>
                <a:lnTo>
                  <a:pt x="59032" y="491490"/>
                </a:lnTo>
                <a:lnTo>
                  <a:pt x="45351" y="491490"/>
                </a:lnTo>
                <a:lnTo>
                  <a:pt x="45351" y="468067"/>
                </a:lnTo>
                <a:lnTo>
                  <a:pt x="12712" y="412114"/>
                </a:lnTo>
                <a:lnTo>
                  <a:pt x="10972" y="409066"/>
                </a:lnTo>
                <a:lnTo>
                  <a:pt x="7086" y="408050"/>
                </a:lnTo>
                <a:close/>
              </a:path>
              <a:path w="103505" h="504189">
                <a:moveTo>
                  <a:pt x="45351" y="468067"/>
                </a:moveTo>
                <a:lnTo>
                  <a:pt x="45351" y="491490"/>
                </a:lnTo>
                <a:lnTo>
                  <a:pt x="58051" y="491490"/>
                </a:lnTo>
                <a:lnTo>
                  <a:pt x="58051" y="488315"/>
                </a:lnTo>
                <a:lnTo>
                  <a:pt x="46240" y="488315"/>
                </a:lnTo>
                <a:lnTo>
                  <a:pt x="51701" y="478953"/>
                </a:lnTo>
                <a:lnTo>
                  <a:pt x="45351" y="468067"/>
                </a:lnTo>
                <a:close/>
              </a:path>
              <a:path w="103505" h="504189">
                <a:moveTo>
                  <a:pt x="96278" y="408050"/>
                </a:moveTo>
                <a:lnTo>
                  <a:pt x="92468" y="409066"/>
                </a:lnTo>
                <a:lnTo>
                  <a:pt x="58051" y="468067"/>
                </a:lnTo>
                <a:lnTo>
                  <a:pt x="58051" y="491490"/>
                </a:lnTo>
                <a:lnTo>
                  <a:pt x="59032" y="491490"/>
                </a:lnTo>
                <a:lnTo>
                  <a:pt x="103390" y="415416"/>
                </a:lnTo>
                <a:lnTo>
                  <a:pt x="102374" y="411607"/>
                </a:lnTo>
                <a:lnTo>
                  <a:pt x="96278" y="408050"/>
                </a:lnTo>
                <a:close/>
              </a:path>
              <a:path w="103505" h="504189">
                <a:moveTo>
                  <a:pt x="51701" y="478953"/>
                </a:moveTo>
                <a:lnTo>
                  <a:pt x="46240" y="488315"/>
                </a:lnTo>
                <a:lnTo>
                  <a:pt x="57162" y="488315"/>
                </a:lnTo>
                <a:lnTo>
                  <a:pt x="51701" y="478953"/>
                </a:lnTo>
                <a:close/>
              </a:path>
              <a:path w="103505" h="504189">
                <a:moveTo>
                  <a:pt x="58051" y="468067"/>
                </a:moveTo>
                <a:lnTo>
                  <a:pt x="51701" y="478953"/>
                </a:lnTo>
                <a:lnTo>
                  <a:pt x="57162" y="488315"/>
                </a:lnTo>
                <a:lnTo>
                  <a:pt x="58051" y="488315"/>
                </a:lnTo>
                <a:lnTo>
                  <a:pt x="58051" y="468067"/>
                </a:lnTo>
                <a:close/>
              </a:path>
              <a:path w="103505" h="504189">
                <a:moveTo>
                  <a:pt x="58051" y="0"/>
                </a:moveTo>
                <a:lnTo>
                  <a:pt x="45351" y="0"/>
                </a:lnTo>
                <a:lnTo>
                  <a:pt x="45351" y="468067"/>
                </a:lnTo>
                <a:lnTo>
                  <a:pt x="51701" y="478953"/>
                </a:lnTo>
                <a:lnTo>
                  <a:pt x="58051" y="468067"/>
                </a:lnTo>
                <a:lnTo>
                  <a:pt x="58051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3445890" y="3140964"/>
            <a:ext cx="2263140" cy="624840"/>
            <a:chOff x="3445890" y="3140964"/>
            <a:chExt cx="2263140" cy="624840"/>
          </a:xfrm>
        </p:grpSpPr>
        <p:sp>
          <p:nvSpPr>
            <p:cNvPr id="11" name="object 11"/>
            <p:cNvSpPr/>
            <p:nvPr/>
          </p:nvSpPr>
          <p:spPr>
            <a:xfrm>
              <a:off x="3497579" y="3140964"/>
              <a:ext cx="2160270" cy="288290"/>
            </a:xfrm>
            <a:custGeom>
              <a:avLst/>
              <a:gdLst/>
              <a:ahLst/>
              <a:cxnLst/>
              <a:rect l="l" t="t" r="r" b="b"/>
              <a:pathLst>
                <a:path w="2160270" h="288289">
                  <a:moveTo>
                    <a:pt x="894588" y="0"/>
                  </a:moveTo>
                  <a:lnTo>
                    <a:pt x="894588" y="251968"/>
                  </a:lnTo>
                </a:path>
                <a:path w="2160270" h="288289">
                  <a:moveTo>
                    <a:pt x="0" y="288036"/>
                  </a:moveTo>
                  <a:lnTo>
                    <a:pt x="2160270" y="288036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45890" y="3429000"/>
              <a:ext cx="103505" cy="337185"/>
            </a:xfrm>
            <a:custGeom>
              <a:avLst/>
              <a:gdLst/>
              <a:ahLst/>
              <a:cxnLst/>
              <a:rect l="l" t="t" r="r" b="b"/>
              <a:pathLst>
                <a:path w="103504" h="337185">
                  <a:moveTo>
                    <a:pt x="7112" y="240664"/>
                  </a:moveTo>
                  <a:lnTo>
                    <a:pt x="1016" y="244220"/>
                  </a:lnTo>
                  <a:lnTo>
                    <a:pt x="0" y="248157"/>
                  </a:lnTo>
                  <a:lnTo>
                    <a:pt x="1778" y="251079"/>
                  </a:lnTo>
                  <a:lnTo>
                    <a:pt x="51688" y="336804"/>
                  </a:lnTo>
                  <a:lnTo>
                    <a:pt x="59083" y="324104"/>
                  </a:lnTo>
                  <a:lnTo>
                    <a:pt x="45338" y="324104"/>
                  </a:lnTo>
                  <a:lnTo>
                    <a:pt x="45338" y="300681"/>
                  </a:lnTo>
                  <a:lnTo>
                    <a:pt x="10922" y="241681"/>
                  </a:lnTo>
                  <a:lnTo>
                    <a:pt x="7112" y="240664"/>
                  </a:lnTo>
                  <a:close/>
                </a:path>
                <a:path w="103504" h="337185">
                  <a:moveTo>
                    <a:pt x="45339" y="300681"/>
                  </a:moveTo>
                  <a:lnTo>
                    <a:pt x="45338" y="324104"/>
                  </a:lnTo>
                  <a:lnTo>
                    <a:pt x="58038" y="324104"/>
                  </a:lnTo>
                  <a:lnTo>
                    <a:pt x="58038" y="320929"/>
                  </a:lnTo>
                  <a:lnTo>
                    <a:pt x="46228" y="320929"/>
                  </a:lnTo>
                  <a:lnTo>
                    <a:pt x="51688" y="311567"/>
                  </a:lnTo>
                  <a:lnTo>
                    <a:pt x="45339" y="300681"/>
                  </a:lnTo>
                  <a:close/>
                </a:path>
                <a:path w="103504" h="337185">
                  <a:moveTo>
                    <a:pt x="96266" y="240664"/>
                  </a:moveTo>
                  <a:lnTo>
                    <a:pt x="92456" y="241681"/>
                  </a:lnTo>
                  <a:lnTo>
                    <a:pt x="58038" y="300681"/>
                  </a:lnTo>
                  <a:lnTo>
                    <a:pt x="58038" y="324104"/>
                  </a:lnTo>
                  <a:lnTo>
                    <a:pt x="59083" y="324104"/>
                  </a:lnTo>
                  <a:lnTo>
                    <a:pt x="101600" y="251079"/>
                  </a:lnTo>
                  <a:lnTo>
                    <a:pt x="103378" y="248157"/>
                  </a:lnTo>
                  <a:lnTo>
                    <a:pt x="102362" y="244220"/>
                  </a:lnTo>
                  <a:lnTo>
                    <a:pt x="96266" y="240664"/>
                  </a:lnTo>
                  <a:close/>
                </a:path>
                <a:path w="103504" h="337185">
                  <a:moveTo>
                    <a:pt x="51688" y="311567"/>
                  </a:moveTo>
                  <a:lnTo>
                    <a:pt x="46228" y="320929"/>
                  </a:lnTo>
                  <a:lnTo>
                    <a:pt x="57150" y="320929"/>
                  </a:lnTo>
                  <a:lnTo>
                    <a:pt x="51688" y="311567"/>
                  </a:lnTo>
                  <a:close/>
                </a:path>
                <a:path w="103504" h="337185">
                  <a:moveTo>
                    <a:pt x="58038" y="300681"/>
                  </a:moveTo>
                  <a:lnTo>
                    <a:pt x="51688" y="311567"/>
                  </a:lnTo>
                  <a:lnTo>
                    <a:pt x="57150" y="320929"/>
                  </a:lnTo>
                  <a:lnTo>
                    <a:pt x="58038" y="320929"/>
                  </a:lnTo>
                  <a:lnTo>
                    <a:pt x="58038" y="300681"/>
                  </a:lnTo>
                  <a:close/>
                </a:path>
                <a:path w="103504" h="337185">
                  <a:moveTo>
                    <a:pt x="58038" y="0"/>
                  </a:moveTo>
                  <a:lnTo>
                    <a:pt x="45338" y="0"/>
                  </a:lnTo>
                  <a:lnTo>
                    <a:pt x="45339" y="300681"/>
                  </a:lnTo>
                  <a:lnTo>
                    <a:pt x="51688" y="311567"/>
                  </a:lnTo>
                  <a:lnTo>
                    <a:pt x="58038" y="300681"/>
                  </a:lnTo>
                  <a:lnTo>
                    <a:pt x="58038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05398" y="3401568"/>
              <a:ext cx="103505" cy="316230"/>
            </a:xfrm>
            <a:custGeom>
              <a:avLst/>
              <a:gdLst/>
              <a:ahLst/>
              <a:cxnLst/>
              <a:rect l="l" t="t" r="r" b="b"/>
              <a:pathLst>
                <a:path w="103504" h="316229">
                  <a:moveTo>
                    <a:pt x="7112" y="220218"/>
                  </a:moveTo>
                  <a:lnTo>
                    <a:pt x="4063" y="221996"/>
                  </a:lnTo>
                  <a:lnTo>
                    <a:pt x="1015" y="223647"/>
                  </a:lnTo>
                  <a:lnTo>
                    <a:pt x="0" y="227584"/>
                  </a:lnTo>
                  <a:lnTo>
                    <a:pt x="51688" y="316230"/>
                  </a:lnTo>
                  <a:lnTo>
                    <a:pt x="59020" y="303657"/>
                  </a:lnTo>
                  <a:lnTo>
                    <a:pt x="45338" y="303657"/>
                  </a:lnTo>
                  <a:lnTo>
                    <a:pt x="45338" y="280234"/>
                  </a:lnTo>
                  <a:lnTo>
                    <a:pt x="10922" y="221234"/>
                  </a:lnTo>
                  <a:lnTo>
                    <a:pt x="7112" y="220218"/>
                  </a:lnTo>
                  <a:close/>
                </a:path>
                <a:path w="103504" h="316229">
                  <a:moveTo>
                    <a:pt x="45338" y="280234"/>
                  </a:moveTo>
                  <a:lnTo>
                    <a:pt x="45338" y="303657"/>
                  </a:lnTo>
                  <a:lnTo>
                    <a:pt x="58038" y="303657"/>
                  </a:lnTo>
                  <a:lnTo>
                    <a:pt x="58038" y="300482"/>
                  </a:lnTo>
                  <a:lnTo>
                    <a:pt x="46227" y="300482"/>
                  </a:lnTo>
                  <a:lnTo>
                    <a:pt x="51688" y="291120"/>
                  </a:lnTo>
                  <a:lnTo>
                    <a:pt x="45338" y="280234"/>
                  </a:lnTo>
                  <a:close/>
                </a:path>
                <a:path w="103504" h="316229">
                  <a:moveTo>
                    <a:pt x="96265" y="220218"/>
                  </a:moveTo>
                  <a:lnTo>
                    <a:pt x="92455" y="221234"/>
                  </a:lnTo>
                  <a:lnTo>
                    <a:pt x="58038" y="280234"/>
                  </a:lnTo>
                  <a:lnTo>
                    <a:pt x="58038" y="303657"/>
                  </a:lnTo>
                  <a:lnTo>
                    <a:pt x="59020" y="303657"/>
                  </a:lnTo>
                  <a:lnTo>
                    <a:pt x="103377" y="227584"/>
                  </a:lnTo>
                  <a:lnTo>
                    <a:pt x="102362" y="223647"/>
                  </a:lnTo>
                  <a:lnTo>
                    <a:pt x="99313" y="221996"/>
                  </a:lnTo>
                  <a:lnTo>
                    <a:pt x="96265" y="220218"/>
                  </a:lnTo>
                  <a:close/>
                </a:path>
                <a:path w="103504" h="316229">
                  <a:moveTo>
                    <a:pt x="51688" y="291120"/>
                  </a:moveTo>
                  <a:lnTo>
                    <a:pt x="46227" y="300482"/>
                  </a:lnTo>
                  <a:lnTo>
                    <a:pt x="57150" y="300482"/>
                  </a:lnTo>
                  <a:lnTo>
                    <a:pt x="51688" y="291120"/>
                  </a:lnTo>
                  <a:close/>
                </a:path>
                <a:path w="103504" h="316229">
                  <a:moveTo>
                    <a:pt x="58038" y="280234"/>
                  </a:moveTo>
                  <a:lnTo>
                    <a:pt x="51688" y="291120"/>
                  </a:lnTo>
                  <a:lnTo>
                    <a:pt x="57150" y="300482"/>
                  </a:lnTo>
                  <a:lnTo>
                    <a:pt x="58038" y="300482"/>
                  </a:lnTo>
                  <a:lnTo>
                    <a:pt x="58038" y="280234"/>
                  </a:lnTo>
                  <a:close/>
                </a:path>
                <a:path w="103504" h="316229">
                  <a:moveTo>
                    <a:pt x="58038" y="0"/>
                  </a:moveTo>
                  <a:lnTo>
                    <a:pt x="45338" y="0"/>
                  </a:lnTo>
                  <a:lnTo>
                    <a:pt x="45338" y="280234"/>
                  </a:lnTo>
                  <a:lnTo>
                    <a:pt x="51688" y="291120"/>
                  </a:lnTo>
                  <a:lnTo>
                    <a:pt x="58038" y="280234"/>
                  </a:lnTo>
                  <a:lnTo>
                    <a:pt x="58038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85037" y="4653534"/>
            <a:ext cx="1490980" cy="1728470"/>
          </a:xfrm>
          <a:prstGeom prst="rect">
            <a:avLst/>
          </a:prstGeom>
          <a:solidFill>
            <a:srgbClr val="4F81BC"/>
          </a:solidFill>
          <a:ln w="25908">
            <a:solidFill>
              <a:srgbClr val="385D89"/>
            </a:solidFill>
          </a:ln>
        </p:spPr>
        <p:txBody>
          <a:bodyPr vert="horz" wrap="square" lIns="0" tIns="163830" rIns="0" bIns="0" rtlCol="0">
            <a:spAutoFit/>
          </a:bodyPr>
          <a:lstStyle/>
          <a:p>
            <a:pPr marL="173990" marR="170815" indent="-635" algn="ctr">
              <a:lnSpc>
                <a:spcPct val="100000"/>
              </a:lnSpc>
              <a:spcBef>
                <a:spcPts val="129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Sustancias </a:t>
            </a:r>
            <a:r>
              <a:rPr sz="1800" dirty="0">
                <a:solidFill>
                  <a:srgbClr val="FFC000"/>
                </a:solidFill>
                <a:latin typeface="Calibri"/>
                <a:cs typeface="Calibri"/>
              </a:rPr>
              <a:t>polares</a:t>
            </a:r>
            <a:r>
              <a:rPr sz="1800" spc="-8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son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miscibles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sustancias </a:t>
            </a:r>
            <a:r>
              <a:rPr sz="1800" spc="-10" dirty="0">
                <a:solidFill>
                  <a:srgbClr val="FFC000"/>
                </a:solidFill>
                <a:latin typeface="Calibri"/>
                <a:cs typeface="Calibri"/>
              </a:rPr>
              <a:t>polares.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914258" y="3176016"/>
            <a:ext cx="103505" cy="448945"/>
          </a:xfrm>
          <a:custGeom>
            <a:avLst/>
            <a:gdLst/>
            <a:ahLst/>
            <a:cxnLst/>
            <a:rect l="l" t="t" r="r" b="b"/>
            <a:pathLst>
              <a:path w="103504" h="448945">
                <a:moveTo>
                  <a:pt x="7112" y="352806"/>
                </a:moveTo>
                <a:lnTo>
                  <a:pt x="1016" y="356362"/>
                </a:lnTo>
                <a:lnTo>
                  <a:pt x="0" y="360172"/>
                </a:lnTo>
                <a:lnTo>
                  <a:pt x="51689" y="448818"/>
                </a:lnTo>
                <a:lnTo>
                  <a:pt x="59020" y="436245"/>
                </a:lnTo>
                <a:lnTo>
                  <a:pt x="45339" y="436245"/>
                </a:lnTo>
                <a:lnTo>
                  <a:pt x="45339" y="412822"/>
                </a:lnTo>
                <a:lnTo>
                  <a:pt x="10922" y="353822"/>
                </a:lnTo>
                <a:lnTo>
                  <a:pt x="7112" y="352806"/>
                </a:lnTo>
                <a:close/>
              </a:path>
              <a:path w="103504" h="448945">
                <a:moveTo>
                  <a:pt x="45339" y="412822"/>
                </a:moveTo>
                <a:lnTo>
                  <a:pt x="45339" y="436245"/>
                </a:lnTo>
                <a:lnTo>
                  <a:pt x="58039" y="436245"/>
                </a:lnTo>
                <a:lnTo>
                  <a:pt x="58039" y="433070"/>
                </a:lnTo>
                <a:lnTo>
                  <a:pt x="46227" y="433070"/>
                </a:lnTo>
                <a:lnTo>
                  <a:pt x="51689" y="423708"/>
                </a:lnTo>
                <a:lnTo>
                  <a:pt x="45339" y="412822"/>
                </a:lnTo>
                <a:close/>
              </a:path>
              <a:path w="103504" h="448945">
                <a:moveTo>
                  <a:pt x="96266" y="352806"/>
                </a:moveTo>
                <a:lnTo>
                  <a:pt x="92456" y="353822"/>
                </a:lnTo>
                <a:lnTo>
                  <a:pt x="58039" y="412822"/>
                </a:lnTo>
                <a:lnTo>
                  <a:pt x="58039" y="436245"/>
                </a:lnTo>
                <a:lnTo>
                  <a:pt x="59020" y="436245"/>
                </a:lnTo>
                <a:lnTo>
                  <a:pt x="103377" y="360172"/>
                </a:lnTo>
                <a:lnTo>
                  <a:pt x="102362" y="356362"/>
                </a:lnTo>
                <a:lnTo>
                  <a:pt x="96266" y="352806"/>
                </a:lnTo>
                <a:close/>
              </a:path>
              <a:path w="103504" h="448945">
                <a:moveTo>
                  <a:pt x="51689" y="423708"/>
                </a:moveTo>
                <a:lnTo>
                  <a:pt x="46227" y="433070"/>
                </a:lnTo>
                <a:lnTo>
                  <a:pt x="57150" y="433070"/>
                </a:lnTo>
                <a:lnTo>
                  <a:pt x="51689" y="423708"/>
                </a:lnTo>
                <a:close/>
              </a:path>
              <a:path w="103504" h="448945">
                <a:moveTo>
                  <a:pt x="58039" y="412822"/>
                </a:moveTo>
                <a:lnTo>
                  <a:pt x="51689" y="423708"/>
                </a:lnTo>
                <a:lnTo>
                  <a:pt x="57150" y="433070"/>
                </a:lnTo>
                <a:lnTo>
                  <a:pt x="58039" y="433070"/>
                </a:lnTo>
                <a:lnTo>
                  <a:pt x="58039" y="412822"/>
                </a:lnTo>
                <a:close/>
              </a:path>
              <a:path w="103504" h="448945">
                <a:moveTo>
                  <a:pt x="58039" y="0"/>
                </a:moveTo>
                <a:lnTo>
                  <a:pt x="45339" y="0"/>
                </a:lnTo>
                <a:lnTo>
                  <a:pt x="45339" y="412822"/>
                </a:lnTo>
                <a:lnTo>
                  <a:pt x="51689" y="423708"/>
                </a:lnTo>
                <a:lnTo>
                  <a:pt x="58038" y="412822"/>
                </a:lnTo>
                <a:lnTo>
                  <a:pt x="58039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989326" y="3789426"/>
            <a:ext cx="1007744" cy="360045"/>
          </a:xfrm>
          <a:prstGeom prst="rect">
            <a:avLst/>
          </a:prstGeom>
          <a:solidFill>
            <a:srgbClr val="4F81BC"/>
          </a:solidFill>
          <a:ln w="25907">
            <a:solidFill>
              <a:srgbClr val="385D89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22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SÓLIDOS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20461" y="3789426"/>
            <a:ext cx="914400" cy="360045"/>
          </a:xfrm>
          <a:prstGeom prst="rect">
            <a:avLst/>
          </a:prstGeom>
          <a:solidFill>
            <a:srgbClr val="4F81BC"/>
          </a:solidFill>
          <a:ln w="25907">
            <a:solidFill>
              <a:srgbClr val="385D89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158115">
              <a:lnSpc>
                <a:spcPct val="100000"/>
              </a:lnSpc>
              <a:spcBef>
                <a:spcPts val="22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GASES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441319" y="4221353"/>
            <a:ext cx="103505" cy="325120"/>
          </a:xfrm>
          <a:custGeom>
            <a:avLst/>
            <a:gdLst/>
            <a:ahLst/>
            <a:cxnLst/>
            <a:rect l="l" t="t" r="r" b="b"/>
            <a:pathLst>
              <a:path w="103504" h="325120">
                <a:moveTo>
                  <a:pt x="7238" y="227965"/>
                </a:moveTo>
                <a:lnTo>
                  <a:pt x="4190" y="229616"/>
                </a:lnTo>
                <a:lnTo>
                  <a:pt x="1015" y="231394"/>
                </a:lnTo>
                <a:lnTo>
                  <a:pt x="0" y="235204"/>
                </a:lnTo>
                <a:lnTo>
                  <a:pt x="1650" y="238379"/>
                </a:lnTo>
                <a:lnTo>
                  <a:pt x="50164" y="324739"/>
                </a:lnTo>
                <a:lnTo>
                  <a:pt x="57722" y="312293"/>
                </a:lnTo>
                <a:lnTo>
                  <a:pt x="56768" y="312293"/>
                </a:lnTo>
                <a:lnTo>
                  <a:pt x="44068" y="312039"/>
                </a:lnTo>
                <a:lnTo>
                  <a:pt x="44465" y="288714"/>
                </a:lnTo>
                <a:lnTo>
                  <a:pt x="12826" y="232156"/>
                </a:lnTo>
                <a:lnTo>
                  <a:pt x="11048" y="229108"/>
                </a:lnTo>
                <a:lnTo>
                  <a:pt x="7238" y="227965"/>
                </a:lnTo>
                <a:close/>
              </a:path>
              <a:path w="103504" h="325120">
                <a:moveTo>
                  <a:pt x="44467" y="288717"/>
                </a:moveTo>
                <a:lnTo>
                  <a:pt x="44068" y="312039"/>
                </a:lnTo>
                <a:lnTo>
                  <a:pt x="56768" y="312293"/>
                </a:lnTo>
                <a:lnTo>
                  <a:pt x="56823" y="309118"/>
                </a:lnTo>
                <a:lnTo>
                  <a:pt x="55879" y="309118"/>
                </a:lnTo>
                <a:lnTo>
                  <a:pt x="44957" y="308864"/>
                </a:lnTo>
                <a:lnTo>
                  <a:pt x="50564" y="299615"/>
                </a:lnTo>
                <a:lnTo>
                  <a:pt x="44467" y="288717"/>
                </a:lnTo>
                <a:close/>
              </a:path>
              <a:path w="103504" h="325120">
                <a:moveTo>
                  <a:pt x="96392" y="229489"/>
                </a:moveTo>
                <a:lnTo>
                  <a:pt x="92455" y="230505"/>
                </a:lnTo>
                <a:lnTo>
                  <a:pt x="57172" y="288717"/>
                </a:lnTo>
                <a:lnTo>
                  <a:pt x="56768" y="312293"/>
                </a:lnTo>
                <a:lnTo>
                  <a:pt x="57722" y="312293"/>
                </a:lnTo>
                <a:lnTo>
                  <a:pt x="101600" y="240030"/>
                </a:lnTo>
                <a:lnTo>
                  <a:pt x="103377" y="236982"/>
                </a:lnTo>
                <a:lnTo>
                  <a:pt x="102361" y="233172"/>
                </a:lnTo>
                <a:lnTo>
                  <a:pt x="99440" y="231267"/>
                </a:lnTo>
                <a:lnTo>
                  <a:pt x="96392" y="229489"/>
                </a:lnTo>
                <a:close/>
              </a:path>
              <a:path w="103504" h="325120">
                <a:moveTo>
                  <a:pt x="50564" y="299615"/>
                </a:moveTo>
                <a:lnTo>
                  <a:pt x="44957" y="308864"/>
                </a:lnTo>
                <a:lnTo>
                  <a:pt x="55879" y="309118"/>
                </a:lnTo>
                <a:lnTo>
                  <a:pt x="50564" y="299615"/>
                </a:lnTo>
                <a:close/>
              </a:path>
              <a:path w="103504" h="325120">
                <a:moveTo>
                  <a:pt x="57172" y="288714"/>
                </a:moveTo>
                <a:lnTo>
                  <a:pt x="50564" y="299615"/>
                </a:lnTo>
                <a:lnTo>
                  <a:pt x="55879" y="309118"/>
                </a:lnTo>
                <a:lnTo>
                  <a:pt x="56823" y="309118"/>
                </a:lnTo>
                <a:lnTo>
                  <a:pt x="57172" y="288714"/>
                </a:lnTo>
                <a:close/>
              </a:path>
              <a:path w="103504" h="325120">
                <a:moveTo>
                  <a:pt x="49402" y="0"/>
                </a:moveTo>
                <a:lnTo>
                  <a:pt x="44467" y="288717"/>
                </a:lnTo>
                <a:lnTo>
                  <a:pt x="50564" y="299615"/>
                </a:lnTo>
                <a:lnTo>
                  <a:pt x="57172" y="288714"/>
                </a:lnTo>
                <a:lnTo>
                  <a:pt x="62102" y="254"/>
                </a:lnTo>
                <a:lnTo>
                  <a:pt x="49402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09463" y="4148073"/>
            <a:ext cx="103505" cy="432434"/>
          </a:xfrm>
          <a:custGeom>
            <a:avLst/>
            <a:gdLst/>
            <a:ahLst/>
            <a:cxnLst/>
            <a:rect l="l" t="t" r="r" b="b"/>
            <a:pathLst>
              <a:path w="103504" h="432435">
                <a:moveTo>
                  <a:pt x="7365" y="334390"/>
                </a:moveTo>
                <a:lnTo>
                  <a:pt x="4317" y="336042"/>
                </a:lnTo>
                <a:lnTo>
                  <a:pt x="1142" y="337565"/>
                </a:lnTo>
                <a:lnTo>
                  <a:pt x="0" y="341502"/>
                </a:lnTo>
                <a:lnTo>
                  <a:pt x="1650" y="344550"/>
                </a:lnTo>
                <a:lnTo>
                  <a:pt x="47625" y="432307"/>
                </a:lnTo>
                <a:lnTo>
                  <a:pt x="55580" y="419988"/>
                </a:lnTo>
                <a:lnTo>
                  <a:pt x="54483" y="419988"/>
                </a:lnTo>
                <a:lnTo>
                  <a:pt x="41910" y="419481"/>
                </a:lnTo>
                <a:lnTo>
                  <a:pt x="42965" y="396092"/>
                </a:lnTo>
                <a:lnTo>
                  <a:pt x="12826" y="338708"/>
                </a:lnTo>
                <a:lnTo>
                  <a:pt x="11175" y="335533"/>
                </a:lnTo>
                <a:lnTo>
                  <a:pt x="7365" y="334390"/>
                </a:lnTo>
                <a:close/>
              </a:path>
              <a:path w="103504" h="432435">
                <a:moveTo>
                  <a:pt x="42965" y="396092"/>
                </a:moveTo>
                <a:lnTo>
                  <a:pt x="41910" y="419481"/>
                </a:lnTo>
                <a:lnTo>
                  <a:pt x="54483" y="419988"/>
                </a:lnTo>
                <a:lnTo>
                  <a:pt x="54627" y="416813"/>
                </a:lnTo>
                <a:lnTo>
                  <a:pt x="53848" y="416813"/>
                </a:lnTo>
                <a:lnTo>
                  <a:pt x="42799" y="416306"/>
                </a:lnTo>
                <a:lnTo>
                  <a:pt x="48744" y="407096"/>
                </a:lnTo>
                <a:lnTo>
                  <a:pt x="42965" y="396092"/>
                </a:lnTo>
                <a:close/>
              </a:path>
              <a:path w="103504" h="432435">
                <a:moveTo>
                  <a:pt x="96520" y="338455"/>
                </a:moveTo>
                <a:lnTo>
                  <a:pt x="92583" y="339217"/>
                </a:lnTo>
                <a:lnTo>
                  <a:pt x="90677" y="342138"/>
                </a:lnTo>
                <a:lnTo>
                  <a:pt x="55547" y="396558"/>
                </a:lnTo>
                <a:lnTo>
                  <a:pt x="54483" y="419988"/>
                </a:lnTo>
                <a:lnTo>
                  <a:pt x="55580" y="419988"/>
                </a:lnTo>
                <a:lnTo>
                  <a:pt x="101346" y="349123"/>
                </a:lnTo>
                <a:lnTo>
                  <a:pt x="103250" y="346075"/>
                </a:lnTo>
                <a:lnTo>
                  <a:pt x="102488" y="342138"/>
                </a:lnTo>
                <a:lnTo>
                  <a:pt x="99440" y="340359"/>
                </a:lnTo>
                <a:lnTo>
                  <a:pt x="96520" y="338455"/>
                </a:lnTo>
                <a:close/>
              </a:path>
              <a:path w="103504" h="432435">
                <a:moveTo>
                  <a:pt x="48744" y="407096"/>
                </a:moveTo>
                <a:lnTo>
                  <a:pt x="42799" y="416306"/>
                </a:lnTo>
                <a:lnTo>
                  <a:pt x="53848" y="416813"/>
                </a:lnTo>
                <a:lnTo>
                  <a:pt x="48744" y="407096"/>
                </a:lnTo>
                <a:close/>
              </a:path>
              <a:path w="103504" h="432435">
                <a:moveTo>
                  <a:pt x="55547" y="396558"/>
                </a:moveTo>
                <a:lnTo>
                  <a:pt x="48744" y="407096"/>
                </a:lnTo>
                <a:lnTo>
                  <a:pt x="53848" y="416813"/>
                </a:lnTo>
                <a:lnTo>
                  <a:pt x="54627" y="416813"/>
                </a:lnTo>
                <a:lnTo>
                  <a:pt x="55547" y="396558"/>
                </a:lnTo>
                <a:close/>
              </a:path>
              <a:path w="103504" h="432435">
                <a:moveTo>
                  <a:pt x="60833" y="0"/>
                </a:moveTo>
                <a:lnTo>
                  <a:pt x="42965" y="396092"/>
                </a:lnTo>
                <a:lnTo>
                  <a:pt x="48744" y="407096"/>
                </a:lnTo>
                <a:lnTo>
                  <a:pt x="55547" y="396558"/>
                </a:lnTo>
                <a:lnTo>
                  <a:pt x="73533" y="507"/>
                </a:lnTo>
                <a:lnTo>
                  <a:pt x="60833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701289" y="4653534"/>
            <a:ext cx="1583690" cy="1763395"/>
          </a:xfrm>
          <a:prstGeom prst="rect">
            <a:avLst/>
          </a:prstGeom>
          <a:solidFill>
            <a:srgbClr val="4F81BC"/>
          </a:solidFill>
          <a:ln w="25907">
            <a:solidFill>
              <a:srgbClr val="385D89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34"/>
              </a:spcBef>
            </a:pPr>
            <a:endParaRPr sz="1800">
              <a:latin typeface="Times New Roman"/>
              <a:cs typeface="Times New Roman"/>
            </a:endParaRPr>
          </a:p>
          <a:p>
            <a:pPr marL="92075" marR="85725" indent="635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spc="-10" dirty="0">
                <a:solidFill>
                  <a:srgbClr val="FFC000"/>
                </a:solidFill>
                <a:latin typeface="Calibri"/>
                <a:cs typeface="Calibri"/>
              </a:rPr>
              <a:t>MAYOR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TEMPERATURA </a:t>
            </a:r>
            <a:r>
              <a:rPr sz="1800" spc="-10" dirty="0">
                <a:solidFill>
                  <a:srgbClr val="FFC000"/>
                </a:solidFill>
                <a:latin typeface="Calibri"/>
                <a:cs typeface="Calibri"/>
              </a:rPr>
              <a:t>MAYOR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SOLUBILIDAD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32426" y="4653534"/>
            <a:ext cx="1490980" cy="1751330"/>
          </a:xfrm>
          <a:prstGeom prst="rect">
            <a:avLst/>
          </a:prstGeom>
          <a:solidFill>
            <a:srgbClr val="4F81BC"/>
          </a:solidFill>
          <a:ln w="25907">
            <a:solidFill>
              <a:srgbClr val="385D89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85"/>
              </a:spcBef>
            </a:pPr>
            <a:endParaRPr sz="1800">
              <a:latin typeface="Times New Roman"/>
              <a:cs typeface="Times New Roman"/>
            </a:endParaRPr>
          </a:p>
          <a:p>
            <a:pPr marL="111760" marR="104139" indent="635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spc="-10" dirty="0">
                <a:solidFill>
                  <a:srgbClr val="FFC000"/>
                </a:solidFill>
                <a:latin typeface="Calibri"/>
                <a:cs typeface="Calibri"/>
              </a:rPr>
              <a:t>MAYOR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TEMPERATUR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spc="-10" dirty="0">
                <a:solidFill>
                  <a:srgbClr val="FFC000"/>
                </a:solidFill>
                <a:latin typeface="Calibri"/>
                <a:cs typeface="Calibri"/>
              </a:rPr>
              <a:t>MENOR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SOLUBILIDAD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271766" y="4581905"/>
            <a:ext cx="1440180" cy="1728470"/>
          </a:xfrm>
          <a:prstGeom prst="rect">
            <a:avLst/>
          </a:prstGeom>
          <a:solidFill>
            <a:srgbClr val="4F81BC"/>
          </a:solidFill>
          <a:ln w="25907">
            <a:solidFill>
              <a:srgbClr val="385D89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95"/>
              </a:spcBef>
            </a:pPr>
            <a:endParaRPr sz="1800">
              <a:latin typeface="Times New Roman"/>
              <a:cs typeface="Times New Roman"/>
            </a:endParaRPr>
          </a:p>
          <a:p>
            <a:pPr marL="99695" marR="92075"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spc="-10" dirty="0">
                <a:solidFill>
                  <a:srgbClr val="FFC000"/>
                </a:solidFill>
                <a:latin typeface="Calibri"/>
                <a:cs typeface="Calibri"/>
              </a:rPr>
              <a:t>MAYOR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PRESIÓN </a:t>
            </a:r>
            <a:r>
              <a:rPr sz="1800" spc="-10" dirty="0">
                <a:solidFill>
                  <a:srgbClr val="FFC000"/>
                </a:solidFill>
                <a:latin typeface="Calibri"/>
                <a:cs typeface="Calibri"/>
              </a:rPr>
              <a:t>MAYOR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SOLUBILIDAD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5037" y="3705605"/>
            <a:ext cx="1202690" cy="361315"/>
          </a:xfrm>
          <a:prstGeom prst="rect">
            <a:avLst/>
          </a:prstGeom>
          <a:solidFill>
            <a:srgbClr val="4F81BC"/>
          </a:solidFill>
          <a:ln w="25908">
            <a:solidFill>
              <a:srgbClr val="385D89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22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LÍQUIDOS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546085" y="3646170"/>
            <a:ext cx="914400" cy="360045"/>
          </a:xfrm>
          <a:prstGeom prst="rect">
            <a:avLst/>
          </a:prstGeom>
          <a:solidFill>
            <a:srgbClr val="4F81BC"/>
          </a:solidFill>
          <a:ln w="25907">
            <a:solidFill>
              <a:srgbClr val="385D89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158750">
              <a:lnSpc>
                <a:spcPct val="100000"/>
              </a:lnSpc>
              <a:spcBef>
                <a:spcPts val="21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GASES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233030" y="4066032"/>
            <a:ext cx="103505" cy="480695"/>
          </a:xfrm>
          <a:custGeom>
            <a:avLst/>
            <a:gdLst/>
            <a:ahLst/>
            <a:cxnLst/>
            <a:rect l="l" t="t" r="r" b="b"/>
            <a:pathLst>
              <a:path w="103505" h="480695">
                <a:moveTo>
                  <a:pt x="7086" y="384175"/>
                </a:moveTo>
                <a:lnTo>
                  <a:pt x="1028" y="387731"/>
                </a:lnTo>
                <a:lnTo>
                  <a:pt x="0" y="391668"/>
                </a:lnTo>
                <a:lnTo>
                  <a:pt x="1765" y="394589"/>
                </a:lnTo>
                <a:lnTo>
                  <a:pt x="51701" y="480187"/>
                </a:lnTo>
                <a:lnTo>
                  <a:pt x="59032" y="467614"/>
                </a:lnTo>
                <a:lnTo>
                  <a:pt x="45351" y="467614"/>
                </a:lnTo>
                <a:lnTo>
                  <a:pt x="45351" y="444174"/>
                </a:lnTo>
                <a:lnTo>
                  <a:pt x="10972" y="385191"/>
                </a:lnTo>
                <a:lnTo>
                  <a:pt x="7086" y="384175"/>
                </a:lnTo>
                <a:close/>
              </a:path>
              <a:path w="103505" h="480695">
                <a:moveTo>
                  <a:pt x="45351" y="444174"/>
                </a:moveTo>
                <a:lnTo>
                  <a:pt x="45351" y="467614"/>
                </a:lnTo>
                <a:lnTo>
                  <a:pt x="58051" y="467614"/>
                </a:lnTo>
                <a:lnTo>
                  <a:pt x="58051" y="464439"/>
                </a:lnTo>
                <a:lnTo>
                  <a:pt x="46240" y="464439"/>
                </a:lnTo>
                <a:lnTo>
                  <a:pt x="51703" y="455073"/>
                </a:lnTo>
                <a:lnTo>
                  <a:pt x="45351" y="444174"/>
                </a:lnTo>
                <a:close/>
              </a:path>
              <a:path w="103505" h="480695">
                <a:moveTo>
                  <a:pt x="96278" y="384175"/>
                </a:moveTo>
                <a:lnTo>
                  <a:pt x="92468" y="385191"/>
                </a:lnTo>
                <a:lnTo>
                  <a:pt x="58061" y="444174"/>
                </a:lnTo>
                <a:lnTo>
                  <a:pt x="58051" y="467614"/>
                </a:lnTo>
                <a:lnTo>
                  <a:pt x="59032" y="467614"/>
                </a:lnTo>
                <a:lnTo>
                  <a:pt x="101612" y="394589"/>
                </a:lnTo>
                <a:lnTo>
                  <a:pt x="103390" y="391668"/>
                </a:lnTo>
                <a:lnTo>
                  <a:pt x="102374" y="387731"/>
                </a:lnTo>
                <a:lnTo>
                  <a:pt x="96278" y="384175"/>
                </a:lnTo>
                <a:close/>
              </a:path>
              <a:path w="103505" h="480695">
                <a:moveTo>
                  <a:pt x="51703" y="455073"/>
                </a:moveTo>
                <a:lnTo>
                  <a:pt x="46240" y="464439"/>
                </a:lnTo>
                <a:lnTo>
                  <a:pt x="57162" y="464439"/>
                </a:lnTo>
                <a:lnTo>
                  <a:pt x="51703" y="455073"/>
                </a:lnTo>
                <a:close/>
              </a:path>
              <a:path w="103505" h="480695">
                <a:moveTo>
                  <a:pt x="58051" y="444191"/>
                </a:moveTo>
                <a:lnTo>
                  <a:pt x="51703" y="455073"/>
                </a:lnTo>
                <a:lnTo>
                  <a:pt x="57162" y="464439"/>
                </a:lnTo>
                <a:lnTo>
                  <a:pt x="58051" y="464439"/>
                </a:lnTo>
                <a:lnTo>
                  <a:pt x="58051" y="444191"/>
                </a:lnTo>
                <a:close/>
              </a:path>
              <a:path w="103505" h="480695">
                <a:moveTo>
                  <a:pt x="58051" y="0"/>
                </a:moveTo>
                <a:lnTo>
                  <a:pt x="45351" y="0"/>
                </a:lnTo>
                <a:lnTo>
                  <a:pt x="45361" y="444191"/>
                </a:lnTo>
                <a:lnTo>
                  <a:pt x="51703" y="455073"/>
                </a:lnTo>
                <a:lnTo>
                  <a:pt x="58051" y="444191"/>
                </a:lnTo>
                <a:lnTo>
                  <a:pt x="58051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938643" y="4066032"/>
            <a:ext cx="103505" cy="456565"/>
          </a:xfrm>
          <a:custGeom>
            <a:avLst/>
            <a:gdLst/>
            <a:ahLst/>
            <a:cxnLst/>
            <a:rect l="l" t="t" r="r" b="b"/>
            <a:pathLst>
              <a:path w="103504" h="456564">
                <a:moveTo>
                  <a:pt x="7111" y="360045"/>
                </a:moveTo>
                <a:lnTo>
                  <a:pt x="1015" y="363601"/>
                </a:lnTo>
                <a:lnTo>
                  <a:pt x="0" y="367538"/>
                </a:lnTo>
                <a:lnTo>
                  <a:pt x="51688" y="456184"/>
                </a:lnTo>
                <a:lnTo>
                  <a:pt x="59020" y="443611"/>
                </a:lnTo>
                <a:lnTo>
                  <a:pt x="45338" y="443611"/>
                </a:lnTo>
                <a:lnTo>
                  <a:pt x="45338" y="420061"/>
                </a:lnTo>
                <a:lnTo>
                  <a:pt x="10922" y="361061"/>
                </a:lnTo>
                <a:lnTo>
                  <a:pt x="7111" y="360045"/>
                </a:lnTo>
                <a:close/>
              </a:path>
              <a:path w="103504" h="456564">
                <a:moveTo>
                  <a:pt x="45339" y="420061"/>
                </a:moveTo>
                <a:lnTo>
                  <a:pt x="45338" y="443611"/>
                </a:lnTo>
                <a:lnTo>
                  <a:pt x="58038" y="443611"/>
                </a:lnTo>
                <a:lnTo>
                  <a:pt x="58038" y="440309"/>
                </a:lnTo>
                <a:lnTo>
                  <a:pt x="46227" y="440309"/>
                </a:lnTo>
                <a:lnTo>
                  <a:pt x="51688" y="430947"/>
                </a:lnTo>
                <a:lnTo>
                  <a:pt x="45339" y="420061"/>
                </a:lnTo>
                <a:close/>
              </a:path>
              <a:path w="103504" h="456564">
                <a:moveTo>
                  <a:pt x="96265" y="360045"/>
                </a:moveTo>
                <a:lnTo>
                  <a:pt x="92455" y="361061"/>
                </a:lnTo>
                <a:lnTo>
                  <a:pt x="58038" y="420061"/>
                </a:lnTo>
                <a:lnTo>
                  <a:pt x="58038" y="443611"/>
                </a:lnTo>
                <a:lnTo>
                  <a:pt x="59020" y="443611"/>
                </a:lnTo>
                <a:lnTo>
                  <a:pt x="103377" y="367538"/>
                </a:lnTo>
                <a:lnTo>
                  <a:pt x="102361" y="363601"/>
                </a:lnTo>
                <a:lnTo>
                  <a:pt x="96265" y="360045"/>
                </a:lnTo>
                <a:close/>
              </a:path>
              <a:path w="103504" h="456564">
                <a:moveTo>
                  <a:pt x="51689" y="430947"/>
                </a:moveTo>
                <a:lnTo>
                  <a:pt x="46227" y="440309"/>
                </a:lnTo>
                <a:lnTo>
                  <a:pt x="57150" y="440309"/>
                </a:lnTo>
                <a:lnTo>
                  <a:pt x="51689" y="430947"/>
                </a:lnTo>
                <a:close/>
              </a:path>
              <a:path w="103504" h="456564">
                <a:moveTo>
                  <a:pt x="58038" y="420061"/>
                </a:moveTo>
                <a:lnTo>
                  <a:pt x="51689" y="430947"/>
                </a:lnTo>
                <a:lnTo>
                  <a:pt x="57150" y="440309"/>
                </a:lnTo>
                <a:lnTo>
                  <a:pt x="58038" y="440309"/>
                </a:lnTo>
                <a:lnTo>
                  <a:pt x="58038" y="420061"/>
                </a:lnTo>
                <a:close/>
              </a:path>
              <a:path w="103504" h="456564">
                <a:moveTo>
                  <a:pt x="58038" y="0"/>
                </a:moveTo>
                <a:lnTo>
                  <a:pt x="45338" y="0"/>
                </a:lnTo>
                <a:lnTo>
                  <a:pt x="45339" y="420061"/>
                </a:lnTo>
                <a:lnTo>
                  <a:pt x="51689" y="430947"/>
                </a:lnTo>
                <a:lnTo>
                  <a:pt x="58038" y="420061"/>
                </a:lnTo>
                <a:lnTo>
                  <a:pt x="58038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2831" y="3685402"/>
            <a:ext cx="2506794" cy="280626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3792" y="565150"/>
            <a:ext cx="40030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2.2</a:t>
            </a:r>
            <a:r>
              <a:rPr sz="2000" spc="-35" dirty="0"/>
              <a:t> </a:t>
            </a:r>
            <a:r>
              <a:rPr sz="2000" spc="-25" dirty="0"/>
              <a:t>Técnicas</a:t>
            </a:r>
            <a:r>
              <a:rPr sz="2000" spc="-40" dirty="0"/>
              <a:t> </a:t>
            </a:r>
            <a:r>
              <a:rPr sz="2000" dirty="0"/>
              <a:t>de</a:t>
            </a:r>
            <a:r>
              <a:rPr sz="2000" spc="-25" dirty="0"/>
              <a:t> </a:t>
            </a:r>
            <a:r>
              <a:rPr sz="2000" spc="-10" dirty="0"/>
              <a:t>separación</a:t>
            </a:r>
            <a:r>
              <a:rPr sz="2000" spc="-25" dirty="0"/>
              <a:t> </a:t>
            </a:r>
            <a:r>
              <a:rPr sz="2000" dirty="0"/>
              <a:t>de</a:t>
            </a:r>
            <a:r>
              <a:rPr sz="2000" spc="-20" dirty="0"/>
              <a:t> </a:t>
            </a:r>
            <a:r>
              <a:rPr sz="2000" spc="-10" dirty="0"/>
              <a:t>mezclas</a:t>
            </a:r>
            <a:endParaRPr sz="2000"/>
          </a:p>
        </p:txBody>
      </p:sp>
      <p:sp>
        <p:nvSpPr>
          <p:cNvPr id="4" name="object 4"/>
          <p:cNvSpPr/>
          <p:nvPr/>
        </p:nvSpPr>
        <p:spPr>
          <a:xfrm>
            <a:off x="0" y="926591"/>
            <a:ext cx="5796280" cy="1905"/>
          </a:xfrm>
          <a:custGeom>
            <a:avLst/>
            <a:gdLst/>
            <a:ahLst/>
            <a:cxnLst/>
            <a:rect l="l" t="t" r="r" b="b"/>
            <a:pathLst>
              <a:path w="5796280" h="1905">
                <a:moveTo>
                  <a:pt x="0" y="0"/>
                </a:moveTo>
                <a:lnTo>
                  <a:pt x="5796026" y="1650"/>
                </a:lnTo>
              </a:path>
            </a:pathLst>
          </a:custGeom>
          <a:ln w="9144">
            <a:solidFill>
              <a:srgbClr val="057C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201168" y="2046732"/>
            <a:ext cx="4958080" cy="1229995"/>
            <a:chOff x="201168" y="2046732"/>
            <a:chExt cx="4958080" cy="1229995"/>
          </a:xfrm>
        </p:grpSpPr>
        <p:sp>
          <p:nvSpPr>
            <p:cNvPr id="6" name="object 6"/>
            <p:cNvSpPr/>
            <p:nvPr/>
          </p:nvSpPr>
          <p:spPr>
            <a:xfrm>
              <a:off x="215646" y="2061210"/>
              <a:ext cx="4928870" cy="1201420"/>
            </a:xfrm>
            <a:custGeom>
              <a:avLst/>
              <a:gdLst/>
              <a:ahLst/>
              <a:cxnLst/>
              <a:rect l="l" t="t" r="r" b="b"/>
              <a:pathLst>
                <a:path w="4928870" h="1201420">
                  <a:moveTo>
                    <a:pt x="4928616" y="0"/>
                  </a:moveTo>
                  <a:lnTo>
                    <a:pt x="0" y="0"/>
                  </a:lnTo>
                  <a:lnTo>
                    <a:pt x="0" y="1200912"/>
                  </a:lnTo>
                  <a:lnTo>
                    <a:pt x="4928616" y="1200912"/>
                  </a:lnTo>
                  <a:lnTo>
                    <a:pt x="4928616" y="0"/>
                  </a:lnTo>
                  <a:close/>
                </a:path>
              </a:pathLst>
            </a:custGeom>
            <a:solidFill>
              <a:srgbClr val="C0504D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5646" y="2061210"/>
              <a:ext cx="4928870" cy="1201420"/>
            </a:xfrm>
            <a:custGeom>
              <a:avLst/>
              <a:gdLst/>
              <a:ahLst/>
              <a:cxnLst/>
              <a:rect l="l" t="t" r="r" b="b"/>
              <a:pathLst>
                <a:path w="4928870" h="1201420">
                  <a:moveTo>
                    <a:pt x="0" y="1200912"/>
                  </a:moveTo>
                  <a:lnTo>
                    <a:pt x="4928616" y="1200912"/>
                  </a:lnTo>
                  <a:lnTo>
                    <a:pt x="4928616" y="0"/>
                  </a:lnTo>
                  <a:lnTo>
                    <a:pt x="0" y="0"/>
                  </a:lnTo>
                  <a:lnTo>
                    <a:pt x="0" y="1200912"/>
                  </a:lnTo>
                  <a:close/>
                </a:path>
              </a:pathLst>
            </a:custGeom>
            <a:ln w="28956">
              <a:solidFill>
                <a:srgbClr val="057C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179570" y="5001005"/>
            <a:ext cx="4785360" cy="1201420"/>
          </a:xfrm>
          <a:prstGeom prst="rect">
            <a:avLst/>
          </a:prstGeom>
          <a:solidFill>
            <a:srgbClr val="C0504D">
              <a:alpha val="10195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0805" marR="83185" algn="just">
              <a:lnSpc>
                <a:spcPct val="100000"/>
              </a:lnSpc>
              <a:spcBef>
                <a:spcPts val="245"/>
              </a:spcBef>
            </a:pPr>
            <a:r>
              <a:rPr sz="1800" b="1" dirty="0">
                <a:latin typeface="Calibri"/>
                <a:cs typeface="Calibri"/>
              </a:rPr>
              <a:t>Evaporación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3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consiste</a:t>
            </a:r>
            <a:r>
              <a:rPr sz="1800" spc="3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3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separar</a:t>
            </a:r>
            <a:r>
              <a:rPr sz="1800" spc="3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componentes </a:t>
            </a:r>
            <a:r>
              <a:rPr sz="1800" dirty="0">
                <a:latin typeface="Calibri"/>
                <a:cs typeface="Calibri"/>
              </a:rPr>
              <a:t>mediante</a:t>
            </a:r>
            <a:r>
              <a:rPr sz="1800" spc="395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evaporación</a:t>
            </a:r>
            <a:r>
              <a:rPr sz="1800" spc="400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cuando</a:t>
            </a:r>
            <a:r>
              <a:rPr sz="1800" spc="395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solo</a:t>
            </a:r>
            <a:r>
              <a:rPr sz="1800" spc="400" dirty="0">
                <a:latin typeface="Calibri"/>
                <a:cs typeface="Calibri"/>
              </a:rPr>
              <a:t>   </a:t>
            </a:r>
            <a:r>
              <a:rPr sz="1800" spc="-25" dirty="0">
                <a:latin typeface="Calibri"/>
                <a:cs typeface="Calibri"/>
              </a:rPr>
              <a:t>un </a:t>
            </a:r>
            <a:r>
              <a:rPr sz="1800" dirty="0">
                <a:latin typeface="Calibri"/>
                <a:cs typeface="Calibri"/>
              </a:rPr>
              <a:t>componente</a:t>
            </a:r>
            <a:r>
              <a:rPr sz="1800" spc="2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</a:t>
            </a:r>
            <a:r>
              <a:rPr sz="1800" spc="2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25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interés.</a:t>
            </a:r>
            <a:r>
              <a:rPr sz="1800" spc="2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</a:t>
            </a:r>
            <a:r>
              <a:rPr sz="1800" spc="2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puede</a:t>
            </a:r>
            <a:r>
              <a:rPr sz="1800" spc="2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hacer</a:t>
            </a:r>
            <a:r>
              <a:rPr sz="1800" spc="254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por </a:t>
            </a:r>
            <a:r>
              <a:rPr sz="1800" spc="-10" dirty="0">
                <a:latin typeface="Calibri"/>
                <a:cs typeface="Calibri"/>
              </a:rPr>
              <a:t>calentamiento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presión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reducida.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44930" y="3743655"/>
            <a:ext cx="89916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Arial MT"/>
                <a:cs typeface="Arial MT"/>
              </a:rPr>
              <a:t>Destilación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29755" y="2090927"/>
            <a:ext cx="1214627" cy="240944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93014" y="1230579"/>
            <a:ext cx="8097520" cy="1971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Los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componentes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mezcla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pueden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separarse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mediante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diversas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técnicas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que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dependerán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del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estado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mezcla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componentes.</a:t>
            </a:r>
            <a:endParaRPr sz="2000">
              <a:latin typeface="Calibri"/>
              <a:cs typeface="Calibri"/>
            </a:endParaRPr>
          </a:p>
          <a:p>
            <a:pPr marL="12700" marR="3330575" algn="just">
              <a:lnSpc>
                <a:spcPct val="100000"/>
              </a:lnSpc>
              <a:spcBef>
                <a:spcPts val="1875"/>
              </a:spcBef>
            </a:pPr>
            <a:r>
              <a:rPr sz="1800" b="1" dirty="0">
                <a:latin typeface="Calibri"/>
                <a:cs typeface="Calibri"/>
              </a:rPr>
              <a:t>Destilación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265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consiste</a:t>
            </a:r>
            <a:r>
              <a:rPr sz="1800" spc="275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270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separar</a:t>
            </a:r>
            <a:r>
              <a:rPr sz="1800" spc="270" dirty="0">
                <a:latin typeface="Calibri"/>
                <a:cs typeface="Calibri"/>
              </a:rPr>
              <a:t>   </a:t>
            </a:r>
            <a:r>
              <a:rPr sz="1800" spc="-10" dirty="0">
                <a:latin typeface="Calibri"/>
                <a:cs typeface="Calibri"/>
              </a:rPr>
              <a:t>mediante </a:t>
            </a:r>
            <a:r>
              <a:rPr sz="1800" dirty="0">
                <a:latin typeface="Calibri"/>
                <a:cs typeface="Calibri"/>
              </a:rPr>
              <a:t>evaporaciones</a:t>
            </a:r>
            <a:r>
              <a:rPr sz="1800" spc="22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22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condensaciones</a:t>
            </a:r>
            <a:r>
              <a:rPr sz="1800" spc="229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sucesivas</a:t>
            </a:r>
            <a:r>
              <a:rPr sz="1800" spc="229" dirty="0">
                <a:latin typeface="Calibri"/>
                <a:cs typeface="Calibri"/>
              </a:rPr>
              <a:t>  </a:t>
            </a:r>
            <a:r>
              <a:rPr sz="1800" spc="-25" dirty="0">
                <a:latin typeface="Calibri"/>
                <a:cs typeface="Calibri"/>
              </a:rPr>
              <a:t>los </a:t>
            </a:r>
            <a:r>
              <a:rPr sz="1800" dirty="0">
                <a:latin typeface="Calibri"/>
                <a:cs typeface="Calibri"/>
              </a:rPr>
              <a:t>diferentes</a:t>
            </a:r>
            <a:r>
              <a:rPr sz="1800" spc="390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componentes</a:t>
            </a:r>
            <a:r>
              <a:rPr sz="1800" spc="395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390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una</a:t>
            </a:r>
            <a:r>
              <a:rPr sz="1800" spc="390" dirty="0">
                <a:latin typeface="Calibri"/>
                <a:cs typeface="Calibri"/>
              </a:rPr>
              <a:t>   </a:t>
            </a:r>
            <a:r>
              <a:rPr sz="1800" spc="-10" dirty="0">
                <a:latin typeface="Calibri"/>
                <a:cs typeface="Calibri"/>
              </a:rPr>
              <a:t>mezcla, aprovechando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diferentes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puntos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ebullición.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29831" y="4528565"/>
            <a:ext cx="10147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Arial MT"/>
                <a:cs typeface="Arial MT"/>
              </a:rPr>
              <a:t>Evaporación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645" y="1287017"/>
            <a:ext cx="5143500" cy="1199515"/>
          </a:xfrm>
          <a:prstGeom prst="rect">
            <a:avLst/>
          </a:prstGeom>
          <a:solidFill>
            <a:srgbClr val="C0504D">
              <a:alpha val="10195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89535" marR="85090" algn="just">
              <a:lnSpc>
                <a:spcPct val="100000"/>
              </a:lnSpc>
              <a:spcBef>
                <a:spcPts val="229"/>
              </a:spcBef>
            </a:pPr>
            <a:r>
              <a:rPr sz="1800" dirty="0"/>
              <a:t>Decantación</a:t>
            </a:r>
            <a:r>
              <a:rPr sz="1800" b="0" dirty="0">
                <a:latin typeface="Calibri"/>
                <a:cs typeface="Calibri"/>
              </a:rPr>
              <a:t>:</a:t>
            </a:r>
            <a:r>
              <a:rPr sz="1800" b="0" spc="484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método</a:t>
            </a:r>
            <a:r>
              <a:rPr sz="1800" b="0" spc="49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mecánico</a:t>
            </a:r>
            <a:r>
              <a:rPr sz="1800" b="0" spc="49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de</a:t>
            </a:r>
            <a:r>
              <a:rPr sz="1800" b="0" spc="49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separación</a:t>
            </a:r>
            <a:r>
              <a:rPr sz="1800" b="0" spc="495" dirty="0">
                <a:latin typeface="Calibri"/>
                <a:cs typeface="Calibri"/>
              </a:rPr>
              <a:t> </a:t>
            </a:r>
            <a:r>
              <a:rPr sz="1800" b="0" spc="-25" dirty="0">
                <a:latin typeface="Calibri"/>
                <a:cs typeface="Calibri"/>
              </a:rPr>
              <a:t>de </a:t>
            </a:r>
            <a:r>
              <a:rPr sz="1800" b="0" dirty="0">
                <a:latin typeface="Calibri"/>
                <a:cs typeface="Calibri"/>
              </a:rPr>
              <a:t>mezclas</a:t>
            </a:r>
            <a:r>
              <a:rPr sz="1800" b="0" spc="29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heterogéneas,</a:t>
            </a:r>
            <a:r>
              <a:rPr sz="1800" b="0" spc="29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que</a:t>
            </a:r>
            <a:r>
              <a:rPr sz="1800" b="0" spc="29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pueden</a:t>
            </a:r>
            <a:r>
              <a:rPr sz="1800" b="0" spc="29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estar</a:t>
            </a:r>
            <a:r>
              <a:rPr sz="1800" b="0" spc="290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formadas </a:t>
            </a:r>
            <a:r>
              <a:rPr sz="1800" b="0" dirty="0">
                <a:latin typeface="Calibri"/>
                <a:cs typeface="Calibri"/>
              </a:rPr>
              <a:t>por</a:t>
            </a:r>
            <a:r>
              <a:rPr sz="1800" b="0" spc="-2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un</a:t>
            </a:r>
            <a:r>
              <a:rPr sz="1800" b="0" spc="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líquido y</a:t>
            </a:r>
            <a:r>
              <a:rPr sz="1800" b="0" spc="-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un</a:t>
            </a:r>
            <a:r>
              <a:rPr sz="1800" b="0" spc="-1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sólido,</a:t>
            </a:r>
            <a:r>
              <a:rPr sz="1800" b="0" spc="-1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o</a:t>
            </a:r>
            <a:r>
              <a:rPr sz="1800" b="0" spc="-1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por</a:t>
            </a:r>
            <a:r>
              <a:rPr sz="1800" b="0" spc="-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dos</a:t>
            </a:r>
            <a:r>
              <a:rPr sz="1800" b="0" spc="-1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líquidos.</a:t>
            </a:r>
            <a:r>
              <a:rPr sz="1800" b="0" spc="-1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Se</a:t>
            </a:r>
            <a:r>
              <a:rPr sz="1800" b="0" spc="-5" dirty="0">
                <a:latin typeface="Calibri"/>
                <a:cs typeface="Calibri"/>
              </a:rPr>
              <a:t> </a:t>
            </a:r>
            <a:r>
              <a:rPr sz="1800" b="0" spc="-20" dirty="0">
                <a:latin typeface="Calibri"/>
                <a:cs typeface="Calibri"/>
              </a:rPr>
              <a:t>basa </a:t>
            </a:r>
            <a:r>
              <a:rPr sz="1800" b="0" dirty="0">
                <a:latin typeface="Calibri"/>
                <a:cs typeface="Calibri"/>
              </a:rPr>
              <a:t>en</a:t>
            </a:r>
            <a:r>
              <a:rPr sz="1800" b="0" spc="-1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la</a:t>
            </a:r>
            <a:r>
              <a:rPr sz="1800" b="0" spc="-25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diferencia</a:t>
            </a:r>
            <a:r>
              <a:rPr sz="1800" b="0" spc="-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de</a:t>
            </a:r>
            <a:r>
              <a:rPr sz="1800" b="0" spc="-2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densidad</a:t>
            </a:r>
            <a:r>
              <a:rPr sz="1800" b="0" spc="-2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de</a:t>
            </a:r>
            <a:r>
              <a:rPr sz="1800" b="0" spc="-2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los</a:t>
            </a:r>
            <a:r>
              <a:rPr sz="1800" b="0" spc="-25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componentes.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86378" y="3358134"/>
            <a:ext cx="4930140" cy="1201420"/>
          </a:xfrm>
          <a:prstGeom prst="rect">
            <a:avLst/>
          </a:prstGeom>
          <a:solidFill>
            <a:srgbClr val="C0504D">
              <a:alpha val="10195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1440" marR="85725" algn="just">
              <a:lnSpc>
                <a:spcPct val="100000"/>
              </a:lnSpc>
              <a:spcBef>
                <a:spcPts val="240"/>
              </a:spcBef>
            </a:pPr>
            <a:r>
              <a:rPr sz="1800" b="1" dirty="0">
                <a:latin typeface="Calibri"/>
                <a:cs typeface="Calibri"/>
              </a:rPr>
              <a:t>Filtración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2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corresponde</a:t>
            </a:r>
            <a:r>
              <a:rPr sz="1800" spc="3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2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proceso</a:t>
            </a:r>
            <a:r>
              <a:rPr sz="1800" spc="3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3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separación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2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sólidos</a:t>
            </a:r>
            <a:r>
              <a:rPr sz="1800" spc="2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2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suspensión</a:t>
            </a:r>
            <a:r>
              <a:rPr sz="1800" spc="2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2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</a:t>
            </a:r>
            <a:r>
              <a:rPr sz="1800" spc="2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líquido</a:t>
            </a:r>
            <a:r>
              <a:rPr sz="1800" spc="2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mediante </a:t>
            </a:r>
            <a:r>
              <a:rPr sz="1800" dirty="0">
                <a:latin typeface="Calibri"/>
                <a:cs typeface="Calibri"/>
              </a:rPr>
              <a:t>un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medio poroso,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retiene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sólidos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permite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paso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líquido.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72453" y="2813685"/>
            <a:ext cx="10166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Arial MT"/>
                <a:cs typeface="Arial MT"/>
              </a:rPr>
              <a:t>Decantación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7828" y="4792217"/>
            <a:ext cx="7493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Arial MT"/>
                <a:cs typeface="Arial MT"/>
              </a:rPr>
              <a:t>Filtración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6500" y="1133855"/>
            <a:ext cx="1714500" cy="165201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615" y="3144011"/>
            <a:ext cx="2014727" cy="1604771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272795" y="5129784"/>
            <a:ext cx="5529580" cy="1229995"/>
            <a:chOff x="272795" y="5129784"/>
            <a:chExt cx="5529580" cy="1229995"/>
          </a:xfrm>
        </p:grpSpPr>
        <p:sp>
          <p:nvSpPr>
            <p:cNvPr id="9" name="object 9"/>
            <p:cNvSpPr/>
            <p:nvPr/>
          </p:nvSpPr>
          <p:spPr>
            <a:xfrm>
              <a:off x="287273" y="5144262"/>
              <a:ext cx="5500370" cy="1201420"/>
            </a:xfrm>
            <a:custGeom>
              <a:avLst/>
              <a:gdLst/>
              <a:ahLst/>
              <a:cxnLst/>
              <a:rect l="l" t="t" r="r" b="b"/>
              <a:pathLst>
                <a:path w="5500370" h="1201420">
                  <a:moveTo>
                    <a:pt x="5500116" y="0"/>
                  </a:moveTo>
                  <a:lnTo>
                    <a:pt x="0" y="0"/>
                  </a:lnTo>
                  <a:lnTo>
                    <a:pt x="0" y="1200912"/>
                  </a:lnTo>
                  <a:lnTo>
                    <a:pt x="5500116" y="1200912"/>
                  </a:lnTo>
                  <a:lnTo>
                    <a:pt x="5500116" y="0"/>
                  </a:lnTo>
                  <a:close/>
                </a:path>
              </a:pathLst>
            </a:custGeom>
            <a:solidFill>
              <a:srgbClr val="C0504D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7273" y="5144262"/>
              <a:ext cx="5500370" cy="1201420"/>
            </a:xfrm>
            <a:custGeom>
              <a:avLst/>
              <a:gdLst/>
              <a:ahLst/>
              <a:cxnLst/>
              <a:rect l="l" t="t" r="r" b="b"/>
              <a:pathLst>
                <a:path w="5500370" h="1201420">
                  <a:moveTo>
                    <a:pt x="0" y="1200912"/>
                  </a:moveTo>
                  <a:lnTo>
                    <a:pt x="5500116" y="1200912"/>
                  </a:lnTo>
                  <a:lnTo>
                    <a:pt x="5500116" y="0"/>
                  </a:lnTo>
                  <a:lnTo>
                    <a:pt x="0" y="0"/>
                  </a:lnTo>
                  <a:lnTo>
                    <a:pt x="0" y="1200912"/>
                  </a:lnTo>
                  <a:close/>
                </a:path>
              </a:pathLst>
            </a:custGeom>
            <a:ln w="28956">
              <a:solidFill>
                <a:srgbClr val="057C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512697" y="5162550"/>
            <a:ext cx="4194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909955" algn="l"/>
                <a:tab pos="1568450" algn="l"/>
                <a:tab pos="2162810" algn="l"/>
                <a:tab pos="3039110" algn="l"/>
                <a:tab pos="3945890" algn="l"/>
              </a:tabLst>
            </a:pPr>
            <a:r>
              <a:rPr sz="1800" spc="-10" dirty="0">
                <a:latin typeface="Calibri"/>
                <a:cs typeface="Calibri"/>
              </a:rPr>
              <a:t>método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físico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0" dirty="0">
                <a:latin typeface="Calibri"/>
                <a:cs typeface="Calibri"/>
              </a:rPr>
              <a:t>para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separar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mezclas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63928" y="5436819"/>
            <a:ext cx="4243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956944" algn="l"/>
                <a:tab pos="1268095" algn="l"/>
                <a:tab pos="2202180" algn="l"/>
                <a:tab pos="2860675" algn="l"/>
                <a:tab pos="3331845" algn="l"/>
                <a:tab pos="3722370" algn="l"/>
              </a:tabLst>
            </a:pPr>
            <a:r>
              <a:rPr sz="1800" spc="-10" dirty="0">
                <a:latin typeface="Calibri"/>
                <a:cs typeface="Calibri"/>
              </a:rPr>
              <a:t>tamaños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al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hacerlos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0" dirty="0">
                <a:latin typeface="Calibri"/>
                <a:cs typeface="Calibri"/>
              </a:rPr>
              <a:t>pasar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por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un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tamiz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7342" y="5162550"/>
            <a:ext cx="97028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latin typeface="Calibri"/>
                <a:cs typeface="Calibri"/>
              </a:rPr>
              <a:t>Tamizado</a:t>
            </a:r>
            <a:r>
              <a:rPr sz="1800" spc="-30" dirty="0">
                <a:latin typeface="Calibri"/>
                <a:cs typeface="Calibri"/>
              </a:rPr>
              <a:t>: </a:t>
            </a:r>
            <a:r>
              <a:rPr sz="1800" spc="-10" dirty="0">
                <a:latin typeface="Calibri"/>
                <a:cs typeface="Calibri"/>
              </a:rPr>
              <a:t>diferentes (colador).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25828" y="5711138"/>
            <a:ext cx="4282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749935" algn="l"/>
                <a:tab pos="1635125" algn="l"/>
                <a:tab pos="2581910" algn="l"/>
                <a:tab pos="4031615" algn="l"/>
              </a:tabLst>
            </a:pPr>
            <a:r>
              <a:rPr sz="1800" spc="-25" dirty="0">
                <a:latin typeface="Calibri"/>
                <a:cs typeface="Calibri"/>
              </a:rPr>
              <a:t>Es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un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método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utilizado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generalmente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en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7342" y="5985459"/>
            <a:ext cx="3119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mezclas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sólidos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heterogéneos.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86243" y="4949952"/>
            <a:ext cx="1214627" cy="1623060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6286880" y="6029045"/>
            <a:ext cx="7880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Arial MT"/>
                <a:cs typeface="Arial MT"/>
              </a:rPr>
              <a:t>Tamizado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063" y="0"/>
            <a:ext cx="8371840" cy="619125"/>
          </a:xfrm>
          <a:custGeom>
            <a:avLst/>
            <a:gdLst/>
            <a:ahLst/>
            <a:cxnLst/>
            <a:rect l="l" t="t" r="r" b="b"/>
            <a:pathLst>
              <a:path w="8371840" h="619125">
                <a:moveTo>
                  <a:pt x="8367430" y="0"/>
                </a:moveTo>
                <a:lnTo>
                  <a:pt x="3899" y="0"/>
                </a:lnTo>
                <a:lnTo>
                  <a:pt x="0" y="19303"/>
                </a:lnTo>
                <a:lnTo>
                  <a:pt x="0" y="498855"/>
                </a:lnTo>
                <a:lnTo>
                  <a:pt x="9422" y="545502"/>
                </a:lnTo>
                <a:lnTo>
                  <a:pt x="35117" y="583612"/>
                </a:lnTo>
                <a:lnTo>
                  <a:pt x="73225" y="609316"/>
                </a:lnTo>
                <a:lnTo>
                  <a:pt x="119888" y="618744"/>
                </a:lnTo>
                <a:lnTo>
                  <a:pt x="8251443" y="618744"/>
                </a:lnTo>
                <a:lnTo>
                  <a:pt x="8298090" y="609316"/>
                </a:lnTo>
                <a:lnTo>
                  <a:pt x="8336200" y="583612"/>
                </a:lnTo>
                <a:lnTo>
                  <a:pt x="8361904" y="545502"/>
                </a:lnTo>
                <a:lnTo>
                  <a:pt x="8371332" y="498855"/>
                </a:lnTo>
                <a:lnTo>
                  <a:pt x="8371332" y="19303"/>
                </a:lnTo>
                <a:lnTo>
                  <a:pt x="836743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5.</a:t>
            </a:r>
            <a:r>
              <a:rPr sz="28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Unidades</a:t>
            </a:r>
            <a:r>
              <a:rPr sz="28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porcentuales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8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concentración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0228" y="0"/>
            <a:ext cx="723900" cy="76047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93014" y="945261"/>
            <a:ext cx="8560435" cy="307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Expresan</a:t>
            </a:r>
            <a:r>
              <a:rPr sz="2000" spc="4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4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concentración</a:t>
            </a:r>
            <a:r>
              <a:rPr sz="2000" spc="4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mediante</a:t>
            </a:r>
            <a:r>
              <a:rPr sz="2000" spc="4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</a:t>
            </a:r>
            <a:r>
              <a:rPr sz="2000" spc="4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porcentaje</a:t>
            </a:r>
            <a:r>
              <a:rPr sz="2000" spc="4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43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soluto</a:t>
            </a:r>
            <a:r>
              <a:rPr sz="2000" spc="4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4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4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disolución, </a:t>
            </a:r>
            <a:r>
              <a:rPr sz="2000" dirty="0">
                <a:latin typeface="Calibri"/>
                <a:cs typeface="Calibri"/>
              </a:rPr>
              <a:t>utilizando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unidades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físicas.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0"/>
              </a:spcBef>
            </a:pPr>
            <a:r>
              <a:rPr sz="2000" dirty="0">
                <a:latin typeface="Calibri"/>
                <a:cs typeface="Calibri"/>
              </a:rPr>
              <a:t>Se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utilizan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tres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tipos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unidades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porcentuales:</a:t>
            </a:r>
            <a:endParaRPr sz="2000">
              <a:latin typeface="Calibri"/>
              <a:cs typeface="Calibri"/>
            </a:endParaRPr>
          </a:p>
          <a:p>
            <a:pPr marL="461645" lvl="1" indent="-448945">
              <a:lnSpc>
                <a:spcPct val="100000"/>
              </a:lnSpc>
              <a:spcBef>
                <a:spcPts val="2400"/>
              </a:spcBef>
              <a:buAutoNum type="arabicPeriod"/>
              <a:tabLst>
                <a:tab pos="461645" algn="l"/>
              </a:tabLst>
            </a:pPr>
            <a:r>
              <a:rPr sz="2000" b="1" spc="-10" dirty="0">
                <a:latin typeface="Calibri"/>
                <a:cs typeface="Calibri"/>
              </a:rPr>
              <a:t>Porcentaje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masa/masa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peso/peso</a:t>
            </a:r>
            <a:r>
              <a:rPr sz="2000" b="1" spc="40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(%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m/m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%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p/p)</a:t>
            </a:r>
            <a:endParaRPr sz="2000">
              <a:latin typeface="Calibri"/>
              <a:cs typeface="Calibri"/>
            </a:endParaRPr>
          </a:p>
          <a:p>
            <a:pPr marL="461645" lvl="1" indent="-448945">
              <a:lnSpc>
                <a:spcPct val="100000"/>
              </a:lnSpc>
              <a:spcBef>
                <a:spcPts val="2400"/>
              </a:spcBef>
              <a:buAutoNum type="arabicPeriod"/>
              <a:tabLst>
                <a:tab pos="461645" algn="l"/>
              </a:tabLst>
            </a:pPr>
            <a:r>
              <a:rPr sz="2000" b="1" spc="-10" dirty="0">
                <a:latin typeface="Calibri"/>
                <a:cs typeface="Calibri"/>
              </a:rPr>
              <a:t>Porcentaje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masa/volumen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peso/volumen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(%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m/v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%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p/v)</a:t>
            </a:r>
            <a:endParaRPr sz="2000">
              <a:latin typeface="Calibri"/>
              <a:cs typeface="Calibri"/>
            </a:endParaRPr>
          </a:p>
          <a:p>
            <a:pPr marL="461645" lvl="1" indent="-448945">
              <a:lnSpc>
                <a:spcPct val="100000"/>
              </a:lnSpc>
              <a:spcBef>
                <a:spcPts val="2405"/>
              </a:spcBef>
              <a:buAutoNum type="arabicPeriod"/>
              <a:tabLst>
                <a:tab pos="461645" algn="l"/>
              </a:tabLst>
            </a:pPr>
            <a:r>
              <a:rPr sz="2000" b="1" spc="-10" dirty="0">
                <a:latin typeface="Calibri"/>
                <a:cs typeface="Calibri"/>
              </a:rPr>
              <a:t>Porcentaje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volumen/volumen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(%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v/v)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792" y="781557"/>
            <a:ext cx="38017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5.1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Porcentaje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masa/masa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(%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m/m)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143000"/>
            <a:ext cx="4787900" cy="1905"/>
          </a:xfrm>
          <a:custGeom>
            <a:avLst/>
            <a:gdLst/>
            <a:ahLst/>
            <a:cxnLst/>
            <a:rect l="l" t="t" r="r" b="b"/>
            <a:pathLst>
              <a:path w="4787900" h="1905">
                <a:moveTo>
                  <a:pt x="0" y="0"/>
                </a:moveTo>
                <a:lnTo>
                  <a:pt x="4787900" y="1650"/>
                </a:lnTo>
              </a:path>
            </a:pathLst>
          </a:custGeom>
          <a:ln w="9144">
            <a:solidFill>
              <a:srgbClr val="057C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15389" y="3001517"/>
            <a:ext cx="6715125" cy="368935"/>
          </a:xfrm>
          <a:prstGeom prst="rect">
            <a:avLst/>
          </a:prstGeom>
          <a:solidFill>
            <a:srgbClr val="C0504D">
              <a:alpha val="25097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35"/>
              </a:spcBef>
            </a:pPr>
            <a:r>
              <a:rPr sz="1800" dirty="0">
                <a:latin typeface="Calibri"/>
                <a:cs typeface="Calibri"/>
              </a:rPr>
              <a:t>X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soluto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100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disolución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3014" y="3660394"/>
            <a:ext cx="8558530" cy="2190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¿Cuál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</a:t>
            </a:r>
            <a:r>
              <a:rPr sz="2000" spc="2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</a:t>
            </a:r>
            <a:r>
              <a:rPr sz="2000" spc="2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%</a:t>
            </a:r>
            <a:r>
              <a:rPr sz="2000" spc="2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m/m</a:t>
            </a:r>
            <a:r>
              <a:rPr sz="2000" spc="2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2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disolución</a:t>
            </a:r>
            <a:r>
              <a:rPr sz="2000" spc="22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formada</a:t>
            </a:r>
            <a:r>
              <a:rPr sz="2000" spc="2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por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30,0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gramos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soluto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22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170 </a:t>
            </a:r>
            <a:r>
              <a:rPr sz="2000" dirty="0">
                <a:latin typeface="Calibri"/>
                <a:cs typeface="Calibri"/>
              </a:rPr>
              <a:t>gramos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disolvente?</a:t>
            </a:r>
            <a:endParaRPr sz="2000">
              <a:latin typeface="Calibri"/>
              <a:cs typeface="Calibri"/>
            </a:endParaRPr>
          </a:p>
          <a:p>
            <a:pPr marL="956310" marR="1141095" indent="13970">
              <a:lnSpc>
                <a:spcPct val="126000"/>
              </a:lnSpc>
              <a:spcBef>
                <a:spcPts val="1350"/>
              </a:spcBef>
              <a:tabLst>
                <a:tab pos="3438525" algn="l"/>
                <a:tab pos="3807460" algn="l"/>
                <a:tab pos="3887470" algn="l"/>
                <a:tab pos="4256405" algn="l"/>
              </a:tabLst>
            </a:pPr>
            <a:r>
              <a:rPr sz="2400" dirty="0">
                <a:latin typeface="Times New Roman"/>
                <a:cs typeface="Times New Roman"/>
              </a:rPr>
              <a:t>x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gramos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soluto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Symbol"/>
                <a:cs typeface="Symbol"/>
              </a:rPr>
              <a:t></a:t>
            </a:r>
            <a:r>
              <a:rPr sz="2400" dirty="0">
                <a:latin typeface="Times New Roman"/>
                <a:cs typeface="Times New Roman"/>
              </a:rPr>
              <a:t>		100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gramos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disolución </a:t>
            </a:r>
            <a:r>
              <a:rPr sz="2400" dirty="0">
                <a:latin typeface="Times New Roman"/>
                <a:cs typeface="Times New Roman"/>
              </a:rPr>
              <a:t>30,0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gramos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soluto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Symbol"/>
                <a:cs typeface="Symbol"/>
              </a:rPr>
              <a:t></a:t>
            </a:r>
            <a:r>
              <a:rPr sz="2400" dirty="0">
                <a:latin typeface="Times New Roman"/>
                <a:cs typeface="Times New Roman"/>
              </a:rPr>
              <a:t>	200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gramos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disolución</a:t>
            </a:r>
            <a:endParaRPr sz="2400">
              <a:latin typeface="Times New Roman"/>
              <a:cs typeface="Times New Roman"/>
            </a:endParaRPr>
          </a:p>
          <a:p>
            <a:pPr marL="3185160">
              <a:lnSpc>
                <a:spcPct val="100000"/>
              </a:lnSpc>
              <a:spcBef>
                <a:spcPts val="755"/>
              </a:spcBef>
            </a:pPr>
            <a:r>
              <a:rPr sz="2400" dirty="0">
                <a:latin typeface="Times New Roman"/>
                <a:cs typeface="Times New Roman"/>
              </a:rPr>
              <a:t>X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=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15%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m/m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08311" y="2090985"/>
            <a:ext cx="3535045" cy="0"/>
          </a:xfrm>
          <a:custGeom>
            <a:avLst/>
            <a:gdLst/>
            <a:ahLst/>
            <a:cxnLst/>
            <a:rect l="l" t="t" r="r" b="b"/>
            <a:pathLst>
              <a:path w="3535045">
                <a:moveTo>
                  <a:pt x="0" y="0"/>
                </a:moveTo>
                <a:lnTo>
                  <a:pt x="3534924" y="0"/>
                </a:lnTo>
              </a:path>
            </a:pathLst>
          </a:custGeom>
          <a:ln w="20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247737" y="1466640"/>
            <a:ext cx="3265170" cy="5575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450" b="0" dirty="0">
                <a:latin typeface="Times New Roman"/>
                <a:cs typeface="Times New Roman"/>
              </a:rPr>
              <a:t>masa</a:t>
            </a:r>
            <a:r>
              <a:rPr sz="3450" b="0" spc="-45" dirty="0">
                <a:latin typeface="Times New Roman"/>
                <a:cs typeface="Times New Roman"/>
              </a:rPr>
              <a:t> </a:t>
            </a:r>
            <a:r>
              <a:rPr sz="3450" b="0" dirty="0">
                <a:latin typeface="Times New Roman"/>
                <a:cs typeface="Times New Roman"/>
              </a:rPr>
              <a:t>(g)</a:t>
            </a:r>
            <a:r>
              <a:rPr sz="3450" b="0" spc="-15" dirty="0">
                <a:latin typeface="Times New Roman"/>
                <a:cs typeface="Times New Roman"/>
              </a:rPr>
              <a:t> </a:t>
            </a:r>
            <a:r>
              <a:rPr sz="3450" b="0" dirty="0">
                <a:latin typeface="Times New Roman"/>
                <a:cs typeface="Times New Roman"/>
              </a:rPr>
              <a:t>de</a:t>
            </a:r>
            <a:r>
              <a:rPr sz="3450" b="0" spc="-40" dirty="0">
                <a:latin typeface="Times New Roman"/>
                <a:cs typeface="Times New Roman"/>
              </a:rPr>
              <a:t> </a:t>
            </a:r>
            <a:r>
              <a:rPr sz="3450" b="0" spc="-10" dirty="0">
                <a:latin typeface="Times New Roman"/>
                <a:cs typeface="Times New Roman"/>
              </a:rPr>
              <a:t>soluto</a:t>
            </a:r>
            <a:endParaRPr sz="34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61886" y="1746162"/>
            <a:ext cx="1673225" cy="5575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450" spc="85" dirty="0">
                <a:latin typeface="Times New Roman"/>
                <a:cs typeface="Times New Roman"/>
              </a:rPr>
              <a:t>%</a:t>
            </a:r>
            <a:r>
              <a:rPr sz="3450" spc="-55" dirty="0">
                <a:latin typeface="Times New Roman"/>
                <a:cs typeface="Times New Roman"/>
              </a:rPr>
              <a:t> </a:t>
            </a:r>
            <a:r>
              <a:rPr sz="3450" dirty="0">
                <a:latin typeface="Times New Roman"/>
                <a:cs typeface="Times New Roman"/>
              </a:rPr>
              <a:t>m/m</a:t>
            </a:r>
            <a:r>
              <a:rPr sz="3450" spc="-75" dirty="0">
                <a:latin typeface="Times New Roman"/>
                <a:cs typeface="Times New Roman"/>
              </a:rPr>
              <a:t> </a:t>
            </a:r>
            <a:r>
              <a:rPr sz="3450" spc="5" dirty="0">
                <a:latin typeface="Times New Roman"/>
                <a:cs typeface="Times New Roman"/>
              </a:rPr>
              <a:t>=</a:t>
            </a:r>
            <a:endParaRPr sz="34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23873" y="1746162"/>
            <a:ext cx="1054735" cy="5575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450" spc="55" dirty="0">
                <a:latin typeface="Times New Roman"/>
                <a:cs typeface="Times New Roman"/>
              </a:rPr>
              <a:t>×</a:t>
            </a:r>
            <a:r>
              <a:rPr sz="3450" spc="-50" dirty="0">
                <a:latin typeface="Times New Roman"/>
                <a:cs typeface="Times New Roman"/>
              </a:rPr>
              <a:t> </a:t>
            </a:r>
            <a:r>
              <a:rPr sz="3450" spc="-25" dirty="0">
                <a:latin typeface="Times New Roman"/>
                <a:cs typeface="Times New Roman"/>
              </a:rPr>
              <a:t>100</a:t>
            </a:r>
            <a:endParaRPr sz="34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22433" y="2092957"/>
            <a:ext cx="3500120" cy="5575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450" dirty="0">
                <a:latin typeface="Times New Roman"/>
                <a:cs typeface="Times New Roman"/>
              </a:rPr>
              <a:t>masa</a:t>
            </a:r>
            <a:r>
              <a:rPr sz="3450" spc="-55" dirty="0">
                <a:latin typeface="Times New Roman"/>
                <a:cs typeface="Times New Roman"/>
              </a:rPr>
              <a:t> </a:t>
            </a:r>
            <a:r>
              <a:rPr sz="3450" dirty="0">
                <a:latin typeface="Times New Roman"/>
                <a:cs typeface="Times New Roman"/>
              </a:rPr>
              <a:t>(g)</a:t>
            </a:r>
            <a:r>
              <a:rPr sz="3450" spc="-30" dirty="0">
                <a:latin typeface="Times New Roman"/>
                <a:cs typeface="Times New Roman"/>
              </a:rPr>
              <a:t> </a:t>
            </a:r>
            <a:r>
              <a:rPr sz="3450" spc="-10" dirty="0">
                <a:latin typeface="Times New Roman"/>
                <a:cs typeface="Times New Roman"/>
              </a:rPr>
              <a:t>disolución</a:t>
            </a:r>
            <a:endParaRPr sz="34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792" y="565150"/>
            <a:ext cx="40805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5.2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Porcentaje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masa/volumen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(%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m/v)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26591"/>
            <a:ext cx="4787900" cy="1905"/>
          </a:xfrm>
          <a:custGeom>
            <a:avLst/>
            <a:gdLst/>
            <a:ahLst/>
            <a:cxnLst/>
            <a:rect l="l" t="t" r="r" b="b"/>
            <a:pathLst>
              <a:path w="4787900" h="1905">
                <a:moveTo>
                  <a:pt x="0" y="0"/>
                </a:moveTo>
                <a:lnTo>
                  <a:pt x="4787900" y="1650"/>
                </a:lnTo>
              </a:path>
            </a:pathLst>
          </a:custGeom>
          <a:ln w="9144">
            <a:solidFill>
              <a:srgbClr val="057C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15389" y="3001517"/>
            <a:ext cx="6715125" cy="368935"/>
          </a:xfrm>
          <a:prstGeom prst="rect">
            <a:avLst/>
          </a:prstGeom>
          <a:solidFill>
            <a:srgbClr val="C0504D">
              <a:alpha val="25097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35"/>
              </a:spcBef>
            </a:pPr>
            <a:r>
              <a:rPr sz="1800" dirty="0">
                <a:latin typeface="Calibri"/>
                <a:cs typeface="Calibri"/>
              </a:rPr>
              <a:t>X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soluto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100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10" dirty="0">
                <a:latin typeface="Calibri"/>
                <a:cs typeface="Calibri"/>
              </a:rPr>
              <a:t> disolución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3014" y="3660394"/>
            <a:ext cx="8561070" cy="2419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¿Cuántos</a:t>
            </a:r>
            <a:r>
              <a:rPr sz="2000" spc="2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gramos</a:t>
            </a:r>
            <a:r>
              <a:rPr sz="2000" spc="2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2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soluto</a:t>
            </a:r>
            <a:r>
              <a:rPr sz="2000" spc="2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</a:t>
            </a:r>
            <a:r>
              <a:rPr sz="2000" spc="2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necesita</a:t>
            </a:r>
            <a:r>
              <a:rPr sz="2000" spc="2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para</a:t>
            </a:r>
            <a:r>
              <a:rPr sz="2000" spc="2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preparar</a:t>
            </a:r>
            <a:r>
              <a:rPr sz="2000" spc="2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300</a:t>
            </a:r>
            <a:r>
              <a:rPr sz="2000" spc="2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mL</a:t>
            </a:r>
            <a:r>
              <a:rPr sz="2000" spc="2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2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disolución</a:t>
            </a:r>
            <a:r>
              <a:rPr sz="2000" spc="28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de </a:t>
            </a:r>
            <a:r>
              <a:rPr sz="2000" dirty="0">
                <a:latin typeface="Calibri"/>
                <a:cs typeface="Calibri"/>
              </a:rPr>
              <a:t>yoduro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potásico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(KI)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15%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m/v?</a:t>
            </a:r>
            <a:endParaRPr sz="2000">
              <a:latin typeface="Calibri"/>
              <a:cs typeface="Calibri"/>
            </a:endParaRPr>
          </a:p>
          <a:p>
            <a:pPr marL="834390" marR="920750" algn="ctr">
              <a:lnSpc>
                <a:spcPct val="125499"/>
              </a:lnSpc>
              <a:spcBef>
                <a:spcPts val="1170"/>
              </a:spcBef>
              <a:tabLst>
                <a:tab pos="3834129" algn="l"/>
                <a:tab pos="3936365" algn="l"/>
                <a:tab pos="4367530" algn="l"/>
                <a:tab pos="4469765" algn="l"/>
              </a:tabLst>
            </a:pPr>
            <a:r>
              <a:rPr sz="2850" dirty="0">
                <a:latin typeface="Times New Roman"/>
                <a:cs typeface="Times New Roman"/>
              </a:rPr>
              <a:t>15</a:t>
            </a:r>
            <a:r>
              <a:rPr sz="2850" spc="-40" dirty="0">
                <a:latin typeface="Times New Roman"/>
                <a:cs typeface="Times New Roman"/>
              </a:rPr>
              <a:t> </a:t>
            </a:r>
            <a:r>
              <a:rPr sz="2850" dirty="0">
                <a:latin typeface="Times New Roman"/>
                <a:cs typeface="Times New Roman"/>
              </a:rPr>
              <a:t>gramos</a:t>
            </a:r>
            <a:r>
              <a:rPr sz="2850" spc="-35" dirty="0">
                <a:latin typeface="Times New Roman"/>
                <a:cs typeface="Times New Roman"/>
              </a:rPr>
              <a:t> </a:t>
            </a:r>
            <a:r>
              <a:rPr sz="2850" dirty="0">
                <a:latin typeface="Times New Roman"/>
                <a:cs typeface="Times New Roman"/>
              </a:rPr>
              <a:t>de</a:t>
            </a:r>
            <a:r>
              <a:rPr sz="2850" spc="-55" dirty="0">
                <a:latin typeface="Times New Roman"/>
                <a:cs typeface="Times New Roman"/>
              </a:rPr>
              <a:t> </a:t>
            </a:r>
            <a:r>
              <a:rPr sz="2850" spc="-10" dirty="0">
                <a:latin typeface="Times New Roman"/>
                <a:cs typeface="Times New Roman"/>
              </a:rPr>
              <a:t>soluto</a:t>
            </a:r>
            <a:r>
              <a:rPr sz="2850" dirty="0">
                <a:latin typeface="Times New Roman"/>
                <a:cs typeface="Times New Roman"/>
              </a:rPr>
              <a:t>		</a:t>
            </a:r>
            <a:r>
              <a:rPr sz="2850" spc="-50" dirty="0">
                <a:latin typeface="Symbol"/>
                <a:cs typeface="Symbol"/>
              </a:rPr>
              <a:t></a:t>
            </a:r>
            <a:r>
              <a:rPr sz="2850" dirty="0">
                <a:latin typeface="Times New Roman"/>
                <a:cs typeface="Times New Roman"/>
              </a:rPr>
              <a:t>		100</a:t>
            </a:r>
            <a:r>
              <a:rPr sz="2850" spc="-20" dirty="0">
                <a:latin typeface="Times New Roman"/>
                <a:cs typeface="Times New Roman"/>
              </a:rPr>
              <a:t> </a:t>
            </a:r>
            <a:r>
              <a:rPr sz="2850" dirty="0">
                <a:latin typeface="Times New Roman"/>
                <a:cs typeface="Times New Roman"/>
              </a:rPr>
              <a:t>mL</a:t>
            </a:r>
            <a:r>
              <a:rPr sz="2850" spc="-75" dirty="0">
                <a:latin typeface="Times New Roman"/>
                <a:cs typeface="Times New Roman"/>
              </a:rPr>
              <a:t> </a:t>
            </a:r>
            <a:r>
              <a:rPr sz="2850" dirty="0">
                <a:latin typeface="Times New Roman"/>
                <a:cs typeface="Times New Roman"/>
              </a:rPr>
              <a:t>de</a:t>
            </a:r>
            <a:r>
              <a:rPr sz="2850" spc="-35" dirty="0">
                <a:latin typeface="Times New Roman"/>
                <a:cs typeface="Times New Roman"/>
              </a:rPr>
              <a:t> </a:t>
            </a:r>
            <a:r>
              <a:rPr sz="2850" spc="-10" dirty="0">
                <a:latin typeface="Times New Roman"/>
                <a:cs typeface="Times New Roman"/>
              </a:rPr>
              <a:t>disolución </a:t>
            </a:r>
            <a:r>
              <a:rPr sz="2850" dirty="0">
                <a:latin typeface="Times New Roman"/>
                <a:cs typeface="Times New Roman"/>
              </a:rPr>
              <a:t>X</a:t>
            </a:r>
            <a:r>
              <a:rPr sz="2850" spc="-60" dirty="0">
                <a:latin typeface="Times New Roman"/>
                <a:cs typeface="Times New Roman"/>
              </a:rPr>
              <a:t> </a:t>
            </a:r>
            <a:r>
              <a:rPr sz="2850" dirty="0">
                <a:latin typeface="Times New Roman"/>
                <a:cs typeface="Times New Roman"/>
              </a:rPr>
              <a:t>gramos</a:t>
            </a:r>
            <a:r>
              <a:rPr sz="2850" spc="-25" dirty="0">
                <a:latin typeface="Times New Roman"/>
                <a:cs typeface="Times New Roman"/>
              </a:rPr>
              <a:t> </a:t>
            </a:r>
            <a:r>
              <a:rPr sz="2850" dirty="0">
                <a:latin typeface="Times New Roman"/>
                <a:cs typeface="Times New Roman"/>
              </a:rPr>
              <a:t>de</a:t>
            </a:r>
            <a:r>
              <a:rPr sz="2850" spc="-55" dirty="0">
                <a:latin typeface="Times New Roman"/>
                <a:cs typeface="Times New Roman"/>
              </a:rPr>
              <a:t> </a:t>
            </a:r>
            <a:r>
              <a:rPr sz="2850" spc="-10" dirty="0">
                <a:latin typeface="Times New Roman"/>
                <a:cs typeface="Times New Roman"/>
              </a:rPr>
              <a:t>soluto</a:t>
            </a:r>
            <a:r>
              <a:rPr sz="2850" dirty="0">
                <a:latin typeface="Times New Roman"/>
                <a:cs typeface="Times New Roman"/>
              </a:rPr>
              <a:t>	</a:t>
            </a:r>
            <a:r>
              <a:rPr sz="2850" spc="-50" dirty="0">
                <a:latin typeface="Symbol"/>
                <a:cs typeface="Symbol"/>
              </a:rPr>
              <a:t></a:t>
            </a:r>
            <a:r>
              <a:rPr sz="2850" dirty="0">
                <a:latin typeface="Times New Roman"/>
                <a:cs typeface="Times New Roman"/>
              </a:rPr>
              <a:t>	300</a:t>
            </a:r>
            <a:r>
              <a:rPr sz="2850" spc="-20" dirty="0">
                <a:latin typeface="Times New Roman"/>
                <a:cs typeface="Times New Roman"/>
              </a:rPr>
              <a:t> </a:t>
            </a:r>
            <a:r>
              <a:rPr sz="2850" dirty="0">
                <a:latin typeface="Times New Roman"/>
                <a:cs typeface="Times New Roman"/>
              </a:rPr>
              <a:t>mL</a:t>
            </a:r>
            <a:r>
              <a:rPr sz="2850" spc="-75" dirty="0">
                <a:latin typeface="Times New Roman"/>
                <a:cs typeface="Times New Roman"/>
              </a:rPr>
              <a:t> </a:t>
            </a:r>
            <a:r>
              <a:rPr sz="2850" dirty="0">
                <a:latin typeface="Times New Roman"/>
                <a:cs typeface="Times New Roman"/>
              </a:rPr>
              <a:t>de</a:t>
            </a:r>
            <a:r>
              <a:rPr sz="2850" spc="-35" dirty="0">
                <a:latin typeface="Times New Roman"/>
                <a:cs typeface="Times New Roman"/>
              </a:rPr>
              <a:t> </a:t>
            </a:r>
            <a:r>
              <a:rPr sz="2850" spc="-10" dirty="0">
                <a:latin typeface="Times New Roman"/>
                <a:cs typeface="Times New Roman"/>
              </a:rPr>
              <a:t>disolución</a:t>
            </a:r>
            <a:endParaRPr sz="2850">
              <a:latin typeface="Times New Roman"/>
              <a:cs typeface="Times New Roman"/>
            </a:endParaRPr>
          </a:p>
          <a:p>
            <a:pPr marL="630555" algn="ctr">
              <a:lnSpc>
                <a:spcPct val="100000"/>
              </a:lnSpc>
              <a:spcBef>
                <a:spcPts val="875"/>
              </a:spcBef>
            </a:pPr>
            <a:r>
              <a:rPr sz="2850" dirty="0">
                <a:latin typeface="Times New Roman"/>
                <a:cs typeface="Times New Roman"/>
              </a:rPr>
              <a:t>X</a:t>
            </a:r>
            <a:r>
              <a:rPr sz="2850" spc="-30" dirty="0">
                <a:latin typeface="Times New Roman"/>
                <a:cs typeface="Times New Roman"/>
              </a:rPr>
              <a:t> </a:t>
            </a:r>
            <a:r>
              <a:rPr sz="2850" dirty="0">
                <a:latin typeface="Times New Roman"/>
                <a:cs typeface="Times New Roman"/>
              </a:rPr>
              <a:t>=</a:t>
            </a:r>
            <a:r>
              <a:rPr sz="2850" spc="-10" dirty="0">
                <a:latin typeface="Times New Roman"/>
                <a:cs typeface="Times New Roman"/>
              </a:rPr>
              <a:t> </a:t>
            </a:r>
            <a:r>
              <a:rPr sz="2850" dirty="0">
                <a:latin typeface="Times New Roman"/>
                <a:cs typeface="Times New Roman"/>
              </a:rPr>
              <a:t>45</a:t>
            </a:r>
            <a:r>
              <a:rPr sz="2850" spc="-5" dirty="0">
                <a:latin typeface="Times New Roman"/>
                <a:cs typeface="Times New Roman"/>
              </a:rPr>
              <a:t> </a:t>
            </a:r>
            <a:r>
              <a:rPr sz="2850" spc="-10" dirty="0">
                <a:latin typeface="Times New Roman"/>
                <a:cs typeface="Times New Roman"/>
              </a:rPr>
              <a:t>gramos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46396" y="1979464"/>
            <a:ext cx="4238625" cy="0"/>
          </a:xfrm>
          <a:custGeom>
            <a:avLst/>
            <a:gdLst/>
            <a:ahLst/>
            <a:cxnLst/>
            <a:rect l="l" t="t" r="r" b="b"/>
            <a:pathLst>
              <a:path w="4238625">
                <a:moveTo>
                  <a:pt x="0" y="0"/>
                </a:moveTo>
                <a:lnTo>
                  <a:pt x="4238034" y="0"/>
                </a:lnTo>
              </a:path>
            </a:pathLst>
          </a:custGeom>
          <a:ln w="194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248999" y="1398016"/>
            <a:ext cx="3044190" cy="520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50" b="0" dirty="0">
                <a:latin typeface="Times New Roman"/>
                <a:cs typeface="Times New Roman"/>
              </a:rPr>
              <a:t>masa</a:t>
            </a:r>
            <a:r>
              <a:rPr sz="3250" b="0" spc="-95" dirty="0">
                <a:latin typeface="Times New Roman"/>
                <a:cs typeface="Times New Roman"/>
              </a:rPr>
              <a:t> </a:t>
            </a:r>
            <a:r>
              <a:rPr sz="3250" b="0" dirty="0">
                <a:latin typeface="Times New Roman"/>
                <a:cs typeface="Times New Roman"/>
              </a:rPr>
              <a:t>(g)</a:t>
            </a:r>
            <a:r>
              <a:rPr sz="3250" b="0" spc="-80" dirty="0">
                <a:latin typeface="Times New Roman"/>
                <a:cs typeface="Times New Roman"/>
              </a:rPr>
              <a:t> </a:t>
            </a:r>
            <a:r>
              <a:rPr sz="3250" b="0" dirty="0">
                <a:latin typeface="Times New Roman"/>
                <a:cs typeface="Times New Roman"/>
              </a:rPr>
              <a:t>de</a:t>
            </a:r>
            <a:r>
              <a:rPr sz="3250" b="0" spc="-90" dirty="0">
                <a:latin typeface="Times New Roman"/>
                <a:cs typeface="Times New Roman"/>
              </a:rPr>
              <a:t> </a:t>
            </a:r>
            <a:r>
              <a:rPr sz="3250" b="0" spc="-10" dirty="0">
                <a:latin typeface="Times New Roman"/>
                <a:cs typeface="Times New Roman"/>
              </a:rPr>
              <a:t>soluto</a:t>
            </a:r>
            <a:endParaRPr sz="32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2903" y="1657934"/>
            <a:ext cx="1443355" cy="520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50" spc="50" dirty="0">
                <a:latin typeface="Times New Roman"/>
                <a:cs typeface="Times New Roman"/>
              </a:rPr>
              <a:t>%</a:t>
            </a:r>
            <a:r>
              <a:rPr sz="3250" spc="-105" dirty="0">
                <a:latin typeface="Times New Roman"/>
                <a:cs typeface="Times New Roman"/>
              </a:rPr>
              <a:t> </a:t>
            </a:r>
            <a:r>
              <a:rPr sz="3250" dirty="0">
                <a:latin typeface="Times New Roman"/>
                <a:cs typeface="Times New Roman"/>
              </a:rPr>
              <a:t>m/v</a:t>
            </a:r>
            <a:r>
              <a:rPr sz="3250" spc="-110" dirty="0">
                <a:latin typeface="Times New Roman"/>
                <a:cs typeface="Times New Roman"/>
              </a:rPr>
              <a:t> </a:t>
            </a:r>
            <a:r>
              <a:rPr sz="3250" spc="-50" dirty="0">
                <a:latin typeface="Times New Roman"/>
                <a:cs typeface="Times New Roman"/>
              </a:rPr>
              <a:t>=</a:t>
            </a:r>
            <a:endParaRPr sz="32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51417" y="1657934"/>
            <a:ext cx="984250" cy="520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50" dirty="0">
                <a:latin typeface="Times New Roman"/>
                <a:cs typeface="Times New Roman"/>
              </a:rPr>
              <a:t>×</a:t>
            </a:r>
            <a:r>
              <a:rPr sz="3250" spc="-25" dirty="0">
                <a:latin typeface="Times New Roman"/>
                <a:cs typeface="Times New Roman"/>
              </a:rPr>
              <a:t> 100</a:t>
            </a:r>
            <a:endParaRPr sz="32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66205" y="1980406"/>
            <a:ext cx="4202430" cy="520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50" spc="-20" dirty="0">
                <a:latin typeface="Times New Roman"/>
                <a:cs typeface="Times New Roman"/>
              </a:rPr>
              <a:t>volumen</a:t>
            </a:r>
            <a:r>
              <a:rPr sz="3250" spc="-160" dirty="0">
                <a:latin typeface="Times New Roman"/>
                <a:cs typeface="Times New Roman"/>
              </a:rPr>
              <a:t> </a:t>
            </a:r>
            <a:r>
              <a:rPr sz="3250" dirty="0">
                <a:latin typeface="Times New Roman"/>
                <a:cs typeface="Times New Roman"/>
              </a:rPr>
              <a:t>(mL)</a:t>
            </a:r>
            <a:r>
              <a:rPr sz="3250" spc="-155" dirty="0">
                <a:latin typeface="Times New Roman"/>
                <a:cs typeface="Times New Roman"/>
              </a:rPr>
              <a:t> </a:t>
            </a:r>
            <a:r>
              <a:rPr sz="3250" spc="-10" dirty="0">
                <a:latin typeface="Times New Roman"/>
                <a:cs typeface="Times New Roman"/>
              </a:rPr>
              <a:t>disolución</a:t>
            </a:r>
            <a:endParaRPr sz="32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792" y="565150"/>
            <a:ext cx="43592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5.3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Porcentaje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volumen/volumen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(%</a:t>
            </a:r>
            <a:r>
              <a:rPr sz="2000" b="1" spc="-20" dirty="0">
                <a:latin typeface="Calibri"/>
                <a:cs typeface="Calibri"/>
              </a:rPr>
              <a:t> v/v)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26591"/>
            <a:ext cx="5435600" cy="1905"/>
          </a:xfrm>
          <a:custGeom>
            <a:avLst/>
            <a:gdLst/>
            <a:ahLst/>
            <a:cxnLst/>
            <a:rect l="l" t="t" r="r" b="b"/>
            <a:pathLst>
              <a:path w="5435600" h="1905">
                <a:moveTo>
                  <a:pt x="0" y="0"/>
                </a:moveTo>
                <a:lnTo>
                  <a:pt x="5435600" y="1650"/>
                </a:lnTo>
              </a:path>
            </a:pathLst>
          </a:custGeom>
          <a:ln w="9144">
            <a:solidFill>
              <a:srgbClr val="057C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15389" y="2702814"/>
            <a:ext cx="6715125" cy="370840"/>
          </a:xfrm>
          <a:prstGeom prst="rect">
            <a:avLst/>
          </a:prstGeom>
          <a:solidFill>
            <a:srgbClr val="C0504D">
              <a:alpha val="25097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35"/>
              </a:spcBef>
            </a:pPr>
            <a:r>
              <a:rPr sz="1800" dirty="0">
                <a:latin typeface="Calibri"/>
                <a:cs typeface="Calibri"/>
              </a:rPr>
              <a:t>X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mL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soluto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100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mL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disolución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6367" y="3186760"/>
            <a:ext cx="7946390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18185" algn="l"/>
                <a:tab pos="1082040" algn="l"/>
                <a:tab pos="1405255" algn="l"/>
                <a:tab pos="1725295" algn="l"/>
                <a:tab pos="2190115" algn="l"/>
                <a:tab pos="2588260" algn="l"/>
                <a:tab pos="3114040" algn="l"/>
                <a:tab pos="4302760" algn="l"/>
                <a:tab pos="5161280" algn="l"/>
                <a:tab pos="5480050" algn="l"/>
                <a:tab pos="6120130" algn="l"/>
                <a:tab pos="6761480" algn="l"/>
                <a:tab pos="7160895" algn="l"/>
              </a:tabLst>
            </a:pPr>
            <a:r>
              <a:rPr sz="2000" spc="-10" dirty="0">
                <a:latin typeface="Calibri"/>
                <a:cs typeface="Calibri"/>
              </a:rPr>
              <a:t>¿Cuál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es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el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50" dirty="0">
                <a:latin typeface="Calibri"/>
                <a:cs typeface="Calibri"/>
              </a:rPr>
              <a:t>%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v/v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de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una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disolución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acuosa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al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0" dirty="0">
                <a:latin typeface="Calibri"/>
                <a:cs typeface="Calibri"/>
              </a:rPr>
              <a:t>3,2%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m/m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de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etanol?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(Densidad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disolución: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1,0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g/mL;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densidad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etanol: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0,8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g/mL)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48393" y="1927110"/>
            <a:ext cx="4168775" cy="0"/>
          </a:xfrm>
          <a:custGeom>
            <a:avLst/>
            <a:gdLst/>
            <a:ahLst/>
            <a:cxnLst/>
            <a:rect l="l" t="t" r="r" b="b"/>
            <a:pathLst>
              <a:path w="4168775">
                <a:moveTo>
                  <a:pt x="0" y="0"/>
                </a:moveTo>
                <a:lnTo>
                  <a:pt x="4168574" y="0"/>
                </a:lnTo>
              </a:path>
            </a:pathLst>
          </a:custGeom>
          <a:ln w="191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781660" y="1354068"/>
            <a:ext cx="39185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20" dirty="0">
                <a:latin typeface="Times New Roman"/>
                <a:cs typeface="Times New Roman"/>
              </a:rPr>
              <a:t>volumen</a:t>
            </a:r>
            <a:r>
              <a:rPr b="0" spc="-12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(mL)</a:t>
            </a:r>
            <a:r>
              <a:rPr b="0" spc="-114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de</a:t>
            </a:r>
            <a:r>
              <a:rPr b="0" spc="-125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soluto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85234" y="1610145"/>
            <a:ext cx="13049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50" dirty="0">
                <a:latin typeface="Times New Roman"/>
                <a:cs typeface="Times New Roman"/>
              </a:rPr>
              <a:t>%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v/v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spc="-50" dirty="0">
                <a:latin typeface="Times New Roman"/>
                <a:cs typeface="Times New Roman"/>
              </a:rPr>
              <a:t>=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80213" y="1610145"/>
            <a:ext cx="9683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dirty="0">
                <a:latin typeface="Times New Roman"/>
                <a:cs typeface="Times New Roman"/>
              </a:rPr>
              <a:t>×</a:t>
            </a:r>
            <a:r>
              <a:rPr sz="3200" spc="-25" dirty="0">
                <a:latin typeface="Times New Roman"/>
                <a:cs typeface="Times New Roman"/>
              </a:rPr>
              <a:t> 100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67697" y="1927851"/>
            <a:ext cx="41332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20" dirty="0">
                <a:latin typeface="Times New Roman"/>
                <a:cs typeface="Times New Roman"/>
              </a:rPr>
              <a:t>volumen</a:t>
            </a:r>
            <a:r>
              <a:rPr sz="3200" spc="-1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(mL)</a:t>
            </a:r>
            <a:r>
              <a:rPr sz="3200" spc="-15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disolución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92765" y="5220051"/>
            <a:ext cx="5162550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  <a:tabLst>
                <a:tab pos="1983105" algn="l"/>
                <a:tab pos="2049145" algn="l"/>
                <a:tab pos="2430780" algn="l"/>
                <a:tab pos="2497455" algn="l"/>
              </a:tabLst>
            </a:pPr>
            <a:r>
              <a:rPr sz="2400" dirty="0">
                <a:latin typeface="Times New Roman"/>
                <a:cs typeface="Times New Roman"/>
              </a:rPr>
              <a:t>X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mL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etanol</a:t>
            </a:r>
            <a:r>
              <a:rPr sz="2400" dirty="0">
                <a:latin typeface="Times New Roman"/>
                <a:cs typeface="Times New Roman"/>
              </a:rPr>
              <a:t>		</a:t>
            </a:r>
            <a:r>
              <a:rPr sz="2400" spc="-50" dirty="0">
                <a:latin typeface="Symbol"/>
                <a:cs typeface="Symbol"/>
              </a:rPr>
              <a:t></a:t>
            </a:r>
            <a:r>
              <a:rPr sz="2400" dirty="0">
                <a:latin typeface="Times New Roman"/>
                <a:cs typeface="Times New Roman"/>
              </a:rPr>
              <a:t>		100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mL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disolución </a:t>
            </a:r>
            <a:r>
              <a:rPr sz="2400" dirty="0">
                <a:latin typeface="Times New Roman"/>
                <a:cs typeface="Times New Roman"/>
              </a:rPr>
              <a:t>4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mL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etanol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Symbol"/>
                <a:cs typeface="Symbol"/>
              </a:rPr>
              <a:t></a:t>
            </a:r>
            <a:r>
              <a:rPr sz="2400" dirty="0">
                <a:latin typeface="Times New Roman"/>
                <a:cs typeface="Times New Roman"/>
              </a:rPr>
              <a:t>	100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mL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disolución</a:t>
            </a:r>
            <a:endParaRPr sz="2400">
              <a:latin typeface="Times New Roman"/>
              <a:cs typeface="Times New Roman"/>
            </a:endParaRPr>
          </a:p>
          <a:p>
            <a:pPr marL="2232660">
              <a:lnSpc>
                <a:spcPct val="100000"/>
              </a:lnSpc>
              <a:spcBef>
                <a:spcPts val="725"/>
              </a:spcBef>
            </a:pPr>
            <a:r>
              <a:rPr sz="2400" dirty="0">
                <a:latin typeface="Times New Roman"/>
                <a:cs typeface="Times New Roman"/>
              </a:rPr>
              <a:t>X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=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4,0%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v/v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37743" y="3991355"/>
            <a:ext cx="2369820" cy="2338070"/>
            <a:chOff x="237743" y="3991355"/>
            <a:chExt cx="2369820" cy="2338070"/>
          </a:xfrm>
        </p:grpSpPr>
        <p:sp>
          <p:nvSpPr>
            <p:cNvPr id="13" name="object 13"/>
            <p:cNvSpPr/>
            <p:nvPr/>
          </p:nvSpPr>
          <p:spPr>
            <a:xfrm>
              <a:off x="252221" y="4005833"/>
              <a:ext cx="2341245" cy="2308860"/>
            </a:xfrm>
            <a:custGeom>
              <a:avLst/>
              <a:gdLst/>
              <a:ahLst/>
              <a:cxnLst/>
              <a:rect l="l" t="t" r="r" b="b"/>
              <a:pathLst>
                <a:path w="2341245" h="2308860">
                  <a:moveTo>
                    <a:pt x="2340864" y="0"/>
                  </a:moveTo>
                  <a:lnTo>
                    <a:pt x="0" y="0"/>
                  </a:lnTo>
                  <a:lnTo>
                    <a:pt x="0" y="2308860"/>
                  </a:lnTo>
                  <a:lnTo>
                    <a:pt x="2340864" y="2308860"/>
                  </a:lnTo>
                  <a:lnTo>
                    <a:pt x="2340864" y="0"/>
                  </a:lnTo>
                  <a:close/>
                </a:path>
              </a:pathLst>
            </a:custGeom>
            <a:solidFill>
              <a:srgbClr val="C0504D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2221" y="4005833"/>
              <a:ext cx="2341245" cy="2308860"/>
            </a:xfrm>
            <a:custGeom>
              <a:avLst/>
              <a:gdLst/>
              <a:ahLst/>
              <a:cxnLst/>
              <a:rect l="l" t="t" r="r" b="b"/>
              <a:pathLst>
                <a:path w="2341245" h="2308860">
                  <a:moveTo>
                    <a:pt x="0" y="2308860"/>
                  </a:moveTo>
                  <a:lnTo>
                    <a:pt x="2340864" y="2308860"/>
                  </a:lnTo>
                  <a:lnTo>
                    <a:pt x="2340864" y="0"/>
                  </a:lnTo>
                  <a:lnTo>
                    <a:pt x="0" y="0"/>
                  </a:lnTo>
                  <a:lnTo>
                    <a:pt x="0" y="2308860"/>
                  </a:lnTo>
                  <a:close/>
                </a:path>
              </a:pathLst>
            </a:custGeom>
            <a:ln w="28956">
              <a:solidFill>
                <a:srgbClr val="057C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42290" y="4024121"/>
            <a:ext cx="217106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Se</a:t>
            </a:r>
            <a:r>
              <a:rPr sz="1800" spc="1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deben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convertir</a:t>
            </a:r>
            <a:r>
              <a:rPr sz="1800" spc="19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los </a:t>
            </a:r>
            <a:r>
              <a:rPr sz="1800" dirty="0">
                <a:latin typeface="Calibri"/>
                <a:cs typeface="Calibri"/>
              </a:rPr>
              <a:t>valores</a:t>
            </a:r>
            <a:r>
              <a:rPr sz="1800" spc="204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21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masa</a:t>
            </a:r>
            <a:r>
              <a:rPr sz="1800" spc="204" dirty="0">
                <a:latin typeface="Calibri"/>
                <a:cs typeface="Calibri"/>
              </a:rPr>
              <a:t>  </a:t>
            </a:r>
            <a:r>
              <a:rPr sz="1800" spc="-25" dirty="0">
                <a:latin typeface="Calibri"/>
                <a:cs typeface="Calibri"/>
              </a:rPr>
              <a:t>del </a:t>
            </a:r>
            <a:r>
              <a:rPr sz="1800" dirty="0">
                <a:latin typeface="Calibri"/>
                <a:cs typeface="Calibri"/>
              </a:rPr>
              <a:t>soluto</a:t>
            </a:r>
            <a:r>
              <a:rPr sz="1800" spc="13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13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disolución</a:t>
            </a:r>
            <a:r>
              <a:rPr sz="1800" spc="130" dirty="0">
                <a:latin typeface="Calibri"/>
                <a:cs typeface="Calibri"/>
              </a:rPr>
              <a:t>  </a:t>
            </a:r>
            <a:r>
              <a:rPr sz="1800" spc="-50" dirty="0">
                <a:latin typeface="Calibri"/>
                <a:cs typeface="Calibri"/>
              </a:rPr>
              <a:t>a </a:t>
            </a:r>
            <a:r>
              <a:rPr sz="1800" dirty="0">
                <a:latin typeface="Calibri"/>
                <a:cs typeface="Calibri"/>
              </a:rPr>
              <a:t>volumen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(mL),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través </a:t>
            </a:r>
            <a:r>
              <a:rPr sz="1800" dirty="0">
                <a:latin typeface="Calibri"/>
                <a:cs typeface="Calibri"/>
              </a:rPr>
              <a:t>de la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densidad.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87490" y="5799721"/>
            <a:ext cx="675640" cy="3441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</a:pPr>
            <a:r>
              <a:rPr sz="2050" dirty="0">
                <a:solidFill>
                  <a:srgbClr val="3E007E"/>
                </a:solidFill>
                <a:latin typeface="Times New Roman"/>
                <a:cs typeface="Times New Roman"/>
              </a:rPr>
              <a:t>d</a:t>
            </a:r>
            <a:r>
              <a:rPr sz="2050" spc="25" dirty="0">
                <a:solidFill>
                  <a:srgbClr val="3E007E"/>
                </a:solidFill>
                <a:latin typeface="Times New Roman"/>
                <a:cs typeface="Times New Roman"/>
              </a:rPr>
              <a:t> </a:t>
            </a:r>
            <a:r>
              <a:rPr sz="2050" dirty="0">
                <a:solidFill>
                  <a:srgbClr val="3E007E"/>
                </a:solidFill>
                <a:latin typeface="Times New Roman"/>
                <a:cs typeface="Times New Roman"/>
              </a:rPr>
              <a:t>=</a:t>
            </a:r>
            <a:r>
              <a:rPr sz="2050" spc="-60" dirty="0">
                <a:solidFill>
                  <a:srgbClr val="3E007E"/>
                </a:solidFill>
                <a:latin typeface="Times New Roman"/>
                <a:cs typeface="Times New Roman"/>
              </a:rPr>
              <a:t> </a:t>
            </a:r>
            <a:r>
              <a:rPr sz="3075" u="sng" spc="-75" baseline="32520" dirty="0">
                <a:solidFill>
                  <a:srgbClr val="3E007E"/>
                </a:solidFill>
                <a:uFill>
                  <a:solidFill>
                    <a:srgbClr val="3E007E"/>
                  </a:solidFill>
                </a:uFill>
                <a:latin typeface="Times New Roman"/>
                <a:cs typeface="Times New Roman"/>
              </a:rPr>
              <a:t>m</a:t>
            </a:r>
            <a:endParaRPr sz="3075" baseline="3252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56974" y="5991105"/>
            <a:ext cx="146050" cy="3441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2050" spc="-50" dirty="0">
                <a:solidFill>
                  <a:srgbClr val="3E007E"/>
                </a:solidFill>
                <a:latin typeface="Times New Roman"/>
                <a:cs typeface="Times New Roman"/>
              </a:rPr>
              <a:t>v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193263" y="4759710"/>
            <a:ext cx="830580" cy="0"/>
          </a:xfrm>
          <a:custGeom>
            <a:avLst/>
            <a:gdLst/>
            <a:ahLst/>
            <a:cxnLst/>
            <a:rect l="l" t="t" r="r" b="b"/>
            <a:pathLst>
              <a:path w="830579">
                <a:moveTo>
                  <a:pt x="0" y="0"/>
                </a:moveTo>
                <a:lnTo>
                  <a:pt x="830576" y="0"/>
                </a:lnTo>
              </a:path>
            </a:pathLst>
          </a:custGeom>
          <a:ln w="110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792983" y="4108465"/>
            <a:ext cx="1440180" cy="2914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50" spc="-10" dirty="0">
                <a:latin typeface="Times New Roman"/>
                <a:cs typeface="Times New Roman"/>
              </a:rPr>
              <a:t>Volumen</a:t>
            </a:r>
            <a:r>
              <a:rPr sz="1750" spc="-40" dirty="0">
                <a:latin typeface="Times New Roman"/>
                <a:cs typeface="Times New Roman"/>
              </a:rPr>
              <a:t> </a:t>
            </a:r>
            <a:r>
              <a:rPr sz="1750" spc="-10" dirty="0">
                <a:latin typeface="Times New Roman"/>
                <a:cs typeface="Times New Roman"/>
              </a:rPr>
              <a:t>soluto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70992" y="4441364"/>
            <a:ext cx="471170" cy="2914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50" dirty="0">
                <a:latin typeface="Times New Roman"/>
                <a:cs typeface="Times New Roman"/>
              </a:rPr>
              <a:t>3,2</a:t>
            </a:r>
            <a:r>
              <a:rPr sz="1750" spc="-20" dirty="0">
                <a:latin typeface="Times New Roman"/>
                <a:cs typeface="Times New Roman"/>
              </a:rPr>
              <a:t> </a:t>
            </a:r>
            <a:r>
              <a:rPr sz="1750" spc="-50" dirty="0">
                <a:latin typeface="Times New Roman"/>
                <a:cs typeface="Times New Roman"/>
              </a:rPr>
              <a:t>g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96559" y="4581138"/>
            <a:ext cx="2747010" cy="46482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406400" marR="5080" indent="-394335">
              <a:lnSpc>
                <a:spcPct val="65000"/>
              </a:lnSpc>
              <a:spcBef>
                <a:spcPts val="825"/>
              </a:spcBef>
              <a:tabLst>
                <a:tab pos="1324610" algn="l"/>
              </a:tabLst>
            </a:pPr>
            <a:r>
              <a:rPr sz="1750" dirty="0">
                <a:latin typeface="Times New Roman"/>
                <a:cs typeface="Times New Roman"/>
              </a:rPr>
              <a:t>v</a:t>
            </a:r>
            <a:r>
              <a:rPr sz="1750" spc="-40" dirty="0">
                <a:latin typeface="Times New Roman"/>
                <a:cs typeface="Times New Roman"/>
              </a:rPr>
              <a:t> </a:t>
            </a:r>
            <a:r>
              <a:rPr sz="1750" spc="-50" dirty="0">
                <a:latin typeface="Times New Roman"/>
                <a:cs typeface="Times New Roman"/>
              </a:rPr>
              <a:t>=</a:t>
            </a:r>
            <a:r>
              <a:rPr sz="1750" dirty="0">
                <a:latin typeface="Times New Roman"/>
                <a:cs typeface="Times New Roman"/>
              </a:rPr>
              <a:t>		=</a:t>
            </a:r>
            <a:r>
              <a:rPr sz="1750" spc="-3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4,0</a:t>
            </a:r>
            <a:r>
              <a:rPr sz="1750" spc="-2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mL</a:t>
            </a:r>
            <a:r>
              <a:rPr sz="1750" spc="-55" dirty="0">
                <a:latin typeface="Times New Roman"/>
                <a:cs typeface="Times New Roman"/>
              </a:rPr>
              <a:t> </a:t>
            </a:r>
            <a:r>
              <a:rPr sz="1750" spc="-10" dirty="0">
                <a:latin typeface="Times New Roman"/>
                <a:cs typeface="Times New Roman"/>
              </a:rPr>
              <a:t>etanol </a:t>
            </a:r>
            <a:r>
              <a:rPr sz="1750" dirty="0">
                <a:latin typeface="Times New Roman"/>
                <a:cs typeface="Times New Roman"/>
              </a:rPr>
              <a:t>0,8</a:t>
            </a:r>
            <a:r>
              <a:rPr sz="1750" spc="-20" dirty="0">
                <a:latin typeface="Times New Roman"/>
                <a:cs typeface="Times New Roman"/>
              </a:rPr>
              <a:t> g/mL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860208" y="4124380"/>
            <a:ext cx="3119120" cy="8667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Times New Roman"/>
                <a:cs typeface="Times New Roman"/>
              </a:rPr>
              <a:t>Volumen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disolución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endParaRPr sz="1600">
              <a:latin typeface="Times New Roman"/>
              <a:cs typeface="Times New Roman"/>
            </a:endParaRPr>
          </a:p>
          <a:p>
            <a:pPr marL="384810" marR="30480" indent="-344170">
              <a:lnSpc>
                <a:spcPct val="65500"/>
              </a:lnSpc>
            </a:pPr>
            <a:r>
              <a:rPr sz="1600" dirty="0">
                <a:latin typeface="Times New Roman"/>
                <a:cs typeface="Times New Roman"/>
              </a:rPr>
              <a:t>v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300" dirty="0">
                <a:latin typeface="Times New Roman"/>
                <a:cs typeface="Times New Roman"/>
              </a:rPr>
              <a:t> </a:t>
            </a:r>
            <a:r>
              <a:rPr sz="2400" u="sng" spc="75" baseline="34722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baseline="34722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100,0</a:t>
            </a:r>
            <a:r>
              <a:rPr sz="2400" u="sng" spc="-15" baseline="34722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baseline="34722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</a:t>
            </a:r>
            <a:r>
              <a:rPr sz="2400" u="sng" spc="322" baseline="34722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spc="480" baseline="347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100,0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mL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disolución </a:t>
            </a:r>
            <a:r>
              <a:rPr sz="1600" dirty="0">
                <a:latin typeface="Times New Roman"/>
                <a:cs typeface="Times New Roman"/>
              </a:rPr>
              <a:t>1,0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g/mL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9929" y="2739339"/>
            <a:ext cx="530860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ts val="2940"/>
              </a:lnSpc>
              <a:spcBef>
                <a:spcPts val="95"/>
              </a:spcBef>
            </a:pPr>
            <a:r>
              <a:rPr sz="2800" b="0" dirty="0">
                <a:latin typeface="Calibri"/>
                <a:cs typeface="Calibri"/>
              </a:rPr>
              <a:t>Disoluciones</a:t>
            </a:r>
            <a:r>
              <a:rPr sz="2800" b="0" spc="-80" dirty="0">
                <a:latin typeface="Calibri"/>
                <a:cs typeface="Calibri"/>
              </a:rPr>
              <a:t> </a:t>
            </a:r>
            <a:r>
              <a:rPr sz="2800" b="0" dirty="0">
                <a:latin typeface="Calibri"/>
                <a:cs typeface="Calibri"/>
              </a:rPr>
              <a:t>I:</a:t>
            </a:r>
            <a:r>
              <a:rPr sz="2800" b="0" spc="-110" dirty="0">
                <a:latin typeface="Calibri"/>
                <a:cs typeface="Calibri"/>
              </a:rPr>
              <a:t> </a:t>
            </a:r>
            <a:r>
              <a:rPr sz="2800" b="0" dirty="0">
                <a:latin typeface="Calibri"/>
                <a:cs typeface="Calibri"/>
              </a:rPr>
              <a:t>unidades</a:t>
            </a:r>
            <a:r>
              <a:rPr sz="2800" b="0" spc="-90" dirty="0">
                <a:latin typeface="Calibri"/>
                <a:cs typeface="Calibri"/>
              </a:rPr>
              <a:t> </a:t>
            </a:r>
            <a:r>
              <a:rPr sz="2800" b="0" dirty="0">
                <a:latin typeface="Calibri"/>
                <a:cs typeface="Calibri"/>
              </a:rPr>
              <a:t>químicas</a:t>
            </a:r>
            <a:r>
              <a:rPr sz="2800" b="0" spc="-80" dirty="0">
                <a:latin typeface="Calibri"/>
                <a:cs typeface="Calibri"/>
              </a:rPr>
              <a:t> </a:t>
            </a:r>
            <a:r>
              <a:rPr sz="2800" b="0" spc="-25" dirty="0">
                <a:latin typeface="Calibri"/>
                <a:cs typeface="Calibri"/>
              </a:rPr>
              <a:t>de</a:t>
            </a:r>
            <a:endParaRPr sz="2800">
              <a:latin typeface="Calibri"/>
              <a:cs typeface="Calibri"/>
            </a:endParaRPr>
          </a:p>
          <a:p>
            <a:pPr marR="5080" algn="r">
              <a:lnSpc>
                <a:spcPts val="2940"/>
              </a:lnSpc>
            </a:pPr>
            <a:r>
              <a:rPr sz="2800" b="0" spc="-10" dirty="0">
                <a:latin typeface="Calibri"/>
                <a:cs typeface="Calibri"/>
              </a:rPr>
              <a:t>concentración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1063" y="0"/>
            <a:ext cx="7870190" cy="760730"/>
            <a:chOff x="131063" y="0"/>
            <a:chExt cx="7870190" cy="760730"/>
          </a:xfrm>
        </p:grpSpPr>
        <p:sp>
          <p:nvSpPr>
            <p:cNvPr id="3" name="object 3"/>
            <p:cNvSpPr/>
            <p:nvPr/>
          </p:nvSpPr>
          <p:spPr>
            <a:xfrm>
              <a:off x="131063" y="0"/>
              <a:ext cx="7798434" cy="619125"/>
            </a:xfrm>
            <a:custGeom>
              <a:avLst/>
              <a:gdLst/>
              <a:ahLst/>
              <a:cxnLst/>
              <a:rect l="l" t="t" r="r" b="b"/>
              <a:pathLst>
                <a:path w="7798434" h="619125">
                  <a:moveTo>
                    <a:pt x="7794406" y="0"/>
                  </a:moveTo>
                  <a:lnTo>
                    <a:pt x="3899" y="0"/>
                  </a:lnTo>
                  <a:lnTo>
                    <a:pt x="0" y="19303"/>
                  </a:lnTo>
                  <a:lnTo>
                    <a:pt x="0" y="498855"/>
                  </a:lnTo>
                  <a:lnTo>
                    <a:pt x="9422" y="545502"/>
                  </a:lnTo>
                  <a:lnTo>
                    <a:pt x="35117" y="583612"/>
                  </a:lnTo>
                  <a:lnTo>
                    <a:pt x="73225" y="609316"/>
                  </a:lnTo>
                  <a:lnTo>
                    <a:pt x="119888" y="618744"/>
                  </a:lnTo>
                  <a:lnTo>
                    <a:pt x="7678419" y="618744"/>
                  </a:lnTo>
                  <a:lnTo>
                    <a:pt x="7725066" y="609316"/>
                  </a:lnTo>
                  <a:lnTo>
                    <a:pt x="7763176" y="583612"/>
                  </a:lnTo>
                  <a:lnTo>
                    <a:pt x="7788880" y="545502"/>
                  </a:lnTo>
                  <a:lnTo>
                    <a:pt x="7798308" y="498855"/>
                  </a:lnTo>
                  <a:lnTo>
                    <a:pt x="7798308" y="19303"/>
                  </a:lnTo>
                  <a:lnTo>
                    <a:pt x="779440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77099" y="0"/>
              <a:ext cx="723900" cy="76047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64642" y="16510"/>
            <a:ext cx="8487410" cy="179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Calibri"/>
                <a:cs typeface="Calibri"/>
              </a:rPr>
              <a:t>6.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Unidades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químicas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de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concentración</a:t>
            </a:r>
            <a:endParaRPr sz="28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3395"/>
              </a:spcBef>
            </a:pPr>
            <a:r>
              <a:rPr sz="2000" dirty="0">
                <a:latin typeface="Calibri"/>
                <a:cs typeface="Calibri"/>
              </a:rPr>
              <a:t>Las</a:t>
            </a:r>
            <a:r>
              <a:rPr sz="2000" spc="23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concentraciones</a:t>
            </a:r>
            <a:r>
              <a:rPr sz="2000" spc="24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se</a:t>
            </a:r>
            <a:r>
              <a:rPr sz="2000" spc="24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pueden</a:t>
            </a:r>
            <a:r>
              <a:rPr sz="2000" spc="24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expresar</a:t>
            </a:r>
            <a:r>
              <a:rPr sz="2000" spc="24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por</a:t>
            </a:r>
            <a:r>
              <a:rPr sz="2000" spc="24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métodos</a:t>
            </a:r>
            <a:r>
              <a:rPr sz="2000" spc="24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químicos,</a:t>
            </a:r>
            <a:r>
              <a:rPr sz="2000" spc="24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que</a:t>
            </a:r>
            <a:r>
              <a:rPr sz="2000" spc="240" dirty="0">
                <a:latin typeface="Calibri"/>
                <a:cs typeface="Calibri"/>
              </a:rPr>
              <a:t>  </a:t>
            </a:r>
            <a:r>
              <a:rPr sz="2000" spc="-25" dirty="0">
                <a:latin typeface="Calibri"/>
                <a:cs typeface="Calibri"/>
              </a:rPr>
              <a:t>se </a:t>
            </a:r>
            <a:r>
              <a:rPr sz="2000" spc="-10" dirty="0">
                <a:latin typeface="Calibri"/>
                <a:cs typeface="Calibri"/>
              </a:rPr>
              <a:t>diferencian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los métodos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físicos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están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referidas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moles del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soluto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(y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ocasiones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del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disolvente).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Entre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métodos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químicos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más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utilizados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tenemos: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2262" y="2501645"/>
            <a:ext cx="1858010" cy="368935"/>
          </a:xfrm>
          <a:prstGeom prst="rect">
            <a:avLst/>
          </a:prstGeom>
          <a:solidFill>
            <a:srgbClr val="C0504D">
              <a:alpha val="10195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254635">
              <a:lnSpc>
                <a:spcPct val="100000"/>
              </a:lnSpc>
              <a:spcBef>
                <a:spcPts val="234"/>
              </a:spcBef>
            </a:pPr>
            <a:r>
              <a:rPr sz="1800" dirty="0">
                <a:latin typeface="Calibri"/>
                <a:cs typeface="Calibri"/>
              </a:rPr>
              <a:t>Molaridad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(M)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14877" y="2501645"/>
            <a:ext cx="1858010" cy="367665"/>
          </a:xfrm>
          <a:prstGeom prst="rect">
            <a:avLst/>
          </a:prstGeom>
          <a:solidFill>
            <a:srgbClr val="C0504D">
              <a:alpha val="10195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274955">
              <a:lnSpc>
                <a:spcPct val="100000"/>
              </a:lnSpc>
              <a:spcBef>
                <a:spcPts val="234"/>
              </a:spcBef>
            </a:pPr>
            <a:r>
              <a:rPr sz="1800" dirty="0">
                <a:latin typeface="Calibri"/>
                <a:cs typeface="Calibri"/>
              </a:rPr>
              <a:t>Molalidad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(m)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30646" y="2501645"/>
            <a:ext cx="2857500" cy="367665"/>
          </a:xfrm>
          <a:prstGeom prst="rect">
            <a:avLst/>
          </a:prstGeom>
          <a:solidFill>
            <a:srgbClr val="C0504D">
              <a:alpha val="10195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586740">
              <a:lnSpc>
                <a:spcPct val="100000"/>
              </a:lnSpc>
              <a:spcBef>
                <a:spcPts val="234"/>
              </a:spcBef>
            </a:pPr>
            <a:r>
              <a:rPr sz="1800" dirty="0">
                <a:latin typeface="Calibri"/>
                <a:cs typeface="Calibri"/>
              </a:rPr>
              <a:t>Fracción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molar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(</a:t>
            </a:r>
            <a:r>
              <a:rPr sz="1800" i="1" spc="-25" dirty="0">
                <a:latin typeface="Calibri"/>
                <a:cs typeface="Calibri"/>
              </a:rPr>
              <a:t>X</a:t>
            </a:r>
            <a:r>
              <a:rPr sz="1800" spc="-25" dirty="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4642" y="3517519"/>
            <a:ext cx="58934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Se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deben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tener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cuenta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siguientes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consideraciones: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283708" y="4351020"/>
            <a:ext cx="1866900" cy="948055"/>
            <a:chOff x="5283708" y="4351020"/>
            <a:chExt cx="1866900" cy="948055"/>
          </a:xfrm>
        </p:grpSpPr>
        <p:sp>
          <p:nvSpPr>
            <p:cNvPr id="11" name="object 11"/>
            <p:cNvSpPr/>
            <p:nvPr/>
          </p:nvSpPr>
          <p:spPr>
            <a:xfrm>
              <a:off x="5289804" y="4357116"/>
              <a:ext cx="1854835" cy="935990"/>
            </a:xfrm>
            <a:custGeom>
              <a:avLst/>
              <a:gdLst/>
              <a:ahLst/>
              <a:cxnLst/>
              <a:rect l="l" t="t" r="r" b="b"/>
              <a:pathLst>
                <a:path w="1854834" h="935989">
                  <a:moveTo>
                    <a:pt x="1698752" y="0"/>
                  </a:moveTo>
                  <a:lnTo>
                    <a:pt x="155956" y="0"/>
                  </a:lnTo>
                  <a:lnTo>
                    <a:pt x="106671" y="7953"/>
                  </a:lnTo>
                  <a:lnTo>
                    <a:pt x="63861" y="30097"/>
                  </a:lnTo>
                  <a:lnTo>
                    <a:pt x="30097" y="63861"/>
                  </a:lnTo>
                  <a:lnTo>
                    <a:pt x="7953" y="106671"/>
                  </a:lnTo>
                  <a:lnTo>
                    <a:pt x="0" y="155955"/>
                  </a:lnTo>
                  <a:lnTo>
                    <a:pt x="0" y="779779"/>
                  </a:lnTo>
                  <a:lnTo>
                    <a:pt x="7953" y="829064"/>
                  </a:lnTo>
                  <a:lnTo>
                    <a:pt x="30097" y="871874"/>
                  </a:lnTo>
                  <a:lnTo>
                    <a:pt x="63861" y="905638"/>
                  </a:lnTo>
                  <a:lnTo>
                    <a:pt x="106671" y="927782"/>
                  </a:lnTo>
                  <a:lnTo>
                    <a:pt x="155956" y="935735"/>
                  </a:lnTo>
                  <a:lnTo>
                    <a:pt x="1698752" y="935735"/>
                  </a:lnTo>
                  <a:lnTo>
                    <a:pt x="1748036" y="927782"/>
                  </a:lnTo>
                  <a:lnTo>
                    <a:pt x="1790846" y="905638"/>
                  </a:lnTo>
                  <a:lnTo>
                    <a:pt x="1824610" y="871874"/>
                  </a:lnTo>
                  <a:lnTo>
                    <a:pt x="1846754" y="829064"/>
                  </a:lnTo>
                  <a:lnTo>
                    <a:pt x="1854707" y="779779"/>
                  </a:lnTo>
                  <a:lnTo>
                    <a:pt x="1854707" y="155955"/>
                  </a:lnTo>
                  <a:lnTo>
                    <a:pt x="1846754" y="106671"/>
                  </a:lnTo>
                  <a:lnTo>
                    <a:pt x="1824610" y="63861"/>
                  </a:lnTo>
                  <a:lnTo>
                    <a:pt x="1790846" y="30097"/>
                  </a:lnTo>
                  <a:lnTo>
                    <a:pt x="1748036" y="7953"/>
                  </a:lnTo>
                  <a:lnTo>
                    <a:pt x="1698752" y="0"/>
                  </a:lnTo>
                  <a:close/>
                </a:path>
              </a:pathLst>
            </a:custGeom>
            <a:solidFill>
              <a:srgbClr val="CEC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289804" y="4357116"/>
              <a:ext cx="1854835" cy="935990"/>
            </a:xfrm>
            <a:custGeom>
              <a:avLst/>
              <a:gdLst/>
              <a:ahLst/>
              <a:cxnLst/>
              <a:rect l="l" t="t" r="r" b="b"/>
              <a:pathLst>
                <a:path w="1854834" h="935989">
                  <a:moveTo>
                    <a:pt x="0" y="155955"/>
                  </a:moveTo>
                  <a:lnTo>
                    <a:pt x="7953" y="106671"/>
                  </a:lnTo>
                  <a:lnTo>
                    <a:pt x="30097" y="63861"/>
                  </a:lnTo>
                  <a:lnTo>
                    <a:pt x="63861" y="30097"/>
                  </a:lnTo>
                  <a:lnTo>
                    <a:pt x="106671" y="7953"/>
                  </a:lnTo>
                  <a:lnTo>
                    <a:pt x="155956" y="0"/>
                  </a:lnTo>
                  <a:lnTo>
                    <a:pt x="1698752" y="0"/>
                  </a:lnTo>
                  <a:lnTo>
                    <a:pt x="1748036" y="7953"/>
                  </a:lnTo>
                  <a:lnTo>
                    <a:pt x="1790846" y="30097"/>
                  </a:lnTo>
                  <a:lnTo>
                    <a:pt x="1824610" y="63861"/>
                  </a:lnTo>
                  <a:lnTo>
                    <a:pt x="1846754" y="106671"/>
                  </a:lnTo>
                  <a:lnTo>
                    <a:pt x="1854707" y="155955"/>
                  </a:lnTo>
                  <a:lnTo>
                    <a:pt x="1854707" y="779779"/>
                  </a:lnTo>
                  <a:lnTo>
                    <a:pt x="1846754" y="829064"/>
                  </a:lnTo>
                  <a:lnTo>
                    <a:pt x="1824610" y="871874"/>
                  </a:lnTo>
                  <a:lnTo>
                    <a:pt x="1790846" y="905638"/>
                  </a:lnTo>
                  <a:lnTo>
                    <a:pt x="1748036" y="927782"/>
                  </a:lnTo>
                  <a:lnTo>
                    <a:pt x="1698752" y="935735"/>
                  </a:lnTo>
                  <a:lnTo>
                    <a:pt x="155956" y="935735"/>
                  </a:lnTo>
                  <a:lnTo>
                    <a:pt x="106671" y="927782"/>
                  </a:lnTo>
                  <a:lnTo>
                    <a:pt x="63861" y="905638"/>
                  </a:lnTo>
                  <a:lnTo>
                    <a:pt x="30097" y="871874"/>
                  </a:lnTo>
                  <a:lnTo>
                    <a:pt x="7953" y="829064"/>
                  </a:lnTo>
                  <a:lnTo>
                    <a:pt x="0" y="779779"/>
                  </a:lnTo>
                  <a:lnTo>
                    <a:pt x="0" y="155955"/>
                  </a:lnTo>
                  <a:close/>
                </a:path>
              </a:pathLst>
            </a:custGeom>
            <a:ln w="12192">
              <a:solidFill>
                <a:srgbClr val="9C9CD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71452" y="4801167"/>
              <a:ext cx="316865" cy="0"/>
            </a:xfrm>
            <a:custGeom>
              <a:avLst/>
              <a:gdLst/>
              <a:ahLst/>
              <a:cxnLst/>
              <a:rect l="l" t="t" r="r" b="b"/>
              <a:pathLst>
                <a:path w="316865">
                  <a:moveTo>
                    <a:pt x="0" y="0"/>
                  </a:moveTo>
                  <a:lnTo>
                    <a:pt x="316607" y="0"/>
                  </a:lnTo>
                </a:path>
              </a:pathLst>
            </a:custGeom>
            <a:ln w="16323">
              <a:solidFill>
                <a:srgbClr val="3E00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95313" y="4511734"/>
            <a:ext cx="815340" cy="457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800" dirty="0">
                <a:solidFill>
                  <a:srgbClr val="3E007E"/>
                </a:solidFill>
                <a:latin typeface="Times New Roman"/>
                <a:cs typeface="Times New Roman"/>
              </a:rPr>
              <a:t>d=</a:t>
            </a:r>
            <a:r>
              <a:rPr sz="2800" spc="-80" dirty="0">
                <a:solidFill>
                  <a:srgbClr val="3E007E"/>
                </a:solidFill>
                <a:latin typeface="Times New Roman"/>
                <a:cs typeface="Times New Roman"/>
              </a:rPr>
              <a:t> </a:t>
            </a:r>
            <a:r>
              <a:rPr sz="4200" spc="-75" baseline="32738" dirty="0">
                <a:solidFill>
                  <a:srgbClr val="3E007E"/>
                </a:solidFill>
                <a:latin typeface="Times New Roman"/>
                <a:cs typeface="Times New Roman"/>
              </a:rPr>
              <a:t>m</a:t>
            </a:r>
            <a:endParaRPr sz="4200" baseline="32738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33159" y="4771368"/>
            <a:ext cx="205740" cy="457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800" spc="-50" dirty="0">
                <a:solidFill>
                  <a:srgbClr val="3E007E"/>
                </a:solidFill>
                <a:latin typeface="Times New Roman"/>
                <a:cs typeface="Times New Roman"/>
              </a:rPr>
              <a:t>v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72005" y="5715761"/>
            <a:ext cx="2421890" cy="784860"/>
          </a:xfrm>
          <a:prstGeom prst="rect">
            <a:avLst/>
          </a:prstGeom>
          <a:solidFill>
            <a:srgbClr val="C0504D">
              <a:alpha val="25097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sz="1800" dirty="0">
                <a:latin typeface="Calibri"/>
                <a:cs typeface="Calibri"/>
              </a:rPr>
              <a:t>1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1000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mL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Calibri"/>
                <a:cs typeface="Calibri"/>
              </a:rPr>
              <a:t>1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1000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cc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cm</a:t>
            </a:r>
            <a:r>
              <a:rPr sz="1800" spc="-37" baseline="25462" dirty="0">
                <a:latin typeface="Calibri"/>
                <a:cs typeface="Calibri"/>
              </a:rPr>
              <a:t>3</a:t>
            </a:r>
            <a:endParaRPr sz="1800" baseline="25462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01005" y="5715761"/>
            <a:ext cx="2421890" cy="784860"/>
          </a:xfrm>
          <a:prstGeom prst="rect">
            <a:avLst/>
          </a:prstGeom>
          <a:solidFill>
            <a:srgbClr val="C0504D">
              <a:alpha val="25097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600075">
              <a:lnSpc>
                <a:spcPct val="100000"/>
              </a:lnSpc>
              <a:spcBef>
                <a:spcPts val="240"/>
              </a:spcBef>
            </a:pPr>
            <a:r>
              <a:rPr sz="1800" dirty="0">
                <a:latin typeface="Calibri"/>
                <a:cs typeface="Calibri"/>
              </a:rPr>
              <a:t>1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 1000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g</a:t>
            </a:r>
            <a:endParaRPr sz="1800">
              <a:latin typeface="Calibri"/>
              <a:cs typeface="Calibri"/>
            </a:endParaRPr>
          </a:p>
          <a:p>
            <a:pPr marL="5588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Calibri"/>
                <a:cs typeface="Calibri"/>
              </a:rPr>
              <a:t>1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1000 </a:t>
            </a:r>
            <a:r>
              <a:rPr sz="1800" spc="-25" dirty="0">
                <a:latin typeface="Calibri"/>
                <a:cs typeface="Calibri"/>
              </a:rPr>
              <a:t>mg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926335" y="4340352"/>
            <a:ext cx="1865630" cy="948055"/>
            <a:chOff x="1926335" y="4340352"/>
            <a:chExt cx="1865630" cy="948055"/>
          </a:xfrm>
        </p:grpSpPr>
        <p:sp>
          <p:nvSpPr>
            <p:cNvPr id="19" name="object 19"/>
            <p:cNvSpPr/>
            <p:nvPr/>
          </p:nvSpPr>
          <p:spPr>
            <a:xfrm>
              <a:off x="1932431" y="4346448"/>
              <a:ext cx="1853564" cy="935990"/>
            </a:xfrm>
            <a:custGeom>
              <a:avLst/>
              <a:gdLst/>
              <a:ahLst/>
              <a:cxnLst/>
              <a:rect l="l" t="t" r="r" b="b"/>
              <a:pathLst>
                <a:path w="1853564" h="935989">
                  <a:moveTo>
                    <a:pt x="1697228" y="0"/>
                  </a:moveTo>
                  <a:lnTo>
                    <a:pt x="155956" y="0"/>
                  </a:lnTo>
                  <a:lnTo>
                    <a:pt x="106671" y="7953"/>
                  </a:lnTo>
                  <a:lnTo>
                    <a:pt x="63861" y="30097"/>
                  </a:lnTo>
                  <a:lnTo>
                    <a:pt x="30097" y="63861"/>
                  </a:lnTo>
                  <a:lnTo>
                    <a:pt x="7953" y="106671"/>
                  </a:lnTo>
                  <a:lnTo>
                    <a:pt x="0" y="155956"/>
                  </a:lnTo>
                  <a:lnTo>
                    <a:pt x="0" y="779779"/>
                  </a:lnTo>
                  <a:lnTo>
                    <a:pt x="7953" y="829064"/>
                  </a:lnTo>
                  <a:lnTo>
                    <a:pt x="30097" y="871874"/>
                  </a:lnTo>
                  <a:lnTo>
                    <a:pt x="63861" y="905638"/>
                  </a:lnTo>
                  <a:lnTo>
                    <a:pt x="106671" y="927782"/>
                  </a:lnTo>
                  <a:lnTo>
                    <a:pt x="155956" y="935735"/>
                  </a:lnTo>
                  <a:lnTo>
                    <a:pt x="1697228" y="935735"/>
                  </a:lnTo>
                  <a:lnTo>
                    <a:pt x="1746512" y="927782"/>
                  </a:lnTo>
                  <a:lnTo>
                    <a:pt x="1789322" y="905638"/>
                  </a:lnTo>
                  <a:lnTo>
                    <a:pt x="1823086" y="871874"/>
                  </a:lnTo>
                  <a:lnTo>
                    <a:pt x="1845230" y="829064"/>
                  </a:lnTo>
                  <a:lnTo>
                    <a:pt x="1853183" y="779779"/>
                  </a:lnTo>
                  <a:lnTo>
                    <a:pt x="1853183" y="155956"/>
                  </a:lnTo>
                  <a:lnTo>
                    <a:pt x="1845230" y="106671"/>
                  </a:lnTo>
                  <a:lnTo>
                    <a:pt x="1823086" y="63861"/>
                  </a:lnTo>
                  <a:lnTo>
                    <a:pt x="1789322" y="30097"/>
                  </a:lnTo>
                  <a:lnTo>
                    <a:pt x="1746512" y="7953"/>
                  </a:lnTo>
                  <a:lnTo>
                    <a:pt x="1697228" y="0"/>
                  </a:lnTo>
                  <a:close/>
                </a:path>
              </a:pathLst>
            </a:custGeom>
            <a:solidFill>
              <a:srgbClr val="CEC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932431" y="4346448"/>
              <a:ext cx="1853564" cy="935990"/>
            </a:xfrm>
            <a:custGeom>
              <a:avLst/>
              <a:gdLst/>
              <a:ahLst/>
              <a:cxnLst/>
              <a:rect l="l" t="t" r="r" b="b"/>
              <a:pathLst>
                <a:path w="1853564" h="935989">
                  <a:moveTo>
                    <a:pt x="0" y="155956"/>
                  </a:moveTo>
                  <a:lnTo>
                    <a:pt x="7953" y="106671"/>
                  </a:lnTo>
                  <a:lnTo>
                    <a:pt x="30097" y="63861"/>
                  </a:lnTo>
                  <a:lnTo>
                    <a:pt x="63861" y="30097"/>
                  </a:lnTo>
                  <a:lnTo>
                    <a:pt x="106671" y="7953"/>
                  </a:lnTo>
                  <a:lnTo>
                    <a:pt x="155956" y="0"/>
                  </a:lnTo>
                  <a:lnTo>
                    <a:pt x="1697228" y="0"/>
                  </a:lnTo>
                  <a:lnTo>
                    <a:pt x="1746512" y="7953"/>
                  </a:lnTo>
                  <a:lnTo>
                    <a:pt x="1789322" y="30097"/>
                  </a:lnTo>
                  <a:lnTo>
                    <a:pt x="1823086" y="63861"/>
                  </a:lnTo>
                  <a:lnTo>
                    <a:pt x="1845230" y="106671"/>
                  </a:lnTo>
                  <a:lnTo>
                    <a:pt x="1853183" y="155956"/>
                  </a:lnTo>
                  <a:lnTo>
                    <a:pt x="1853183" y="779779"/>
                  </a:lnTo>
                  <a:lnTo>
                    <a:pt x="1845230" y="829064"/>
                  </a:lnTo>
                  <a:lnTo>
                    <a:pt x="1823086" y="871874"/>
                  </a:lnTo>
                  <a:lnTo>
                    <a:pt x="1789322" y="905638"/>
                  </a:lnTo>
                  <a:lnTo>
                    <a:pt x="1746512" y="927782"/>
                  </a:lnTo>
                  <a:lnTo>
                    <a:pt x="1697228" y="935735"/>
                  </a:lnTo>
                  <a:lnTo>
                    <a:pt x="155956" y="935735"/>
                  </a:lnTo>
                  <a:lnTo>
                    <a:pt x="106671" y="927782"/>
                  </a:lnTo>
                  <a:lnTo>
                    <a:pt x="63861" y="905638"/>
                  </a:lnTo>
                  <a:lnTo>
                    <a:pt x="30097" y="871874"/>
                  </a:lnTo>
                  <a:lnTo>
                    <a:pt x="7953" y="829064"/>
                  </a:lnTo>
                  <a:lnTo>
                    <a:pt x="0" y="779779"/>
                  </a:lnTo>
                  <a:lnTo>
                    <a:pt x="0" y="155956"/>
                  </a:lnTo>
                  <a:close/>
                </a:path>
              </a:pathLst>
            </a:custGeom>
            <a:ln w="12192">
              <a:solidFill>
                <a:srgbClr val="9C9CD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724471" y="4811938"/>
              <a:ext cx="692150" cy="0"/>
            </a:xfrm>
            <a:custGeom>
              <a:avLst/>
              <a:gdLst/>
              <a:ahLst/>
              <a:cxnLst/>
              <a:rect l="l" t="t" r="r" b="b"/>
              <a:pathLst>
                <a:path w="692150">
                  <a:moveTo>
                    <a:pt x="0" y="0"/>
                  </a:moveTo>
                  <a:lnTo>
                    <a:pt x="691992" y="0"/>
                  </a:lnTo>
                </a:path>
              </a:pathLst>
            </a:custGeom>
            <a:ln w="19745">
              <a:solidFill>
                <a:srgbClr val="3E00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240900" y="4464503"/>
            <a:ext cx="1015365" cy="548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689610" algn="l"/>
              </a:tabLst>
            </a:pPr>
            <a:r>
              <a:rPr sz="3400" spc="-305" dirty="0">
                <a:solidFill>
                  <a:srgbClr val="3E007E"/>
                </a:solidFill>
                <a:latin typeface="Times New Roman"/>
                <a:cs typeface="Times New Roman"/>
              </a:rPr>
              <a:t>n=</a:t>
            </a:r>
            <a:r>
              <a:rPr sz="3400" dirty="0">
                <a:solidFill>
                  <a:srgbClr val="3E007E"/>
                </a:solidFill>
                <a:latin typeface="Times New Roman"/>
                <a:cs typeface="Times New Roman"/>
              </a:rPr>
              <a:t>	</a:t>
            </a:r>
            <a:r>
              <a:rPr sz="5100" spc="-675" baseline="32679" dirty="0">
                <a:solidFill>
                  <a:srgbClr val="3E007E"/>
                </a:solidFill>
                <a:latin typeface="Times New Roman"/>
                <a:cs typeface="Times New Roman"/>
              </a:rPr>
              <a:t>m</a:t>
            </a:r>
            <a:endParaRPr sz="5100" baseline="32679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732535" y="4778555"/>
            <a:ext cx="675640" cy="548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400" spc="-509" dirty="0">
                <a:solidFill>
                  <a:srgbClr val="3E007E"/>
                </a:solidFill>
                <a:latin typeface="Times New Roman"/>
                <a:cs typeface="Times New Roman"/>
              </a:rPr>
              <a:t>MM</a:t>
            </a:r>
            <a:endParaRPr sz="3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792" y="492709"/>
            <a:ext cx="19437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6.1</a:t>
            </a:r>
            <a:r>
              <a:rPr sz="2000" spc="-30" dirty="0"/>
              <a:t> </a:t>
            </a:r>
            <a:r>
              <a:rPr sz="2000" dirty="0"/>
              <a:t>Molaridad</a:t>
            </a:r>
            <a:r>
              <a:rPr sz="2000" spc="-30" dirty="0"/>
              <a:t> </a:t>
            </a:r>
            <a:r>
              <a:rPr sz="2000" spc="-25" dirty="0"/>
              <a:t>(M)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0" y="854963"/>
            <a:ext cx="3132455" cy="1905"/>
          </a:xfrm>
          <a:custGeom>
            <a:avLst/>
            <a:gdLst/>
            <a:ahLst/>
            <a:cxnLst/>
            <a:rect l="l" t="t" r="r" b="b"/>
            <a:pathLst>
              <a:path w="3132455" h="1905">
                <a:moveTo>
                  <a:pt x="0" y="0"/>
                </a:moveTo>
                <a:lnTo>
                  <a:pt x="3132201" y="1650"/>
                </a:lnTo>
              </a:path>
            </a:pathLst>
          </a:custGeom>
          <a:ln w="9144">
            <a:solidFill>
              <a:srgbClr val="057C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1691" y="1377188"/>
            <a:ext cx="86309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Este</a:t>
            </a:r>
            <a:r>
              <a:rPr sz="1800" spc="4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método</a:t>
            </a:r>
            <a:r>
              <a:rPr sz="1800" spc="4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</a:t>
            </a:r>
            <a:r>
              <a:rPr sz="1800" spc="4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muy</a:t>
            </a:r>
            <a:r>
              <a:rPr sz="1800" spc="4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útil</a:t>
            </a:r>
            <a:r>
              <a:rPr sz="1800" spc="4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para</a:t>
            </a:r>
            <a:r>
              <a:rPr sz="1800" spc="4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expresar</a:t>
            </a:r>
            <a:r>
              <a:rPr sz="1800" spc="43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concentraciones</a:t>
            </a:r>
            <a:r>
              <a:rPr sz="1800" spc="4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cuando</a:t>
            </a:r>
            <a:r>
              <a:rPr sz="1800" spc="4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</a:t>
            </a:r>
            <a:r>
              <a:rPr sz="1800" spc="4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utiliza</a:t>
            </a:r>
            <a:r>
              <a:rPr sz="1800" spc="45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un</a:t>
            </a:r>
            <a:r>
              <a:rPr sz="1800" spc="459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equipo </a:t>
            </a:r>
            <a:r>
              <a:rPr sz="1800" b="1" dirty="0">
                <a:latin typeface="Calibri"/>
                <a:cs typeface="Calibri"/>
              </a:rPr>
              <a:t>volumétrico</a:t>
            </a:r>
            <a:r>
              <a:rPr sz="1800" b="1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(probetas,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buretas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pipetas).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Solo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necesita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masar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cierta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cantidad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soluto, </a:t>
            </a:r>
            <a:r>
              <a:rPr sz="1800" dirty="0">
                <a:latin typeface="Calibri"/>
                <a:cs typeface="Calibri"/>
              </a:rPr>
              <a:t>que</a:t>
            </a:r>
            <a:r>
              <a:rPr sz="1800" spc="8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corresponda</a:t>
            </a:r>
            <a:r>
              <a:rPr sz="1800" spc="9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8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9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concentración</a:t>
            </a:r>
            <a:r>
              <a:rPr sz="1800" spc="9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deseada,</a:t>
            </a:r>
            <a:r>
              <a:rPr sz="1800" spc="9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8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adicionar</a:t>
            </a:r>
            <a:r>
              <a:rPr sz="1800" spc="8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suficiente</a:t>
            </a:r>
            <a:r>
              <a:rPr sz="1800" spc="9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disolvente</a:t>
            </a:r>
            <a:r>
              <a:rPr sz="1800" spc="85" dirty="0">
                <a:latin typeface="Calibri"/>
                <a:cs typeface="Calibri"/>
              </a:rPr>
              <a:t>  </a:t>
            </a:r>
            <a:r>
              <a:rPr sz="1800" spc="-10" dirty="0">
                <a:latin typeface="Calibri"/>
                <a:cs typeface="Calibri"/>
              </a:rPr>
              <a:t>hasta completar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volumen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determinado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matraz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volumétrico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aforado</a:t>
            </a:r>
            <a:r>
              <a:rPr sz="1800" spc="-1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43157" y="3212860"/>
            <a:ext cx="3424554" cy="0"/>
          </a:xfrm>
          <a:custGeom>
            <a:avLst/>
            <a:gdLst/>
            <a:ahLst/>
            <a:cxnLst/>
            <a:rect l="l" t="t" r="r" b="b"/>
            <a:pathLst>
              <a:path w="3424554">
                <a:moveTo>
                  <a:pt x="0" y="0"/>
                </a:moveTo>
                <a:lnTo>
                  <a:pt x="3424148" y="0"/>
                </a:lnTo>
              </a:path>
            </a:pathLst>
          </a:custGeom>
          <a:ln w="201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17420" y="2610417"/>
            <a:ext cx="2686685" cy="537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50" dirty="0">
                <a:latin typeface="Times New Roman"/>
                <a:cs typeface="Times New Roman"/>
              </a:rPr>
              <a:t>moles</a:t>
            </a:r>
            <a:r>
              <a:rPr sz="3350" spc="-50" dirty="0">
                <a:latin typeface="Times New Roman"/>
                <a:cs typeface="Times New Roman"/>
              </a:rPr>
              <a:t> </a:t>
            </a:r>
            <a:r>
              <a:rPr sz="3350" dirty="0">
                <a:latin typeface="Times New Roman"/>
                <a:cs typeface="Times New Roman"/>
              </a:rPr>
              <a:t>de</a:t>
            </a:r>
            <a:r>
              <a:rPr sz="3350" spc="-85" dirty="0">
                <a:latin typeface="Times New Roman"/>
                <a:cs typeface="Times New Roman"/>
              </a:rPr>
              <a:t> </a:t>
            </a:r>
            <a:r>
              <a:rPr sz="3350" spc="-10" dirty="0">
                <a:latin typeface="Times New Roman"/>
                <a:cs typeface="Times New Roman"/>
              </a:rPr>
              <a:t>soluto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66567" y="2879986"/>
            <a:ext cx="2908300" cy="537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50" dirty="0">
                <a:latin typeface="Times New Roman"/>
                <a:cs typeface="Times New Roman"/>
              </a:rPr>
              <a:t>Molaridad</a:t>
            </a:r>
            <a:r>
              <a:rPr sz="3350" spc="-75" dirty="0">
                <a:latin typeface="Times New Roman"/>
                <a:cs typeface="Times New Roman"/>
              </a:rPr>
              <a:t> </a:t>
            </a:r>
            <a:r>
              <a:rPr sz="3350" dirty="0">
                <a:latin typeface="Times New Roman"/>
                <a:cs typeface="Times New Roman"/>
              </a:rPr>
              <a:t>(M)</a:t>
            </a:r>
            <a:r>
              <a:rPr sz="3350" spc="-70" dirty="0">
                <a:latin typeface="Times New Roman"/>
                <a:cs typeface="Times New Roman"/>
              </a:rPr>
              <a:t> </a:t>
            </a:r>
            <a:r>
              <a:rPr sz="3350" spc="5" dirty="0">
                <a:latin typeface="Times New Roman"/>
                <a:cs typeface="Times New Roman"/>
              </a:rPr>
              <a:t>=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10633" y="3213407"/>
            <a:ext cx="3437254" cy="537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50" spc="50" dirty="0">
                <a:latin typeface="Times New Roman"/>
                <a:cs typeface="Times New Roman"/>
              </a:rPr>
              <a:t>1</a:t>
            </a:r>
            <a:r>
              <a:rPr sz="3350" spc="-40" dirty="0">
                <a:latin typeface="Times New Roman"/>
                <a:cs typeface="Times New Roman"/>
              </a:rPr>
              <a:t> </a:t>
            </a:r>
            <a:r>
              <a:rPr sz="3350" dirty="0">
                <a:latin typeface="Times New Roman"/>
                <a:cs typeface="Times New Roman"/>
              </a:rPr>
              <a:t>litro</a:t>
            </a:r>
            <a:r>
              <a:rPr sz="3350" spc="-40" dirty="0">
                <a:latin typeface="Times New Roman"/>
                <a:cs typeface="Times New Roman"/>
              </a:rPr>
              <a:t> </a:t>
            </a:r>
            <a:r>
              <a:rPr sz="3350" dirty="0">
                <a:latin typeface="Times New Roman"/>
                <a:cs typeface="Times New Roman"/>
              </a:rPr>
              <a:t>de</a:t>
            </a:r>
            <a:r>
              <a:rPr sz="3350" spc="-50" dirty="0">
                <a:latin typeface="Times New Roman"/>
                <a:cs typeface="Times New Roman"/>
              </a:rPr>
              <a:t> </a:t>
            </a:r>
            <a:r>
              <a:rPr sz="3350" spc="-10" dirty="0">
                <a:latin typeface="Times New Roman"/>
                <a:cs typeface="Times New Roman"/>
              </a:rPr>
              <a:t>disolución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15389" y="4001261"/>
            <a:ext cx="6571615" cy="370840"/>
          </a:xfrm>
          <a:prstGeom prst="rect">
            <a:avLst/>
          </a:prstGeom>
          <a:solidFill>
            <a:srgbClr val="C0504D">
              <a:alpha val="25097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sz="1800" dirty="0">
                <a:latin typeface="Calibri"/>
                <a:cs typeface="Calibri"/>
              </a:rPr>
              <a:t>M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moles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soluto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1000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mL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disolución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85594" y="4784597"/>
            <a:ext cx="6716395" cy="646430"/>
          </a:xfrm>
          <a:prstGeom prst="rect">
            <a:avLst/>
          </a:prstGeom>
          <a:solidFill>
            <a:srgbClr val="C0504D">
              <a:alpha val="10195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35"/>
              </a:spcBef>
            </a:pPr>
            <a:r>
              <a:rPr sz="1800" dirty="0">
                <a:latin typeface="Calibri"/>
                <a:cs typeface="Calibri"/>
              </a:rPr>
              <a:t>Permite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medir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volumen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disolución,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utilizando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matraces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volumétricos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calibrados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precisión.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4018" y="4914138"/>
            <a:ext cx="1499870" cy="370840"/>
          </a:xfrm>
          <a:prstGeom prst="rect">
            <a:avLst/>
          </a:prstGeom>
          <a:solidFill>
            <a:srgbClr val="057CD9">
              <a:alpha val="39999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354330">
              <a:lnSpc>
                <a:spcPct val="100000"/>
              </a:lnSpc>
              <a:spcBef>
                <a:spcPts val="245"/>
              </a:spcBef>
            </a:pPr>
            <a:r>
              <a:rPr sz="1800" spc="-10" dirty="0">
                <a:latin typeface="Calibri"/>
                <a:cs typeface="Calibri"/>
              </a:rPr>
              <a:t>Ventajas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42872" y="5053584"/>
            <a:ext cx="443230" cy="173990"/>
          </a:xfrm>
          <a:custGeom>
            <a:avLst/>
            <a:gdLst/>
            <a:ahLst/>
            <a:cxnLst/>
            <a:rect l="l" t="t" r="r" b="b"/>
            <a:pathLst>
              <a:path w="443230" h="173989">
                <a:moveTo>
                  <a:pt x="269239" y="0"/>
                </a:moveTo>
                <a:lnTo>
                  <a:pt x="269239" y="173736"/>
                </a:lnTo>
                <a:lnTo>
                  <a:pt x="385063" y="115824"/>
                </a:lnTo>
                <a:lnTo>
                  <a:pt x="298195" y="115824"/>
                </a:lnTo>
                <a:lnTo>
                  <a:pt x="298195" y="57912"/>
                </a:lnTo>
                <a:lnTo>
                  <a:pt x="385063" y="57912"/>
                </a:lnTo>
                <a:lnTo>
                  <a:pt x="269239" y="0"/>
                </a:lnTo>
                <a:close/>
              </a:path>
              <a:path w="443230" h="173989">
                <a:moveTo>
                  <a:pt x="269239" y="57912"/>
                </a:moveTo>
                <a:lnTo>
                  <a:pt x="0" y="57912"/>
                </a:lnTo>
                <a:lnTo>
                  <a:pt x="0" y="115824"/>
                </a:lnTo>
                <a:lnTo>
                  <a:pt x="269239" y="115824"/>
                </a:lnTo>
                <a:lnTo>
                  <a:pt x="269239" y="57912"/>
                </a:lnTo>
                <a:close/>
              </a:path>
              <a:path w="443230" h="173989">
                <a:moveTo>
                  <a:pt x="385063" y="57912"/>
                </a:moveTo>
                <a:lnTo>
                  <a:pt x="298195" y="57912"/>
                </a:lnTo>
                <a:lnTo>
                  <a:pt x="298195" y="115824"/>
                </a:lnTo>
                <a:lnTo>
                  <a:pt x="385063" y="115824"/>
                </a:lnTo>
                <a:lnTo>
                  <a:pt x="442975" y="86868"/>
                </a:lnTo>
                <a:lnTo>
                  <a:pt x="385063" y="57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085594" y="5787390"/>
            <a:ext cx="6716395" cy="646430"/>
          </a:xfrm>
          <a:prstGeom prst="rect">
            <a:avLst/>
          </a:prstGeom>
          <a:solidFill>
            <a:srgbClr val="C0504D">
              <a:alpha val="10195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1817370" marR="182880" indent="-1631314">
              <a:lnSpc>
                <a:spcPct val="100000"/>
              </a:lnSpc>
              <a:spcBef>
                <a:spcPts val="240"/>
              </a:spcBef>
            </a:pPr>
            <a:r>
              <a:rPr sz="1800" dirty="0">
                <a:latin typeface="Calibri"/>
                <a:cs typeface="Calibri"/>
              </a:rPr>
              <a:t>El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volumen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mayoría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disoluciones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depende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parte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25" dirty="0">
                <a:latin typeface="Calibri"/>
                <a:cs typeface="Calibri"/>
              </a:rPr>
              <a:t> la </a:t>
            </a:r>
            <a:r>
              <a:rPr sz="1800" spc="-10" dirty="0">
                <a:latin typeface="Calibri"/>
                <a:cs typeface="Calibri"/>
              </a:rPr>
              <a:t>temperatura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(dilatación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térmica).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4018" y="5918453"/>
            <a:ext cx="1499870" cy="368935"/>
          </a:xfrm>
          <a:prstGeom prst="rect">
            <a:avLst/>
          </a:prstGeom>
          <a:solidFill>
            <a:srgbClr val="057CD9">
              <a:alpha val="39999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91135">
              <a:lnSpc>
                <a:spcPct val="100000"/>
              </a:lnSpc>
              <a:spcBef>
                <a:spcPts val="235"/>
              </a:spcBef>
            </a:pPr>
            <a:r>
              <a:rPr sz="1800" spc="-10" dirty="0">
                <a:latin typeface="Calibri"/>
                <a:cs typeface="Calibri"/>
              </a:rPr>
              <a:t>Desventajas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42872" y="6056376"/>
            <a:ext cx="443230" cy="173990"/>
          </a:xfrm>
          <a:custGeom>
            <a:avLst/>
            <a:gdLst/>
            <a:ahLst/>
            <a:cxnLst/>
            <a:rect l="l" t="t" r="r" b="b"/>
            <a:pathLst>
              <a:path w="443230" h="173989">
                <a:moveTo>
                  <a:pt x="269239" y="0"/>
                </a:moveTo>
                <a:lnTo>
                  <a:pt x="269239" y="173736"/>
                </a:lnTo>
                <a:lnTo>
                  <a:pt x="385063" y="115824"/>
                </a:lnTo>
                <a:lnTo>
                  <a:pt x="298195" y="115824"/>
                </a:lnTo>
                <a:lnTo>
                  <a:pt x="298195" y="57912"/>
                </a:lnTo>
                <a:lnTo>
                  <a:pt x="385063" y="57912"/>
                </a:lnTo>
                <a:lnTo>
                  <a:pt x="269239" y="0"/>
                </a:lnTo>
                <a:close/>
              </a:path>
              <a:path w="443230" h="173989">
                <a:moveTo>
                  <a:pt x="269239" y="57912"/>
                </a:moveTo>
                <a:lnTo>
                  <a:pt x="0" y="57912"/>
                </a:lnTo>
                <a:lnTo>
                  <a:pt x="0" y="115824"/>
                </a:lnTo>
                <a:lnTo>
                  <a:pt x="269239" y="115824"/>
                </a:lnTo>
                <a:lnTo>
                  <a:pt x="269239" y="57912"/>
                </a:lnTo>
                <a:close/>
              </a:path>
              <a:path w="443230" h="173989">
                <a:moveTo>
                  <a:pt x="385063" y="57912"/>
                </a:moveTo>
                <a:lnTo>
                  <a:pt x="298195" y="57912"/>
                </a:lnTo>
                <a:lnTo>
                  <a:pt x="298195" y="115824"/>
                </a:lnTo>
                <a:lnTo>
                  <a:pt x="385063" y="115824"/>
                </a:lnTo>
                <a:lnTo>
                  <a:pt x="442975" y="86868"/>
                </a:lnTo>
                <a:lnTo>
                  <a:pt x="385063" y="57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063" y="0"/>
            <a:ext cx="3369945" cy="619125"/>
          </a:xfrm>
          <a:custGeom>
            <a:avLst/>
            <a:gdLst/>
            <a:ahLst/>
            <a:cxnLst/>
            <a:rect l="l" t="t" r="r" b="b"/>
            <a:pathLst>
              <a:path w="3369945" h="619125">
                <a:moveTo>
                  <a:pt x="3365662" y="0"/>
                </a:moveTo>
                <a:lnTo>
                  <a:pt x="3899" y="0"/>
                </a:lnTo>
                <a:lnTo>
                  <a:pt x="0" y="19303"/>
                </a:lnTo>
                <a:lnTo>
                  <a:pt x="0" y="498855"/>
                </a:lnTo>
                <a:lnTo>
                  <a:pt x="9422" y="545502"/>
                </a:lnTo>
                <a:lnTo>
                  <a:pt x="35117" y="583612"/>
                </a:lnTo>
                <a:lnTo>
                  <a:pt x="73225" y="609316"/>
                </a:lnTo>
                <a:lnTo>
                  <a:pt x="119888" y="618744"/>
                </a:lnTo>
                <a:lnTo>
                  <a:pt x="3249676" y="618744"/>
                </a:lnTo>
                <a:lnTo>
                  <a:pt x="3296322" y="609316"/>
                </a:lnTo>
                <a:lnTo>
                  <a:pt x="3334432" y="583612"/>
                </a:lnTo>
                <a:lnTo>
                  <a:pt x="3360136" y="545502"/>
                </a:lnTo>
                <a:lnTo>
                  <a:pt x="3369564" y="498855"/>
                </a:lnTo>
                <a:lnTo>
                  <a:pt x="3369564" y="19303"/>
                </a:lnTo>
                <a:lnTo>
                  <a:pt x="336566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404040"/>
                </a:solidFill>
              </a:rPr>
              <a:t>3.</a:t>
            </a:r>
            <a:r>
              <a:rPr sz="2800" spc="-25" dirty="0">
                <a:solidFill>
                  <a:srgbClr val="404040"/>
                </a:solidFill>
              </a:rPr>
              <a:t> </a:t>
            </a:r>
            <a:r>
              <a:rPr sz="2800" spc="-10" dirty="0">
                <a:solidFill>
                  <a:srgbClr val="404040"/>
                </a:solidFill>
              </a:rPr>
              <a:t>Disoluciones</a:t>
            </a:r>
            <a:endParaRPr sz="28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9983" y="0"/>
            <a:ext cx="723899" cy="76047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93014" y="730453"/>
            <a:ext cx="8558530" cy="1703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Corresponde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mezcla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homogénea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donde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existe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reacción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química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entre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el </a:t>
            </a:r>
            <a:r>
              <a:rPr sz="2000" dirty="0">
                <a:latin typeface="Calibri"/>
                <a:cs typeface="Calibri"/>
              </a:rPr>
              <a:t>soluto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disolvente,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estos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coexisten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misma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fase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</a:t>
            </a:r>
            <a:r>
              <a:rPr sz="2000" spc="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pueden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separarse </a:t>
            </a:r>
            <a:r>
              <a:rPr sz="2000" dirty="0">
                <a:latin typeface="Calibri"/>
                <a:cs typeface="Calibri"/>
              </a:rPr>
              <a:t>por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procesos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físicos,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decantación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centrifugación.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tabLst>
                <a:tab pos="473075" algn="l"/>
                <a:tab pos="1510665" algn="l"/>
                <a:tab pos="1992630" algn="l"/>
                <a:tab pos="3474085" algn="l"/>
                <a:tab pos="4045585" algn="l"/>
                <a:tab pos="4994910" algn="l"/>
                <a:tab pos="5379085" algn="l"/>
                <a:tab pos="6409690" algn="l"/>
                <a:tab pos="7168515" algn="l"/>
                <a:tab pos="7664450" algn="l"/>
              </a:tabLst>
            </a:pPr>
            <a:r>
              <a:rPr sz="2000" spc="-25" dirty="0">
                <a:latin typeface="Calibri"/>
                <a:cs typeface="Calibri"/>
              </a:rPr>
              <a:t>En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general,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las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disoluciones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nos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indican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la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relación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entre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los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distintos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componentes.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08810" y="2806445"/>
            <a:ext cx="5473065" cy="1199515"/>
          </a:xfrm>
          <a:prstGeom prst="rect">
            <a:avLst/>
          </a:prstGeom>
          <a:solidFill>
            <a:srgbClr val="C0504D">
              <a:alpha val="10195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265430" marR="260985" algn="ctr">
              <a:lnSpc>
                <a:spcPct val="100000"/>
              </a:lnSpc>
              <a:spcBef>
                <a:spcPts val="234"/>
              </a:spcBef>
            </a:pPr>
            <a:r>
              <a:rPr sz="1800" b="1" dirty="0">
                <a:latin typeface="Calibri"/>
                <a:cs typeface="Calibri"/>
              </a:rPr>
              <a:t>El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agua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el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disolvente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la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mayoría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las </a:t>
            </a:r>
            <a:r>
              <a:rPr sz="1800" b="1" dirty="0">
                <a:latin typeface="Calibri"/>
                <a:cs typeface="Calibri"/>
              </a:rPr>
              <a:t>disoluciones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(que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reciben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el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nombre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disoluciones </a:t>
            </a:r>
            <a:r>
              <a:rPr sz="1800" b="1" dirty="0">
                <a:latin typeface="Calibri"/>
                <a:cs typeface="Calibri"/>
              </a:rPr>
              <a:t>acuosas),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por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lo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que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conoce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como</a:t>
            </a:r>
            <a:r>
              <a:rPr sz="1800" b="1" spc="-10" dirty="0">
                <a:latin typeface="Calibri"/>
                <a:cs typeface="Calibri"/>
              </a:rPr>
              <a:t> disolvente universal.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62144" y="4149852"/>
            <a:ext cx="3713988" cy="2311908"/>
          </a:xfrm>
          <a:prstGeom prst="rect">
            <a:avLst/>
          </a:prstGeom>
        </p:spPr>
      </p:pic>
      <p:pic>
        <p:nvPicPr>
          <p:cNvPr id="8" name="object 8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9831" y="4005071"/>
            <a:ext cx="4475988" cy="2852925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7614" y="796289"/>
            <a:ext cx="868362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304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Calcular</a:t>
            </a:r>
            <a:r>
              <a:rPr sz="2000" spc="2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2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molaridad</a:t>
            </a:r>
            <a:r>
              <a:rPr sz="2000" spc="2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(M)</a:t>
            </a:r>
            <a:r>
              <a:rPr sz="2000" spc="25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2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</a:t>
            </a:r>
            <a:r>
              <a:rPr sz="2000" spc="2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disolución</a:t>
            </a:r>
            <a:r>
              <a:rPr sz="2000" spc="2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</a:t>
            </a:r>
            <a:r>
              <a:rPr sz="2000" spc="2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</a:t>
            </a:r>
            <a:r>
              <a:rPr sz="2000" spc="2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preparó</a:t>
            </a:r>
            <a:r>
              <a:rPr sz="2000" spc="2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masando</a:t>
            </a:r>
            <a:r>
              <a:rPr sz="2000" spc="25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71,0</a:t>
            </a:r>
            <a:r>
              <a:rPr sz="2000" spc="25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27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de </a:t>
            </a:r>
            <a:r>
              <a:rPr sz="2000" dirty="0">
                <a:latin typeface="Calibri"/>
                <a:cs typeface="Calibri"/>
              </a:rPr>
              <a:t>sulfato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sódico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(Na</a:t>
            </a:r>
            <a:r>
              <a:rPr sz="1950" baseline="-21367" dirty="0">
                <a:latin typeface="Calibri"/>
                <a:cs typeface="Calibri"/>
              </a:rPr>
              <a:t>2</a:t>
            </a:r>
            <a:r>
              <a:rPr sz="2000" dirty="0">
                <a:latin typeface="Calibri"/>
                <a:cs typeface="Calibri"/>
              </a:rPr>
              <a:t>SO</a:t>
            </a:r>
            <a:r>
              <a:rPr sz="1950" baseline="-21367" dirty="0">
                <a:latin typeface="Calibri"/>
                <a:cs typeface="Calibri"/>
              </a:rPr>
              <a:t>4</a:t>
            </a:r>
            <a:r>
              <a:rPr sz="2000" dirty="0">
                <a:latin typeface="Calibri"/>
                <a:cs typeface="Calibri"/>
              </a:rPr>
              <a:t>)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añadiendo</a:t>
            </a:r>
            <a:r>
              <a:rPr sz="2000" spc="2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suficiente</a:t>
            </a:r>
            <a:r>
              <a:rPr sz="2000" spc="2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agua</a:t>
            </a:r>
            <a:r>
              <a:rPr sz="2000" spc="2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hasta</a:t>
            </a:r>
            <a:r>
              <a:rPr sz="2000" spc="2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aforar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volumen</a:t>
            </a:r>
            <a:r>
              <a:rPr sz="2000" spc="2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de </a:t>
            </a:r>
            <a:r>
              <a:rPr sz="2000" dirty="0">
                <a:latin typeface="Calibri"/>
                <a:cs typeface="Calibri"/>
              </a:rPr>
              <a:t>500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mL.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2262" y="2702814"/>
            <a:ext cx="3214370" cy="370840"/>
          </a:xfrm>
          <a:prstGeom prst="rect">
            <a:avLst/>
          </a:prstGeom>
          <a:solidFill>
            <a:srgbClr val="C0504D">
              <a:alpha val="10195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461645">
              <a:lnSpc>
                <a:spcPct val="100000"/>
              </a:lnSpc>
              <a:spcBef>
                <a:spcPts val="235"/>
              </a:spcBef>
            </a:pPr>
            <a:r>
              <a:rPr sz="1800" dirty="0">
                <a:latin typeface="Calibri"/>
                <a:cs typeface="Calibri"/>
              </a:rPr>
              <a:t>MM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</a:t>
            </a:r>
            <a:r>
              <a:rPr sz="1800" baseline="-20833" dirty="0">
                <a:latin typeface="Calibri"/>
                <a:cs typeface="Calibri"/>
              </a:rPr>
              <a:t>2</a:t>
            </a:r>
            <a:r>
              <a:rPr sz="1800" dirty="0">
                <a:latin typeface="Calibri"/>
                <a:cs typeface="Calibri"/>
              </a:rPr>
              <a:t>SO</a:t>
            </a:r>
            <a:r>
              <a:rPr sz="1800" baseline="-20833" dirty="0">
                <a:latin typeface="Calibri"/>
                <a:cs typeface="Calibri"/>
              </a:rPr>
              <a:t>4</a:t>
            </a:r>
            <a:r>
              <a:rPr sz="1800" spc="187" baseline="-2083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142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g/mol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922520" y="2202179"/>
            <a:ext cx="2513330" cy="1376680"/>
            <a:chOff x="4922520" y="2202179"/>
            <a:chExt cx="2513330" cy="1376680"/>
          </a:xfrm>
        </p:grpSpPr>
        <p:sp>
          <p:nvSpPr>
            <p:cNvPr id="5" name="object 5"/>
            <p:cNvSpPr/>
            <p:nvPr/>
          </p:nvSpPr>
          <p:spPr>
            <a:xfrm>
              <a:off x="4928616" y="2208275"/>
              <a:ext cx="2501265" cy="1363980"/>
            </a:xfrm>
            <a:custGeom>
              <a:avLst/>
              <a:gdLst/>
              <a:ahLst/>
              <a:cxnLst/>
              <a:rect l="l" t="t" r="r" b="b"/>
              <a:pathLst>
                <a:path w="2501265" h="1363979">
                  <a:moveTo>
                    <a:pt x="2273554" y="0"/>
                  </a:moveTo>
                  <a:lnTo>
                    <a:pt x="227330" y="0"/>
                  </a:lnTo>
                  <a:lnTo>
                    <a:pt x="181500" y="4616"/>
                  </a:lnTo>
                  <a:lnTo>
                    <a:pt x="138820" y="17857"/>
                  </a:lnTo>
                  <a:lnTo>
                    <a:pt x="100204" y="38810"/>
                  </a:lnTo>
                  <a:lnTo>
                    <a:pt x="66563" y="66563"/>
                  </a:lnTo>
                  <a:lnTo>
                    <a:pt x="38810" y="100204"/>
                  </a:lnTo>
                  <a:lnTo>
                    <a:pt x="17857" y="138820"/>
                  </a:lnTo>
                  <a:lnTo>
                    <a:pt x="4616" y="181500"/>
                  </a:lnTo>
                  <a:lnTo>
                    <a:pt x="0" y="227329"/>
                  </a:lnTo>
                  <a:lnTo>
                    <a:pt x="0" y="1136650"/>
                  </a:lnTo>
                  <a:lnTo>
                    <a:pt x="4616" y="1182479"/>
                  </a:lnTo>
                  <a:lnTo>
                    <a:pt x="17857" y="1225159"/>
                  </a:lnTo>
                  <a:lnTo>
                    <a:pt x="38810" y="1263775"/>
                  </a:lnTo>
                  <a:lnTo>
                    <a:pt x="66563" y="1297416"/>
                  </a:lnTo>
                  <a:lnTo>
                    <a:pt x="100204" y="1325169"/>
                  </a:lnTo>
                  <a:lnTo>
                    <a:pt x="138820" y="1346122"/>
                  </a:lnTo>
                  <a:lnTo>
                    <a:pt x="181500" y="1359363"/>
                  </a:lnTo>
                  <a:lnTo>
                    <a:pt x="227330" y="1363979"/>
                  </a:lnTo>
                  <a:lnTo>
                    <a:pt x="2273554" y="1363979"/>
                  </a:lnTo>
                  <a:lnTo>
                    <a:pt x="2319383" y="1359363"/>
                  </a:lnTo>
                  <a:lnTo>
                    <a:pt x="2362063" y="1346122"/>
                  </a:lnTo>
                  <a:lnTo>
                    <a:pt x="2400679" y="1325169"/>
                  </a:lnTo>
                  <a:lnTo>
                    <a:pt x="2434320" y="1297416"/>
                  </a:lnTo>
                  <a:lnTo>
                    <a:pt x="2462073" y="1263775"/>
                  </a:lnTo>
                  <a:lnTo>
                    <a:pt x="2483026" y="1225159"/>
                  </a:lnTo>
                  <a:lnTo>
                    <a:pt x="2496267" y="1182479"/>
                  </a:lnTo>
                  <a:lnTo>
                    <a:pt x="2500884" y="1136650"/>
                  </a:lnTo>
                  <a:lnTo>
                    <a:pt x="2500884" y="227329"/>
                  </a:lnTo>
                  <a:lnTo>
                    <a:pt x="2496267" y="181500"/>
                  </a:lnTo>
                  <a:lnTo>
                    <a:pt x="2483026" y="138820"/>
                  </a:lnTo>
                  <a:lnTo>
                    <a:pt x="2462073" y="100204"/>
                  </a:lnTo>
                  <a:lnTo>
                    <a:pt x="2434320" y="66563"/>
                  </a:lnTo>
                  <a:lnTo>
                    <a:pt x="2400679" y="38810"/>
                  </a:lnTo>
                  <a:lnTo>
                    <a:pt x="2362063" y="17857"/>
                  </a:lnTo>
                  <a:lnTo>
                    <a:pt x="2319383" y="4616"/>
                  </a:lnTo>
                  <a:lnTo>
                    <a:pt x="2273554" y="0"/>
                  </a:lnTo>
                  <a:close/>
                </a:path>
              </a:pathLst>
            </a:custGeom>
            <a:solidFill>
              <a:srgbClr val="CEC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28616" y="2208275"/>
              <a:ext cx="2501265" cy="1363980"/>
            </a:xfrm>
            <a:custGeom>
              <a:avLst/>
              <a:gdLst/>
              <a:ahLst/>
              <a:cxnLst/>
              <a:rect l="l" t="t" r="r" b="b"/>
              <a:pathLst>
                <a:path w="2501265" h="1363979">
                  <a:moveTo>
                    <a:pt x="0" y="227329"/>
                  </a:moveTo>
                  <a:lnTo>
                    <a:pt x="4616" y="181500"/>
                  </a:lnTo>
                  <a:lnTo>
                    <a:pt x="17857" y="138820"/>
                  </a:lnTo>
                  <a:lnTo>
                    <a:pt x="38810" y="100204"/>
                  </a:lnTo>
                  <a:lnTo>
                    <a:pt x="66563" y="66563"/>
                  </a:lnTo>
                  <a:lnTo>
                    <a:pt x="100204" y="38810"/>
                  </a:lnTo>
                  <a:lnTo>
                    <a:pt x="138820" y="17857"/>
                  </a:lnTo>
                  <a:lnTo>
                    <a:pt x="181500" y="4616"/>
                  </a:lnTo>
                  <a:lnTo>
                    <a:pt x="227330" y="0"/>
                  </a:lnTo>
                  <a:lnTo>
                    <a:pt x="2273554" y="0"/>
                  </a:lnTo>
                  <a:lnTo>
                    <a:pt x="2319383" y="4616"/>
                  </a:lnTo>
                  <a:lnTo>
                    <a:pt x="2362063" y="17857"/>
                  </a:lnTo>
                  <a:lnTo>
                    <a:pt x="2400679" y="38810"/>
                  </a:lnTo>
                  <a:lnTo>
                    <a:pt x="2434320" y="66563"/>
                  </a:lnTo>
                  <a:lnTo>
                    <a:pt x="2462073" y="100204"/>
                  </a:lnTo>
                  <a:lnTo>
                    <a:pt x="2483026" y="138820"/>
                  </a:lnTo>
                  <a:lnTo>
                    <a:pt x="2496267" y="181500"/>
                  </a:lnTo>
                  <a:lnTo>
                    <a:pt x="2500884" y="227329"/>
                  </a:lnTo>
                  <a:lnTo>
                    <a:pt x="2500884" y="1136650"/>
                  </a:lnTo>
                  <a:lnTo>
                    <a:pt x="2496267" y="1182479"/>
                  </a:lnTo>
                  <a:lnTo>
                    <a:pt x="2483026" y="1225159"/>
                  </a:lnTo>
                  <a:lnTo>
                    <a:pt x="2462073" y="1263775"/>
                  </a:lnTo>
                  <a:lnTo>
                    <a:pt x="2434320" y="1297416"/>
                  </a:lnTo>
                  <a:lnTo>
                    <a:pt x="2400679" y="1325169"/>
                  </a:lnTo>
                  <a:lnTo>
                    <a:pt x="2362063" y="1346122"/>
                  </a:lnTo>
                  <a:lnTo>
                    <a:pt x="2319383" y="1359363"/>
                  </a:lnTo>
                  <a:lnTo>
                    <a:pt x="2273554" y="1363979"/>
                  </a:lnTo>
                  <a:lnTo>
                    <a:pt x="227330" y="1363979"/>
                  </a:lnTo>
                  <a:lnTo>
                    <a:pt x="181500" y="1359363"/>
                  </a:lnTo>
                  <a:lnTo>
                    <a:pt x="138820" y="1346122"/>
                  </a:lnTo>
                  <a:lnTo>
                    <a:pt x="100204" y="1325169"/>
                  </a:lnTo>
                  <a:lnTo>
                    <a:pt x="66563" y="1297416"/>
                  </a:lnTo>
                  <a:lnTo>
                    <a:pt x="38810" y="1263775"/>
                  </a:lnTo>
                  <a:lnTo>
                    <a:pt x="17857" y="1225159"/>
                  </a:lnTo>
                  <a:lnTo>
                    <a:pt x="4616" y="1182479"/>
                  </a:lnTo>
                  <a:lnTo>
                    <a:pt x="0" y="1136650"/>
                  </a:lnTo>
                  <a:lnTo>
                    <a:pt x="0" y="227329"/>
                  </a:lnTo>
                  <a:close/>
                </a:path>
              </a:pathLst>
            </a:custGeom>
            <a:ln w="12192">
              <a:solidFill>
                <a:srgbClr val="9C9CD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115155" y="2637401"/>
            <a:ext cx="224853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678180" algn="l"/>
                <a:tab pos="1325245" algn="l"/>
              </a:tabLst>
            </a:pPr>
            <a:r>
              <a:rPr sz="2200" spc="-215" dirty="0">
                <a:solidFill>
                  <a:srgbClr val="3E007E"/>
                </a:solidFill>
                <a:latin typeface="Times New Roman"/>
                <a:cs typeface="Times New Roman"/>
              </a:rPr>
              <a:t>n</a:t>
            </a:r>
            <a:r>
              <a:rPr sz="2200" dirty="0">
                <a:solidFill>
                  <a:srgbClr val="3E007E"/>
                </a:solidFill>
                <a:latin typeface="Times New Roman"/>
                <a:cs typeface="Times New Roman"/>
              </a:rPr>
              <a:t> =</a:t>
            </a:r>
            <a:r>
              <a:rPr sz="2200" spc="160" dirty="0">
                <a:solidFill>
                  <a:srgbClr val="3E007E"/>
                </a:solidFill>
                <a:latin typeface="Times New Roman"/>
                <a:cs typeface="Times New Roman"/>
              </a:rPr>
              <a:t> </a:t>
            </a:r>
            <a:r>
              <a:rPr sz="3300" u="sng" baseline="32828" dirty="0">
                <a:solidFill>
                  <a:srgbClr val="3E007E"/>
                </a:solidFill>
                <a:uFill>
                  <a:solidFill>
                    <a:srgbClr val="3E007E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3300" u="sng" spc="-337" baseline="32828" dirty="0">
                <a:solidFill>
                  <a:srgbClr val="3E007E"/>
                </a:solidFill>
                <a:uFill>
                  <a:solidFill>
                    <a:srgbClr val="3E007E"/>
                  </a:solidFill>
                </a:uFill>
                <a:latin typeface="Times New Roman"/>
                <a:cs typeface="Times New Roman"/>
              </a:rPr>
              <a:t>71</a:t>
            </a:r>
            <a:r>
              <a:rPr sz="3300" u="sng" spc="-187" baseline="32828" dirty="0">
                <a:solidFill>
                  <a:srgbClr val="3E007E"/>
                </a:solidFill>
                <a:uFill>
                  <a:solidFill>
                    <a:srgbClr val="3E007E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300" u="sng" spc="-75" baseline="32828" dirty="0">
                <a:solidFill>
                  <a:srgbClr val="3E007E"/>
                </a:solidFill>
                <a:uFill>
                  <a:solidFill>
                    <a:srgbClr val="3E007E"/>
                  </a:solidFill>
                </a:uFill>
                <a:latin typeface="Times New Roman"/>
                <a:cs typeface="Times New Roman"/>
              </a:rPr>
              <a:t>g</a:t>
            </a:r>
            <a:r>
              <a:rPr sz="3300" u="sng" baseline="32828" dirty="0">
                <a:solidFill>
                  <a:srgbClr val="3E007E"/>
                </a:solidFill>
                <a:uFill>
                  <a:solidFill>
                    <a:srgbClr val="3E007E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3300" spc="-112" baseline="32828" dirty="0">
                <a:solidFill>
                  <a:srgbClr val="3E007E"/>
                </a:solidFill>
                <a:latin typeface="Times New Roman"/>
                <a:cs typeface="Times New Roman"/>
              </a:rPr>
              <a:t> </a:t>
            </a:r>
            <a:r>
              <a:rPr sz="2000" spc="-204" dirty="0">
                <a:solidFill>
                  <a:srgbClr val="3E007E"/>
                </a:solidFill>
                <a:latin typeface="Times New Roman"/>
                <a:cs typeface="Times New Roman"/>
              </a:rPr>
              <a:t>=</a:t>
            </a:r>
            <a:r>
              <a:rPr sz="2000" spc="-120" dirty="0">
                <a:solidFill>
                  <a:srgbClr val="3E007E"/>
                </a:solidFill>
                <a:latin typeface="Times New Roman"/>
                <a:cs typeface="Times New Roman"/>
              </a:rPr>
              <a:t> </a:t>
            </a:r>
            <a:r>
              <a:rPr sz="2000" spc="-165" dirty="0">
                <a:solidFill>
                  <a:srgbClr val="3E007E"/>
                </a:solidFill>
                <a:latin typeface="Times New Roman"/>
                <a:cs typeface="Times New Roman"/>
              </a:rPr>
              <a:t>0,5</a:t>
            </a:r>
            <a:r>
              <a:rPr sz="2000" spc="-114" dirty="0">
                <a:solidFill>
                  <a:srgbClr val="3E007E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3E007E"/>
                </a:solidFill>
                <a:latin typeface="Times New Roman"/>
                <a:cs typeface="Times New Roman"/>
              </a:rPr>
              <a:t>mol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15311" y="2839782"/>
            <a:ext cx="93535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229" dirty="0">
                <a:solidFill>
                  <a:srgbClr val="3E007E"/>
                </a:solidFill>
                <a:latin typeface="Times New Roman"/>
                <a:cs typeface="Times New Roman"/>
              </a:rPr>
              <a:t>142</a:t>
            </a:r>
            <a:r>
              <a:rPr sz="2200" spc="-114" dirty="0">
                <a:solidFill>
                  <a:srgbClr val="3E007E"/>
                </a:solidFill>
                <a:latin typeface="Times New Roman"/>
                <a:cs typeface="Times New Roman"/>
              </a:rPr>
              <a:t> </a:t>
            </a:r>
            <a:r>
              <a:rPr sz="2200" spc="-200" dirty="0">
                <a:solidFill>
                  <a:srgbClr val="3E007E"/>
                </a:solidFill>
                <a:latin typeface="Times New Roman"/>
                <a:cs typeface="Times New Roman"/>
              </a:rPr>
              <a:t>g/mol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54210" y="4075194"/>
            <a:ext cx="6779259" cy="169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5715">
              <a:lnSpc>
                <a:spcPct val="127899"/>
              </a:lnSpc>
              <a:spcBef>
                <a:spcPts val="100"/>
              </a:spcBef>
              <a:tabLst>
                <a:tab pos="2853055" algn="l"/>
                <a:tab pos="3041015" algn="l"/>
                <a:tab pos="3387090" algn="l"/>
                <a:tab pos="3574415" algn="l"/>
              </a:tabLst>
            </a:pPr>
            <a:r>
              <a:rPr sz="2850" dirty="0">
                <a:latin typeface="Times New Roman"/>
                <a:cs typeface="Times New Roman"/>
              </a:rPr>
              <a:t>X</a:t>
            </a:r>
            <a:r>
              <a:rPr sz="2850" spc="-25" dirty="0">
                <a:latin typeface="Times New Roman"/>
                <a:cs typeface="Times New Roman"/>
              </a:rPr>
              <a:t> </a:t>
            </a:r>
            <a:r>
              <a:rPr sz="2850" dirty="0">
                <a:latin typeface="Times New Roman"/>
                <a:cs typeface="Times New Roman"/>
              </a:rPr>
              <a:t>mol</a:t>
            </a:r>
            <a:r>
              <a:rPr sz="2850" spc="-30" dirty="0">
                <a:latin typeface="Times New Roman"/>
                <a:cs typeface="Times New Roman"/>
              </a:rPr>
              <a:t> </a:t>
            </a:r>
            <a:r>
              <a:rPr sz="2850" dirty="0">
                <a:latin typeface="Times New Roman"/>
                <a:cs typeface="Times New Roman"/>
              </a:rPr>
              <a:t>de</a:t>
            </a:r>
            <a:r>
              <a:rPr sz="2850" spc="-25" dirty="0">
                <a:latin typeface="Times New Roman"/>
                <a:cs typeface="Times New Roman"/>
              </a:rPr>
              <a:t> </a:t>
            </a:r>
            <a:r>
              <a:rPr sz="2850" spc="40" dirty="0">
                <a:latin typeface="Times New Roman"/>
                <a:cs typeface="Times New Roman"/>
              </a:rPr>
              <a:t>Na</a:t>
            </a:r>
            <a:r>
              <a:rPr sz="2475" spc="60" baseline="-25252" dirty="0">
                <a:latin typeface="Times New Roman"/>
                <a:cs typeface="Times New Roman"/>
              </a:rPr>
              <a:t>2</a:t>
            </a:r>
            <a:r>
              <a:rPr sz="2850" spc="40" dirty="0">
                <a:latin typeface="Times New Roman"/>
                <a:cs typeface="Times New Roman"/>
              </a:rPr>
              <a:t>SO</a:t>
            </a:r>
            <a:r>
              <a:rPr sz="2475" spc="60" baseline="-25252" dirty="0">
                <a:latin typeface="Times New Roman"/>
                <a:cs typeface="Times New Roman"/>
              </a:rPr>
              <a:t>4</a:t>
            </a:r>
            <a:r>
              <a:rPr sz="2475" baseline="-25252" dirty="0">
                <a:latin typeface="Times New Roman"/>
                <a:cs typeface="Times New Roman"/>
              </a:rPr>
              <a:t>	</a:t>
            </a:r>
            <a:r>
              <a:rPr sz="2850" spc="5" dirty="0">
                <a:latin typeface="Symbol"/>
                <a:cs typeface="Symbol"/>
              </a:rPr>
              <a:t></a:t>
            </a:r>
            <a:r>
              <a:rPr sz="2850" dirty="0">
                <a:latin typeface="Times New Roman"/>
                <a:cs typeface="Times New Roman"/>
              </a:rPr>
              <a:t>	1000</a:t>
            </a:r>
            <a:r>
              <a:rPr sz="2850" spc="5" dirty="0">
                <a:latin typeface="Times New Roman"/>
                <a:cs typeface="Times New Roman"/>
              </a:rPr>
              <a:t> </a:t>
            </a:r>
            <a:r>
              <a:rPr sz="2850" dirty="0">
                <a:latin typeface="Times New Roman"/>
                <a:cs typeface="Times New Roman"/>
              </a:rPr>
              <a:t>mL</a:t>
            </a:r>
            <a:r>
              <a:rPr sz="2850" spc="-55" dirty="0">
                <a:latin typeface="Times New Roman"/>
                <a:cs typeface="Times New Roman"/>
              </a:rPr>
              <a:t> </a:t>
            </a:r>
            <a:r>
              <a:rPr sz="2850" dirty="0">
                <a:latin typeface="Times New Roman"/>
                <a:cs typeface="Times New Roman"/>
              </a:rPr>
              <a:t>de</a:t>
            </a:r>
            <a:r>
              <a:rPr sz="2850" spc="-15" dirty="0">
                <a:latin typeface="Times New Roman"/>
                <a:cs typeface="Times New Roman"/>
              </a:rPr>
              <a:t> </a:t>
            </a:r>
            <a:r>
              <a:rPr sz="2850" spc="-10" dirty="0">
                <a:latin typeface="Times New Roman"/>
                <a:cs typeface="Times New Roman"/>
              </a:rPr>
              <a:t>disolución </a:t>
            </a:r>
            <a:r>
              <a:rPr sz="2850" dirty="0">
                <a:latin typeface="Times New Roman"/>
                <a:cs typeface="Times New Roman"/>
              </a:rPr>
              <a:t>0,5</a:t>
            </a:r>
            <a:r>
              <a:rPr sz="2850" spc="-10" dirty="0">
                <a:latin typeface="Times New Roman"/>
                <a:cs typeface="Times New Roman"/>
              </a:rPr>
              <a:t> </a:t>
            </a:r>
            <a:r>
              <a:rPr sz="2850" dirty="0">
                <a:latin typeface="Times New Roman"/>
                <a:cs typeface="Times New Roman"/>
              </a:rPr>
              <a:t>mol</a:t>
            </a:r>
            <a:r>
              <a:rPr sz="2850" spc="-20" dirty="0">
                <a:latin typeface="Times New Roman"/>
                <a:cs typeface="Times New Roman"/>
              </a:rPr>
              <a:t> </a:t>
            </a:r>
            <a:r>
              <a:rPr sz="2850" dirty="0">
                <a:latin typeface="Times New Roman"/>
                <a:cs typeface="Times New Roman"/>
              </a:rPr>
              <a:t>de</a:t>
            </a:r>
            <a:r>
              <a:rPr sz="2850" spc="-15" dirty="0">
                <a:latin typeface="Times New Roman"/>
                <a:cs typeface="Times New Roman"/>
              </a:rPr>
              <a:t> </a:t>
            </a:r>
            <a:r>
              <a:rPr sz="2850" spc="-10" dirty="0">
                <a:latin typeface="Times New Roman"/>
                <a:cs typeface="Times New Roman"/>
              </a:rPr>
              <a:t>Na</a:t>
            </a:r>
            <a:r>
              <a:rPr sz="2475" spc="-15" baseline="-25252" dirty="0">
                <a:latin typeface="Times New Roman"/>
                <a:cs typeface="Times New Roman"/>
              </a:rPr>
              <a:t>2</a:t>
            </a:r>
            <a:r>
              <a:rPr sz="2850" spc="-10" dirty="0">
                <a:latin typeface="Times New Roman"/>
                <a:cs typeface="Times New Roman"/>
              </a:rPr>
              <a:t>SO</a:t>
            </a:r>
            <a:r>
              <a:rPr sz="2475" spc="-15" baseline="-25252" dirty="0">
                <a:latin typeface="Times New Roman"/>
                <a:cs typeface="Times New Roman"/>
              </a:rPr>
              <a:t>4</a:t>
            </a:r>
            <a:r>
              <a:rPr sz="2475" baseline="-25252" dirty="0">
                <a:latin typeface="Times New Roman"/>
                <a:cs typeface="Times New Roman"/>
              </a:rPr>
              <a:t>		</a:t>
            </a:r>
            <a:r>
              <a:rPr sz="2850" spc="5" dirty="0">
                <a:latin typeface="Symbol"/>
                <a:cs typeface="Symbol"/>
              </a:rPr>
              <a:t></a:t>
            </a:r>
            <a:r>
              <a:rPr sz="2850" dirty="0">
                <a:latin typeface="Times New Roman"/>
                <a:cs typeface="Times New Roman"/>
              </a:rPr>
              <a:t>	500</a:t>
            </a:r>
            <a:r>
              <a:rPr sz="2850" spc="5" dirty="0">
                <a:latin typeface="Times New Roman"/>
                <a:cs typeface="Times New Roman"/>
              </a:rPr>
              <a:t> </a:t>
            </a:r>
            <a:r>
              <a:rPr sz="2850" dirty="0">
                <a:latin typeface="Times New Roman"/>
                <a:cs typeface="Times New Roman"/>
              </a:rPr>
              <a:t>mL</a:t>
            </a:r>
            <a:r>
              <a:rPr sz="2850" spc="-55" dirty="0">
                <a:latin typeface="Times New Roman"/>
                <a:cs typeface="Times New Roman"/>
              </a:rPr>
              <a:t> </a:t>
            </a:r>
            <a:r>
              <a:rPr sz="2850" dirty="0">
                <a:latin typeface="Times New Roman"/>
                <a:cs typeface="Times New Roman"/>
              </a:rPr>
              <a:t>de</a:t>
            </a:r>
            <a:r>
              <a:rPr sz="2850" spc="-20" dirty="0">
                <a:latin typeface="Times New Roman"/>
                <a:cs typeface="Times New Roman"/>
              </a:rPr>
              <a:t> </a:t>
            </a:r>
            <a:r>
              <a:rPr sz="2850" spc="-10" dirty="0">
                <a:latin typeface="Times New Roman"/>
                <a:cs typeface="Times New Roman"/>
              </a:rPr>
              <a:t>disolución</a:t>
            </a:r>
            <a:endParaRPr sz="2850">
              <a:latin typeface="Times New Roman"/>
              <a:cs typeface="Times New Roman"/>
            </a:endParaRPr>
          </a:p>
          <a:p>
            <a:pPr marL="398145" algn="ctr">
              <a:lnSpc>
                <a:spcPct val="100000"/>
              </a:lnSpc>
              <a:spcBef>
                <a:spcPts val="950"/>
              </a:spcBef>
            </a:pPr>
            <a:r>
              <a:rPr sz="2850" dirty="0">
                <a:latin typeface="Times New Roman"/>
                <a:cs typeface="Times New Roman"/>
              </a:rPr>
              <a:t>X</a:t>
            </a:r>
            <a:r>
              <a:rPr sz="2850" spc="-35" dirty="0">
                <a:latin typeface="Times New Roman"/>
                <a:cs typeface="Times New Roman"/>
              </a:rPr>
              <a:t> </a:t>
            </a:r>
            <a:r>
              <a:rPr sz="2850" dirty="0">
                <a:latin typeface="Times New Roman"/>
                <a:cs typeface="Times New Roman"/>
              </a:rPr>
              <a:t>=</a:t>
            </a:r>
            <a:r>
              <a:rPr sz="2850" spc="-10" dirty="0">
                <a:latin typeface="Times New Roman"/>
                <a:cs typeface="Times New Roman"/>
              </a:rPr>
              <a:t> </a:t>
            </a:r>
            <a:r>
              <a:rPr sz="2850" dirty="0">
                <a:latin typeface="Times New Roman"/>
                <a:cs typeface="Times New Roman"/>
              </a:rPr>
              <a:t>1,0</a:t>
            </a:r>
            <a:r>
              <a:rPr sz="2850" spc="-5" dirty="0">
                <a:latin typeface="Times New Roman"/>
                <a:cs typeface="Times New Roman"/>
              </a:rPr>
              <a:t> </a:t>
            </a:r>
            <a:r>
              <a:rPr sz="2850" dirty="0">
                <a:latin typeface="Times New Roman"/>
                <a:cs typeface="Times New Roman"/>
              </a:rPr>
              <a:t>mol/L</a:t>
            </a:r>
            <a:r>
              <a:rPr sz="2850" spc="-55" dirty="0">
                <a:latin typeface="Times New Roman"/>
                <a:cs typeface="Times New Roman"/>
              </a:rPr>
              <a:t> </a:t>
            </a:r>
            <a:r>
              <a:rPr sz="2850" dirty="0">
                <a:latin typeface="Times New Roman"/>
                <a:cs typeface="Times New Roman"/>
              </a:rPr>
              <a:t>;</a:t>
            </a:r>
            <a:r>
              <a:rPr sz="2850" spc="10" dirty="0">
                <a:latin typeface="Times New Roman"/>
                <a:cs typeface="Times New Roman"/>
              </a:rPr>
              <a:t> </a:t>
            </a:r>
            <a:r>
              <a:rPr sz="2850" dirty="0">
                <a:latin typeface="Times New Roman"/>
                <a:cs typeface="Times New Roman"/>
              </a:rPr>
              <a:t>M</a:t>
            </a:r>
            <a:r>
              <a:rPr sz="2850" spc="-15" dirty="0">
                <a:latin typeface="Times New Roman"/>
                <a:cs typeface="Times New Roman"/>
              </a:rPr>
              <a:t> </a:t>
            </a:r>
            <a:r>
              <a:rPr sz="2850" dirty="0">
                <a:latin typeface="Times New Roman"/>
                <a:cs typeface="Times New Roman"/>
              </a:rPr>
              <a:t>;</a:t>
            </a:r>
            <a:r>
              <a:rPr sz="2850" spc="15" dirty="0">
                <a:latin typeface="Times New Roman"/>
                <a:cs typeface="Times New Roman"/>
              </a:rPr>
              <a:t> </a:t>
            </a:r>
            <a:r>
              <a:rPr sz="2850" spc="-10" dirty="0">
                <a:latin typeface="Times New Roman"/>
                <a:cs typeface="Times New Roman"/>
              </a:rPr>
              <a:t>molar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1063" y="0"/>
            <a:ext cx="4872355" cy="619125"/>
          </a:xfrm>
          <a:custGeom>
            <a:avLst/>
            <a:gdLst/>
            <a:ahLst/>
            <a:cxnLst/>
            <a:rect l="l" t="t" r="r" b="b"/>
            <a:pathLst>
              <a:path w="4872355" h="619125">
                <a:moveTo>
                  <a:pt x="4868326" y="0"/>
                </a:moveTo>
                <a:lnTo>
                  <a:pt x="3898" y="0"/>
                </a:lnTo>
                <a:lnTo>
                  <a:pt x="0" y="19303"/>
                </a:lnTo>
                <a:lnTo>
                  <a:pt x="0" y="498855"/>
                </a:lnTo>
                <a:lnTo>
                  <a:pt x="9420" y="545502"/>
                </a:lnTo>
                <a:lnTo>
                  <a:pt x="35112" y="583612"/>
                </a:lnTo>
                <a:lnTo>
                  <a:pt x="73219" y="609316"/>
                </a:lnTo>
                <a:lnTo>
                  <a:pt x="119888" y="618744"/>
                </a:lnTo>
                <a:lnTo>
                  <a:pt x="4752340" y="618744"/>
                </a:lnTo>
                <a:lnTo>
                  <a:pt x="4798986" y="609316"/>
                </a:lnTo>
                <a:lnTo>
                  <a:pt x="4837096" y="583612"/>
                </a:lnTo>
                <a:lnTo>
                  <a:pt x="4862800" y="545502"/>
                </a:lnTo>
                <a:lnTo>
                  <a:pt x="4872228" y="498855"/>
                </a:lnTo>
                <a:lnTo>
                  <a:pt x="4872228" y="19303"/>
                </a:lnTo>
                <a:lnTo>
                  <a:pt x="486832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Ejemplo</a:t>
            </a:r>
            <a:endParaRPr sz="2800"/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2335" y="44196"/>
            <a:ext cx="723900" cy="760476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063" y="0"/>
            <a:ext cx="3369945" cy="619125"/>
          </a:xfrm>
          <a:custGeom>
            <a:avLst/>
            <a:gdLst/>
            <a:ahLst/>
            <a:cxnLst/>
            <a:rect l="l" t="t" r="r" b="b"/>
            <a:pathLst>
              <a:path w="3369945" h="619125">
                <a:moveTo>
                  <a:pt x="3365662" y="0"/>
                </a:moveTo>
                <a:lnTo>
                  <a:pt x="3899" y="0"/>
                </a:lnTo>
                <a:lnTo>
                  <a:pt x="0" y="19303"/>
                </a:lnTo>
                <a:lnTo>
                  <a:pt x="0" y="498855"/>
                </a:lnTo>
                <a:lnTo>
                  <a:pt x="9422" y="545502"/>
                </a:lnTo>
                <a:lnTo>
                  <a:pt x="35117" y="583612"/>
                </a:lnTo>
                <a:lnTo>
                  <a:pt x="73225" y="609316"/>
                </a:lnTo>
                <a:lnTo>
                  <a:pt x="119888" y="618744"/>
                </a:lnTo>
                <a:lnTo>
                  <a:pt x="3249676" y="618744"/>
                </a:lnTo>
                <a:lnTo>
                  <a:pt x="3296322" y="609316"/>
                </a:lnTo>
                <a:lnTo>
                  <a:pt x="3334432" y="583612"/>
                </a:lnTo>
                <a:lnTo>
                  <a:pt x="3360136" y="545502"/>
                </a:lnTo>
                <a:lnTo>
                  <a:pt x="3369564" y="498855"/>
                </a:lnTo>
                <a:lnTo>
                  <a:pt x="3369564" y="19303"/>
                </a:lnTo>
                <a:lnTo>
                  <a:pt x="336566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Dilución</a:t>
            </a:r>
            <a:endParaRPr sz="28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9127" y="0"/>
            <a:ext cx="723900" cy="76047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0368" y="730453"/>
            <a:ext cx="870204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Es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procedimiento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sigue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preparar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disolución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menos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concentrada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partir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más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concentrada.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8267" y="2337257"/>
            <a:ext cx="6323330" cy="1246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Al</a:t>
            </a:r>
            <a:r>
              <a:rPr sz="2000" spc="35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efectuar</a:t>
            </a:r>
            <a:r>
              <a:rPr sz="2000" spc="35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un</a:t>
            </a:r>
            <a:r>
              <a:rPr sz="2000" spc="35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proceso</a:t>
            </a:r>
            <a:r>
              <a:rPr sz="2000" spc="34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35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dilución,</a:t>
            </a:r>
            <a:r>
              <a:rPr sz="2000" spc="35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agregando</a:t>
            </a:r>
            <a:r>
              <a:rPr sz="2000" spc="355" dirty="0">
                <a:latin typeface="Calibri"/>
                <a:cs typeface="Calibri"/>
              </a:rPr>
              <a:t>  </a:t>
            </a:r>
            <a:r>
              <a:rPr sz="2000" spc="-25" dirty="0">
                <a:latin typeface="Calibri"/>
                <a:cs typeface="Calibri"/>
              </a:rPr>
              <a:t>más </a:t>
            </a:r>
            <a:r>
              <a:rPr sz="2000" dirty="0">
                <a:latin typeface="Calibri"/>
                <a:cs typeface="Calibri"/>
              </a:rPr>
              <a:t>disolvente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cantidad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dada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disolución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concentrada, </a:t>
            </a:r>
            <a:r>
              <a:rPr sz="2000" dirty="0">
                <a:latin typeface="Calibri"/>
                <a:cs typeface="Calibri"/>
              </a:rPr>
              <a:t>su</a:t>
            </a:r>
            <a:r>
              <a:rPr sz="2000" spc="9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concentración</a:t>
            </a:r>
            <a:r>
              <a:rPr sz="2000" spc="8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cambia</a:t>
            </a:r>
            <a:r>
              <a:rPr sz="2000" spc="9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(disminuye)</a:t>
            </a:r>
            <a:r>
              <a:rPr sz="2000" spc="9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sin</a:t>
            </a:r>
            <a:r>
              <a:rPr sz="2000" spc="8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que</a:t>
            </a:r>
            <a:r>
              <a:rPr sz="2000" spc="8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cambie</a:t>
            </a:r>
            <a:r>
              <a:rPr sz="2000" spc="90" dirty="0">
                <a:latin typeface="Calibri"/>
                <a:cs typeface="Calibri"/>
              </a:rPr>
              <a:t>  </a:t>
            </a:r>
            <a:r>
              <a:rPr sz="2000" spc="-25" dirty="0">
                <a:latin typeface="Calibri"/>
                <a:cs typeface="Calibri"/>
              </a:rPr>
              <a:t>el </a:t>
            </a:r>
            <a:r>
              <a:rPr sz="2000" dirty="0">
                <a:latin typeface="Calibri"/>
                <a:cs typeface="Calibri"/>
              </a:rPr>
              <a:t>número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moles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soluto.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7274" y="6072378"/>
            <a:ext cx="8642985" cy="370840"/>
          </a:xfrm>
          <a:prstGeom prst="rect">
            <a:avLst/>
          </a:prstGeom>
          <a:solidFill>
            <a:srgbClr val="C0504D">
              <a:alpha val="25097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744220">
              <a:lnSpc>
                <a:spcPct val="100000"/>
              </a:lnSpc>
              <a:spcBef>
                <a:spcPts val="245"/>
              </a:spcBef>
            </a:pPr>
            <a:r>
              <a:rPr sz="1800" dirty="0">
                <a:latin typeface="Calibri"/>
                <a:cs typeface="Calibri"/>
              </a:rPr>
              <a:t>Moles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soluto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antes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dilución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Moles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soluto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después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dilución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7377" y="1568958"/>
            <a:ext cx="4320540" cy="646430"/>
          </a:xfrm>
          <a:prstGeom prst="rect">
            <a:avLst/>
          </a:prstGeom>
          <a:solidFill>
            <a:srgbClr val="C0504D">
              <a:alpha val="25097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304925" marR="342265" indent="-955675">
              <a:lnSpc>
                <a:spcPct val="100000"/>
              </a:lnSpc>
              <a:spcBef>
                <a:spcPts val="235"/>
              </a:spcBef>
            </a:pPr>
            <a:r>
              <a:rPr sz="1800" dirty="0">
                <a:latin typeface="Calibri"/>
                <a:cs typeface="Calibri"/>
              </a:rPr>
              <a:t>Para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disolución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concentración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y </a:t>
            </a:r>
            <a:r>
              <a:rPr sz="1800" dirty="0">
                <a:latin typeface="Calibri"/>
                <a:cs typeface="Calibri"/>
              </a:rPr>
              <a:t>volumen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conocido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99889" y="1758188"/>
            <a:ext cx="649605" cy="228600"/>
          </a:xfrm>
          <a:custGeom>
            <a:avLst/>
            <a:gdLst/>
            <a:ahLst/>
            <a:cxnLst/>
            <a:rect l="l" t="t" r="r" b="b"/>
            <a:pathLst>
              <a:path w="649604" h="228600">
                <a:moveTo>
                  <a:pt x="421132" y="0"/>
                </a:moveTo>
                <a:lnTo>
                  <a:pt x="420920" y="76232"/>
                </a:lnTo>
                <a:lnTo>
                  <a:pt x="458977" y="76326"/>
                </a:lnTo>
                <a:lnTo>
                  <a:pt x="458850" y="152526"/>
                </a:lnTo>
                <a:lnTo>
                  <a:pt x="420708" y="152526"/>
                </a:lnTo>
                <a:lnTo>
                  <a:pt x="420497" y="228600"/>
                </a:lnTo>
                <a:lnTo>
                  <a:pt x="573492" y="152526"/>
                </a:lnTo>
                <a:lnTo>
                  <a:pt x="458850" y="152526"/>
                </a:lnTo>
                <a:lnTo>
                  <a:pt x="573683" y="152431"/>
                </a:lnTo>
                <a:lnTo>
                  <a:pt x="649351" y="114808"/>
                </a:lnTo>
                <a:lnTo>
                  <a:pt x="421132" y="0"/>
                </a:lnTo>
                <a:close/>
              </a:path>
              <a:path w="649604" h="228600">
                <a:moveTo>
                  <a:pt x="420920" y="76232"/>
                </a:moveTo>
                <a:lnTo>
                  <a:pt x="420708" y="152431"/>
                </a:lnTo>
                <a:lnTo>
                  <a:pt x="458850" y="152526"/>
                </a:lnTo>
                <a:lnTo>
                  <a:pt x="458977" y="76326"/>
                </a:lnTo>
                <a:lnTo>
                  <a:pt x="420920" y="76232"/>
                </a:lnTo>
                <a:close/>
              </a:path>
              <a:path w="649604" h="228600">
                <a:moveTo>
                  <a:pt x="253" y="75184"/>
                </a:moveTo>
                <a:lnTo>
                  <a:pt x="0" y="151384"/>
                </a:lnTo>
                <a:lnTo>
                  <a:pt x="420708" y="152431"/>
                </a:lnTo>
                <a:lnTo>
                  <a:pt x="420920" y="76232"/>
                </a:lnTo>
                <a:lnTo>
                  <a:pt x="253" y="751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62194" y="1674114"/>
            <a:ext cx="1871980" cy="370840"/>
          </a:xfrm>
          <a:prstGeom prst="rect">
            <a:avLst/>
          </a:prstGeom>
          <a:solidFill>
            <a:srgbClr val="C0504D">
              <a:alpha val="25097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510540">
              <a:lnSpc>
                <a:spcPct val="100000"/>
              </a:lnSpc>
              <a:spcBef>
                <a:spcPts val="235"/>
              </a:spcBef>
            </a:pPr>
            <a:r>
              <a:rPr sz="1800" dirty="0">
                <a:latin typeface="Calibri"/>
                <a:cs typeface="Calibri"/>
              </a:rPr>
              <a:t>C</a:t>
            </a:r>
            <a:r>
              <a:rPr sz="1800" baseline="-20833" dirty="0">
                <a:latin typeface="Calibri"/>
                <a:cs typeface="Calibri"/>
              </a:rPr>
              <a:t>i</a:t>
            </a:r>
            <a:r>
              <a:rPr sz="1800" spc="-7" baseline="-2083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</a:t>
            </a:r>
            <a:r>
              <a:rPr sz="1800" baseline="-20833" dirty="0">
                <a:latin typeface="Calibri"/>
                <a:cs typeface="Calibri"/>
              </a:rPr>
              <a:t>i</a:t>
            </a:r>
            <a:r>
              <a:rPr sz="1800" spc="217" baseline="-2083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71877" y="3934205"/>
            <a:ext cx="3215640" cy="584200"/>
          </a:xfrm>
          <a:prstGeom prst="rect">
            <a:avLst/>
          </a:prstGeom>
          <a:solidFill>
            <a:srgbClr val="057CD9">
              <a:alpha val="39999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461009">
              <a:lnSpc>
                <a:spcPct val="100000"/>
              </a:lnSpc>
              <a:spcBef>
                <a:spcPts val="155"/>
              </a:spcBef>
            </a:pPr>
            <a:r>
              <a:rPr sz="3200" dirty="0">
                <a:latin typeface="Calibri"/>
                <a:cs typeface="Calibri"/>
              </a:rPr>
              <a:t>C</a:t>
            </a:r>
            <a:r>
              <a:rPr sz="3150" baseline="-21164" dirty="0">
                <a:latin typeface="Calibri"/>
                <a:cs typeface="Calibri"/>
              </a:rPr>
              <a:t>i</a:t>
            </a:r>
            <a:r>
              <a:rPr sz="3150" spc="367" baseline="-2116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x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</a:t>
            </a:r>
            <a:r>
              <a:rPr sz="3150" baseline="-21164" dirty="0">
                <a:latin typeface="Calibri"/>
                <a:cs typeface="Calibri"/>
              </a:rPr>
              <a:t>i</a:t>
            </a:r>
            <a:r>
              <a:rPr sz="3150" spc="352" baseline="-2116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=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150" baseline="-21164" dirty="0">
                <a:latin typeface="Calibri"/>
                <a:cs typeface="Calibri"/>
              </a:rPr>
              <a:t>f</a:t>
            </a:r>
            <a:r>
              <a:rPr sz="3150" spc="367" baseline="-2116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x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V</a:t>
            </a:r>
            <a:r>
              <a:rPr sz="3150" spc="-37" baseline="-21164" dirty="0">
                <a:latin typeface="Calibri"/>
                <a:cs typeface="Calibri"/>
              </a:rPr>
              <a:t>f</a:t>
            </a:r>
            <a:endParaRPr sz="3150" baseline="-21164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29628" y="2574035"/>
            <a:ext cx="2071116" cy="2654808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844296" y="4773167"/>
            <a:ext cx="5744210" cy="1106805"/>
            <a:chOff x="844296" y="4773167"/>
            <a:chExt cx="5744210" cy="1106805"/>
          </a:xfrm>
        </p:grpSpPr>
        <p:sp>
          <p:nvSpPr>
            <p:cNvPr id="14" name="object 14"/>
            <p:cNvSpPr/>
            <p:nvPr/>
          </p:nvSpPr>
          <p:spPr>
            <a:xfrm>
              <a:off x="858774" y="4787645"/>
              <a:ext cx="5715000" cy="1077595"/>
            </a:xfrm>
            <a:custGeom>
              <a:avLst/>
              <a:gdLst/>
              <a:ahLst/>
              <a:cxnLst/>
              <a:rect l="l" t="t" r="r" b="b"/>
              <a:pathLst>
                <a:path w="5715000" h="1077595">
                  <a:moveTo>
                    <a:pt x="5715000" y="0"/>
                  </a:moveTo>
                  <a:lnTo>
                    <a:pt x="0" y="0"/>
                  </a:lnTo>
                  <a:lnTo>
                    <a:pt x="0" y="1077467"/>
                  </a:lnTo>
                  <a:lnTo>
                    <a:pt x="5715000" y="1077467"/>
                  </a:lnTo>
                  <a:lnTo>
                    <a:pt x="5715000" y="0"/>
                  </a:lnTo>
                  <a:close/>
                </a:path>
              </a:pathLst>
            </a:custGeom>
            <a:solidFill>
              <a:srgbClr val="C0504D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58774" y="4787645"/>
              <a:ext cx="5715000" cy="1077595"/>
            </a:xfrm>
            <a:custGeom>
              <a:avLst/>
              <a:gdLst/>
              <a:ahLst/>
              <a:cxnLst/>
              <a:rect l="l" t="t" r="r" b="b"/>
              <a:pathLst>
                <a:path w="5715000" h="1077595">
                  <a:moveTo>
                    <a:pt x="0" y="1077467"/>
                  </a:moveTo>
                  <a:lnTo>
                    <a:pt x="5715000" y="1077467"/>
                  </a:lnTo>
                  <a:lnTo>
                    <a:pt x="5715000" y="0"/>
                  </a:lnTo>
                  <a:lnTo>
                    <a:pt x="0" y="0"/>
                  </a:lnTo>
                  <a:lnTo>
                    <a:pt x="0" y="1077467"/>
                  </a:lnTo>
                  <a:close/>
                </a:path>
              </a:pathLst>
            </a:custGeom>
            <a:ln w="28956">
              <a:solidFill>
                <a:srgbClr val="057C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23442" y="4685817"/>
            <a:ext cx="2332355" cy="112268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60"/>
              </a:spcBef>
            </a:pPr>
            <a:r>
              <a:rPr sz="1600" spc="-10" dirty="0">
                <a:latin typeface="Calibri"/>
                <a:cs typeface="Calibri"/>
              </a:rPr>
              <a:t>Donde:</a:t>
            </a:r>
            <a:endParaRPr sz="1600">
              <a:latin typeface="Calibri"/>
              <a:cs typeface="Calibri"/>
            </a:endParaRPr>
          </a:p>
          <a:p>
            <a:pPr marL="25400" marR="30480">
              <a:lnSpc>
                <a:spcPct val="150000"/>
              </a:lnSpc>
            </a:pPr>
            <a:r>
              <a:rPr sz="1600" dirty="0">
                <a:latin typeface="Calibri"/>
                <a:cs typeface="Calibri"/>
              </a:rPr>
              <a:t>C</a:t>
            </a:r>
            <a:r>
              <a:rPr sz="1575" baseline="-21164" dirty="0">
                <a:latin typeface="Calibri"/>
                <a:cs typeface="Calibri"/>
              </a:rPr>
              <a:t>i</a:t>
            </a:r>
            <a:r>
              <a:rPr sz="1600" dirty="0">
                <a:latin typeface="Calibri"/>
                <a:cs typeface="Calibri"/>
              </a:rPr>
              <a:t>: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concentración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inicial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(M) </a:t>
            </a:r>
            <a:r>
              <a:rPr sz="1600" dirty="0">
                <a:latin typeface="Calibri"/>
                <a:cs typeface="Calibri"/>
              </a:rPr>
              <a:t>C</a:t>
            </a:r>
            <a:r>
              <a:rPr sz="1575" baseline="-21164" dirty="0">
                <a:latin typeface="Calibri"/>
                <a:cs typeface="Calibri"/>
              </a:rPr>
              <a:t>f</a:t>
            </a:r>
            <a:r>
              <a:rPr sz="1600" dirty="0">
                <a:latin typeface="Calibri"/>
                <a:cs typeface="Calibri"/>
              </a:rPr>
              <a:t>: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concentración </a:t>
            </a:r>
            <a:r>
              <a:rPr sz="1600" dirty="0">
                <a:latin typeface="Calibri"/>
                <a:cs typeface="Calibri"/>
              </a:rPr>
              <a:t>final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(M)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84861" y="5051602"/>
            <a:ext cx="22663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30480" indent="13335">
              <a:lnSpc>
                <a:spcPct val="150000"/>
              </a:lnSpc>
              <a:spcBef>
                <a:spcPts val="100"/>
              </a:spcBef>
            </a:pPr>
            <a:r>
              <a:rPr sz="1600" dirty="0">
                <a:latin typeface="Calibri"/>
                <a:cs typeface="Calibri"/>
              </a:rPr>
              <a:t>V</a:t>
            </a:r>
            <a:r>
              <a:rPr sz="1575" baseline="-21164" dirty="0">
                <a:latin typeface="Calibri"/>
                <a:cs typeface="Calibri"/>
              </a:rPr>
              <a:t>i</a:t>
            </a:r>
            <a:r>
              <a:rPr sz="1600" dirty="0">
                <a:latin typeface="Calibri"/>
                <a:cs typeface="Calibri"/>
              </a:rPr>
              <a:t>: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volumen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inicial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(mL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L) </a:t>
            </a:r>
            <a:r>
              <a:rPr sz="1600" dirty="0">
                <a:latin typeface="Calibri"/>
                <a:cs typeface="Calibri"/>
              </a:rPr>
              <a:t>V</a:t>
            </a:r>
            <a:r>
              <a:rPr sz="1575" baseline="-21164" dirty="0">
                <a:latin typeface="Calibri"/>
                <a:cs typeface="Calibri"/>
              </a:rPr>
              <a:t>f</a:t>
            </a:r>
            <a:r>
              <a:rPr sz="1600" dirty="0">
                <a:latin typeface="Calibri"/>
                <a:cs typeface="Calibri"/>
              </a:rPr>
              <a:t>: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volumen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final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(mL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L)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2795" y="1700783"/>
            <a:ext cx="3243580" cy="1229995"/>
            <a:chOff x="272795" y="1700783"/>
            <a:chExt cx="3243580" cy="1229995"/>
          </a:xfrm>
        </p:grpSpPr>
        <p:sp>
          <p:nvSpPr>
            <p:cNvPr id="3" name="object 3"/>
            <p:cNvSpPr/>
            <p:nvPr/>
          </p:nvSpPr>
          <p:spPr>
            <a:xfrm>
              <a:off x="287273" y="1715261"/>
              <a:ext cx="3214370" cy="1201420"/>
            </a:xfrm>
            <a:custGeom>
              <a:avLst/>
              <a:gdLst/>
              <a:ahLst/>
              <a:cxnLst/>
              <a:rect l="l" t="t" r="r" b="b"/>
              <a:pathLst>
                <a:path w="3214370" h="1201420">
                  <a:moveTo>
                    <a:pt x="3214116" y="0"/>
                  </a:moveTo>
                  <a:lnTo>
                    <a:pt x="0" y="0"/>
                  </a:lnTo>
                  <a:lnTo>
                    <a:pt x="0" y="1200912"/>
                  </a:lnTo>
                  <a:lnTo>
                    <a:pt x="3214116" y="1200912"/>
                  </a:lnTo>
                  <a:lnTo>
                    <a:pt x="3214116" y="0"/>
                  </a:lnTo>
                  <a:close/>
                </a:path>
              </a:pathLst>
            </a:custGeom>
            <a:solidFill>
              <a:srgbClr val="C0504D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7273" y="1715261"/>
              <a:ext cx="3214370" cy="1201420"/>
            </a:xfrm>
            <a:custGeom>
              <a:avLst/>
              <a:gdLst/>
              <a:ahLst/>
              <a:cxnLst/>
              <a:rect l="l" t="t" r="r" b="b"/>
              <a:pathLst>
                <a:path w="3214370" h="1201420">
                  <a:moveTo>
                    <a:pt x="0" y="1200912"/>
                  </a:moveTo>
                  <a:lnTo>
                    <a:pt x="3214116" y="1200912"/>
                  </a:lnTo>
                  <a:lnTo>
                    <a:pt x="3214116" y="0"/>
                  </a:lnTo>
                  <a:lnTo>
                    <a:pt x="0" y="0"/>
                  </a:lnTo>
                  <a:lnTo>
                    <a:pt x="0" y="1200912"/>
                  </a:lnTo>
                  <a:close/>
                </a:path>
              </a:pathLst>
            </a:custGeom>
            <a:ln w="28956">
              <a:solidFill>
                <a:srgbClr val="057C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070355" y="2007235"/>
            <a:ext cx="999490" cy="84836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1180"/>
              </a:spcBef>
            </a:pPr>
            <a:r>
              <a:rPr sz="1800" dirty="0">
                <a:latin typeface="Calibri"/>
                <a:cs typeface="Calibri"/>
              </a:rPr>
              <a:t>C</a:t>
            </a:r>
            <a:r>
              <a:rPr sz="1800" baseline="-20833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1,00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Calibri"/>
                <a:cs typeface="Calibri"/>
              </a:rPr>
              <a:t>C</a:t>
            </a:r>
            <a:r>
              <a:rPr sz="1800" baseline="-20833" dirty="0">
                <a:latin typeface="Calibri"/>
                <a:cs typeface="Calibri"/>
              </a:rPr>
              <a:t>f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0,40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66236" y="2007235"/>
            <a:ext cx="5670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30480" indent="635">
              <a:lnSpc>
                <a:spcPct val="15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V</a:t>
            </a:r>
            <a:r>
              <a:rPr sz="1800" baseline="-20833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? </a:t>
            </a:r>
            <a:r>
              <a:rPr sz="1800" dirty="0">
                <a:latin typeface="Calibri"/>
                <a:cs typeface="Calibri"/>
              </a:rPr>
              <a:t>V</a:t>
            </a:r>
            <a:r>
              <a:rPr sz="1800" baseline="-20833" dirty="0">
                <a:latin typeface="Calibri"/>
                <a:cs typeface="Calibri"/>
              </a:rPr>
              <a:t>f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1L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1063" y="0"/>
            <a:ext cx="4872355" cy="619125"/>
          </a:xfrm>
          <a:custGeom>
            <a:avLst/>
            <a:gdLst/>
            <a:ahLst/>
            <a:cxnLst/>
            <a:rect l="l" t="t" r="r" b="b"/>
            <a:pathLst>
              <a:path w="4872355" h="619125">
                <a:moveTo>
                  <a:pt x="4868326" y="0"/>
                </a:moveTo>
                <a:lnTo>
                  <a:pt x="3898" y="0"/>
                </a:lnTo>
                <a:lnTo>
                  <a:pt x="0" y="19303"/>
                </a:lnTo>
                <a:lnTo>
                  <a:pt x="0" y="498855"/>
                </a:lnTo>
                <a:lnTo>
                  <a:pt x="9420" y="545502"/>
                </a:lnTo>
                <a:lnTo>
                  <a:pt x="35112" y="583612"/>
                </a:lnTo>
                <a:lnTo>
                  <a:pt x="73219" y="609316"/>
                </a:lnTo>
                <a:lnTo>
                  <a:pt x="119888" y="618744"/>
                </a:lnTo>
                <a:lnTo>
                  <a:pt x="4752340" y="618744"/>
                </a:lnTo>
                <a:lnTo>
                  <a:pt x="4798986" y="609316"/>
                </a:lnTo>
                <a:lnTo>
                  <a:pt x="4837096" y="583612"/>
                </a:lnTo>
                <a:lnTo>
                  <a:pt x="4862800" y="545502"/>
                </a:lnTo>
                <a:lnTo>
                  <a:pt x="4872228" y="498855"/>
                </a:lnTo>
                <a:lnTo>
                  <a:pt x="4872228" y="19303"/>
                </a:lnTo>
                <a:lnTo>
                  <a:pt x="486832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42214" y="16510"/>
            <a:ext cx="8731885" cy="2016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Ejemplo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70"/>
              </a:spcBef>
            </a:pPr>
            <a:endParaRPr sz="28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Preparar</a:t>
            </a:r>
            <a:r>
              <a:rPr sz="2000" spc="3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1L</a:t>
            </a:r>
            <a:r>
              <a:rPr sz="2000" spc="3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3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</a:t>
            </a:r>
            <a:r>
              <a:rPr sz="2000" spc="3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disolución</a:t>
            </a:r>
            <a:r>
              <a:rPr sz="2000" spc="3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3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permanganato</a:t>
            </a:r>
            <a:r>
              <a:rPr sz="2000" spc="3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3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potasio</a:t>
            </a:r>
            <a:r>
              <a:rPr sz="2000" spc="3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(KMnO</a:t>
            </a:r>
            <a:r>
              <a:rPr sz="1950" baseline="-21367" dirty="0">
                <a:latin typeface="Calibri"/>
                <a:cs typeface="Calibri"/>
              </a:rPr>
              <a:t>4</a:t>
            </a:r>
            <a:r>
              <a:rPr sz="2000" dirty="0">
                <a:latin typeface="Calibri"/>
                <a:cs typeface="Calibri"/>
              </a:rPr>
              <a:t>)</a:t>
            </a:r>
            <a:r>
              <a:rPr sz="2000" spc="3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0,40</a:t>
            </a:r>
            <a:r>
              <a:rPr sz="2000" spc="3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2000" spc="36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partir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disolución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KMnO</a:t>
            </a:r>
            <a:r>
              <a:rPr sz="1950" baseline="-21367" dirty="0">
                <a:latin typeface="Calibri"/>
                <a:cs typeface="Calibri"/>
              </a:rPr>
              <a:t>4</a:t>
            </a:r>
            <a:r>
              <a:rPr sz="1950" spc="172" baseline="-21367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1,00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M.</a:t>
            </a:r>
            <a:endParaRPr sz="2000">
              <a:latin typeface="Calibri"/>
              <a:cs typeface="Calibri"/>
            </a:endParaRPr>
          </a:p>
          <a:p>
            <a:pPr marL="1203960">
              <a:lnSpc>
                <a:spcPct val="100000"/>
              </a:lnSpc>
              <a:spcBef>
                <a:spcPts val="1370"/>
              </a:spcBef>
            </a:pPr>
            <a:r>
              <a:rPr sz="1800" spc="-10" dirty="0">
                <a:latin typeface="Calibri"/>
                <a:cs typeface="Calibri"/>
              </a:rPr>
              <a:t>Tenemos: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2335" y="44196"/>
            <a:ext cx="723900" cy="76047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929634" y="1988057"/>
            <a:ext cx="3215640" cy="585470"/>
          </a:xfrm>
          <a:prstGeom prst="rect">
            <a:avLst/>
          </a:prstGeom>
          <a:solidFill>
            <a:srgbClr val="057CD9">
              <a:alpha val="39999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marL="461009">
              <a:lnSpc>
                <a:spcPct val="100000"/>
              </a:lnSpc>
              <a:spcBef>
                <a:spcPts val="160"/>
              </a:spcBef>
            </a:pPr>
            <a:r>
              <a:rPr sz="3200" dirty="0">
                <a:latin typeface="Calibri"/>
                <a:cs typeface="Calibri"/>
              </a:rPr>
              <a:t>C</a:t>
            </a:r>
            <a:r>
              <a:rPr sz="3150" baseline="-21164" dirty="0">
                <a:latin typeface="Calibri"/>
                <a:cs typeface="Calibri"/>
              </a:rPr>
              <a:t>i</a:t>
            </a:r>
            <a:r>
              <a:rPr sz="3150" spc="367" baseline="-2116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x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</a:t>
            </a:r>
            <a:r>
              <a:rPr sz="3150" baseline="-21164" dirty="0">
                <a:latin typeface="Calibri"/>
                <a:cs typeface="Calibri"/>
              </a:rPr>
              <a:t>i</a:t>
            </a:r>
            <a:r>
              <a:rPr sz="3150" spc="352" baseline="-2116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=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150" baseline="-21164" dirty="0">
                <a:latin typeface="Calibri"/>
                <a:cs typeface="Calibri"/>
              </a:rPr>
              <a:t>f</a:t>
            </a:r>
            <a:r>
              <a:rPr sz="3150" spc="359" baseline="-2116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x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V</a:t>
            </a:r>
            <a:r>
              <a:rPr sz="3150" spc="-37" baseline="-21164" dirty="0">
                <a:latin typeface="Calibri"/>
                <a:cs typeface="Calibri"/>
              </a:rPr>
              <a:t>f</a:t>
            </a:r>
            <a:endParaRPr sz="3150" baseline="-21164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4642" y="3262121"/>
            <a:ext cx="23234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Por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tanto,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tenemos: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43377" y="3786378"/>
            <a:ext cx="5358765" cy="1324610"/>
          </a:xfrm>
          <a:prstGeom prst="rect">
            <a:avLst/>
          </a:prstGeom>
          <a:solidFill>
            <a:srgbClr val="057CD9">
              <a:alpha val="39999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65"/>
              </a:spcBef>
            </a:pPr>
            <a:r>
              <a:rPr sz="3200" dirty="0">
                <a:latin typeface="Calibri"/>
                <a:cs typeface="Calibri"/>
              </a:rPr>
              <a:t>1,00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x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</a:t>
            </a:r>
            <a:r>
              <a:rPr sz="3150" baseline="-21164" dirty="0">
                <a:latin typeface="Calibri"/>
                <a:cs typeface="Calibri"/>
              </a:rPr>
              <a:t>i</a:t>
            </a:r>
            <a:r>
              <a:rPr sz="3150" spc="345" baseline="-2116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=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0,40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x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1L</a:t>
            </a:r>
            <a:endParaRPr sz="32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1920"/>
              </a:spcBef>
            </a:pPr>
            <a:r>
              <a:rPr sz="3200" dirty="0">
                <a:latin typeface="Calibri"/>
                <a:cs typeface="Calibri"/>
              </a:rPr>
              <a:t>V</a:t>
            </a:r>
            <a:r>
              <a:rPr sz="3150" baseline="-21164" dirty="0">
                <a:latin typeface="Calibri"/>
                <a:cs typeface="Calibri"/>
              </a:rPr>
              <a:t>i</a:t>
            </a:r>
            <a:r>
              <a:rPr sz="3150" spc="352" baseline="-2116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=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0,4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400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mL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7614" y="5523382"/>
            <a:ext cx="868235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Por</a:t>
            </a:r>
            <a:r>
              <a:rPr sz="2000" spc="1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tanto,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deben</a:t>
            </a:r>
            <a:r>
              <a:rPr sz="2000" spc="2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tomar</a:t>
            </a:r>
            <a:r>
              <a:rPr sz="2000" spc="1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400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mL</a:t>
            </a:r>
            <a:r>
              <a:rPr sz="2000" spc="1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disolución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1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permanganato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potasio </a:t>
            </a:r>
            <a:r>
              <a:rPr sz="2000" dirty="0">
                <a:latin typeface="Calibri"/>
                <a:cs typeface="Calibri"/>
              </a:rPr>
              <a:t>(KMnO</a:t>
            </a:r>
            <a:r>
              <a:rPr sz="1950" baseline="-21367" dirty="0">
                <a:latin typeface="Calibri"/>
                <a:cs typeface="Calibri"/>
              </a:rPr>
              <a:t>4</a:t>
            </a:r>
            <a:r>
              <a:rPr sz="2000" dirty="0">
                <a:latin typeface="Calibri"/>
                <a:cs typeface="Calibri"/>
              </a:rPr>
              <a:t>)</a:t>
            </a:r>
            <a:r>
              <a:rPr sz="2000" spc="3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1,00</a:t>
            </a:r>
            <a:r>
              <a:rPr sz="2000" spc="3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2000" spc="4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4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diluir</a:t>
            </a:r>
            <a:r>
              <a:rPr sz="2000" spc="4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(aforar)</a:t>
            </a:r>
            <a:r>
              <a:rPr sz="2000" spc="4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hasta</a:t>
            </a:r>
            <a:r>
              <a:rPr sz="2000" spc="4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1000</a:t>
            </a:r>
            <a:r>
              <a:rPr sz="2000" spc="40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mL</a:t>
            </a:r>
            <a:r>
              <a:rPr sz="2000" spc="3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(1L)</a:t>
            </a:r>
            <a:r>
              <a:rPr sz="2000" spc="4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adicionando</a:t>
            </a:r>
            <a:r>
              <a:rPr sz="2000" spc="40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agua</a:t>
            </a:r>
            <a:r>
              <a:rPr sz="2000" spc="4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(en</a:t>
            </a:r>
            <a:r>
              <a:rPr sz="2000" spc="40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un </a:t>
            </a:r>
            <a:r>
              <a:rPr sz="2000" dirty="0">
                <a:latin typeface="Calibri"/>
                <a:cs typeface="Calibri"/>
              </a:rPr>
              <a:t>matraz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volumétrico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1L).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792" y="492709"/>
            <a:ext cx="1901189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6.2</a:t>
            </a:r>
            <a:r>
              <a:rPr sz="2000" spc="-30" dirty="0"/>
              <a:t> </a:t>
            </a:r>
            <a:r>
              <a:rPr sz="2000" dirty="0"/>
              <a:t>Molalidad</a:t>
            </a:r>
            <a:r>
              <a:rPr sz="2000" spc="-25" dirty="0"/>
              <a:t> (m)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0" y="854963"/>
            <a:ext cx="3132455" cy="1905"/>
          </a:xfrm>
          <a:custGeom>
            <a:avLst/>
            <a:gdLst/>
            <a:ahLst/>
            <a:cxnLst/>
            <a:rect l="l" t="t" r="r" b="b"/>
            <a:pathLst>
              <a:path w="3132455" h="1905">
                <a:moveTo>
                  <a:pt x="0" y="0"/>
                </a:moveTo>
                <a:lnTo>
                  <a:pt x="3132201" y="1650"/>
                </a:lnTo>
              </a:path>
            </a:pathLst>
          </a:custGeom>
          <a:ln w="9144">
            <a:solidFill>
              <a:srgbClr val="057C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1691" y="1309878"/>
            <a:ext cx="86296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La molalidad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(m)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número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moles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soluto que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contiene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kilogramo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disolvente. </a:t>
            </a:r>
            <a:r>
              <a:rPr sz="1800" dirty="0">
                <a:latin typeface="Calibri"/>
                <a:cs typeface="Calibri"/>
              </a:rPr>
              <a:t>Para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preparar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disoluciones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determinada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molalidad,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emplea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matraz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aforado </a:t>
            </a:r>
            <a:r>
              <a:rPr sz="1800" dirty="0">
                <a:latin typeface="Calibri"/>
                <a:cs typeface="Calibri"/>
              </a:rPr>
              <a:t>como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caso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-10" dirty="0">
                <a:latin typeface="Calibri"/>
                <a:cs typeface="Calibri"/>
              </a:rPr>
              <a:t> molaridad, </a:t>
            </a:r>
            <a:r>
              <a:rPr sz="1800" dirty="0">
                <a:latin typeface="Calibri"/>
                <a:cs typeface="Calibri"/>
              </a:rPr>
              <a:t>sino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puede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emplear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vaso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precipitado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masar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balanza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analítica</a:t>
            </a:r>
            <a:r>
              <a:rPr sz="1800" spc="-1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58517" y="3929634"/>
            <a:ext cx="5786755" cy="370840"/>
          </a:xfrm>
          <a:prstGeom prst="rect">
            <a:avLst/>
          </a:prstGeom>
          <a:solidFill>
            <a:srgbClr val="C0504D">
              <a:alpha val="25097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448945">
              <a:lnSpc>
                <a:spcPct val="100000"/>
              </a:lnSpc>
              <a:spcBef>
                <a:spcPts val="244"/>
              </a:spcBef>
            </a:pPr>
            <a:r>
              <a:rPr sz="1800" dirty="0">
                <a:latin typeface="Calibri"/>
                <a:cs typeface="Calibri"/>
              </a:rPr>
              <a:t>m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moles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soluto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1000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gramos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disolvente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85594" y="4784597"/>
            <a:ext cx="6716395" cy="646430"/>
          </a:xfrm>
          <a:prstGeom prst="rect">
            <a:avLst/>
          </a:prstGeom>
          <a:solidFill>
            <a:srgbClr val="C0504D">
              <a:alpha val="10195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35"/>
              </a:spcBef>
            </a:pPr>
            <a:r>
              <a:rPr sz="1800" dirty="0">
                <a:latin typeface="Calibri"/>
                <a:cs typeface="Calibri"/>
              </a:rPr>
              <a:t>La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molalidad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está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función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volumen,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independiente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25" dirty="0">
                <a:latin typeface="Calibri"/>
                <a:cs typeface="Calibri"/>
              </a:rPr>
              <a:t> la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temperatura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presión.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4018" y="4914138"/>
            <a:ext cx="1499870" cy="368935"/>
          </a:xfrm>
          <a:prstGeom prst="rect">
            <a:avLst/>
          </a:prstGeom>
          <a:solidFill>
            <a:srgbClr val="057CD9">
              <a:alpha val="39999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354330">
              <a:lnSpc>
                <a:spcPct val="100000"/>
              </a:lnSpc>
              <a:spcBef>
                <a:spcPts val="245"/>
              </a:spcBef>
            </a:pPr>
            <a:r>
              <a:rPr sz="1800" spc="-10" dirty="0">
                <a:latin typeface="Calibri"/>
                <a:cs typeface="Calibri"/>
              </a:rPr>
              <a:t>Ventajas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42872" y="5053584"/>
            <a:ext cx="443230" cy="173990"/>
          </a:xfrm>
          <a:custGeom>
            <a:avLst/>
            <a:gdLst/>
            <a:ahLst/>
            <a:cxnLst/>
            <a:rect l="l" t="t" r="r" b="b"/>
            <a:pathLst>
              <a:path w="443230" h="173989">
                <a:moveTo>
                  <a:pt x="269239" y="0"/>
                </a:moveTo>
                <a:lnTo>
                  <a:pt x="269239" y="173736"/>
                </a:lnTo>
                <a:lnTo>
                  <a:pt x="385063" y="115824"/>
                </a:lnTo>
                <a:lnTo>
                  <a:pt x="298195" y="115824"/>
                </a:lnTo>
                <a:lnTo>
                  <a:pt x="298195" y="57912"/>
                </a:lnTo>
                <a:lnTo>
                  <a:pt x="385063" y="57912"/>
                </a:lnTo>
                <a:lnTo>
                  <a:pt x="269239" y="0"/>
                </a:lnTo>
                <a:close/>
              </a:path>
              <a:path w="443230" h="173989">
                <a:moveTo>
                  <a:pt x="269239" y="57912"/>
                </a:moveTo>
                <a:lnTo>
                  <a:pt x="0" y="57912"/>
                </a:lnTo>
                <a:lnTo>
                  <a:pt x="0" y="115824"/>
                </a:lnTo>
                <a:lnTo>
                  <a:pt x="269239" y="115824"/>
                </a:lnTo>
                <a:lnTo>
                  <a:pt x="269239" y="57912"/>
                </a:lnTo>
                <a:close/>
              </a:path>
              <a:path w="443230" h="173989">
                <a:moveTo>
                  <a:pt x="385063" y="57912"/>
                </a:moveTo>
                <a:lnTo>
                  <a:pt x="298195" y="57912"/>
                </a:lnTo>
                <a:lnTo>
                  <a:pt x="298195" y="115824"/>
                </a:lnTo>
                <a:lnTo>
                  <a:pt x="385063" y="115824"/>
                </a:lnTo>
                <a:lnTo>
                  <a:pt x="442975" y="86868"/>
                </a:lnTo>
                <a:lnTo>
                  <a:pt x="385063" y="57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85594" y="5787390"/>
            <a:ext cx="6716395" cy="646430"/>
          </a:xfrm>
          <a:prstGeom prst="rect">
            <a:avLst/>
          </a:prstGeom>
          <a:solidFill>
            <a:srgbClr val="C0504D">
              <a:alpha val="10195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2749550" marR="126364" indent="-2620010">
              <a:lnSpc>
                <a:spcPct val="100000"/>
              </a:lnSpc>
              <a:spcBef>
                <a:spcPts val="240"/>
              </a:spcBef>
            </a:pPr>
            <a:r>
              <a:rPr sz="1800" dirty="0">
                <a:latin typeface="Calibri"/>
                <a:cs typeface="Calibri"/>
              </a:rPr>
              <a:t>Para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relacionarla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molaridad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requiere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conocer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densidad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de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disolución.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4018" y="5918453"/>
            <a:ext cx="1499870" cy="368935"/>
          </a:xfrm>
          <a:prstGeom prst="rect">
            <a:avLst/>
          </a:prstGeom>
          <a:solidFill>
            <a:srgbClr val="057CD9">
              <a:alpha val="39999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91135">
              <a:lnSpc>
                <a:spcPct val="100000"/>
              </a:lnSpc>
              <a:spcBef>
                <a:spcPts val="235"/>
              </a:spcBef>
            </a:pPr>
            <a:r>
              <a:rPr sz="1800" spc="-10" dirty="0">
                <a:latin typeface="Calibri"/>
                <a:cs typeface="Calibri"/>
              </a:rPr>
              <a:t>Desventajas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42872" y="6056376"/>
            <a:ext cx="443230" cy="173990"/>
          </a:xfrm>
          <a:custGeom>
            <a:avLst/>
            <a:gdLst/>
            <a:ahLst/>
            <a:cxnLst/>
            <a:rect l="l" t="t" r="r" b="b"/>
            <a:pathLst>
              <a:path w="443230" h="173989">
                <a:moveTo>
                  <a:pt x="269239" y="0"/>
                </a:moveTo>
                <a:lnTo>
                  <a:pt x="269239" y="173736"/>
                </a:lnTo>
                <a:lnTo>
                  <a:pt x="385063" y="115824"/>
                </a:lnTo>
                <a:lnTo>
                  <a:pt x="298195" y="115824"/>
                </a:lnTo>
                <a:lnTo>
                  <a:pt x="298195" y="57912"/>
                </a:lnTo>
                <a:lnTo>
                  <a:pt x="385063" y="57912"/>
                </a:lnTo>
                <a:lnTo>
                  <a:pt x="269239" y="0"/>
                </a:lnTo>
                <a:close/>
              </a:path>
              <a:path w="443230" h="173989">
                <a:moveTo>
                  <a:pt x="269239" y="57912"/>
                </a:moveTo>
                <a:lnTo>
                  <a:pt x="0" y="57912"/>
                </a:lnTo>
                <a:lnTo>
                  <a:pt x="0" y="115824"/>
                </a:lnTo>
                <a:lnTo>
                  <a:pt x="269239" y="115824"/>
                </a:lnTo>
                <a:lnTo>
                  <a:pt x="269239" y="57912"/>
                </a:lnTo>
                <a:close/>
              </a:path>
              <a:path w="443230" h="173989">
                <a:moveTo>
                  <a:pt x="385063" y="57912"/>
                </a:moveTo>
                <a:lnTo>
                  <a:pt x="298195" y="57912"/>
                </a:lnTo>
                <a:lnTo>
                  <a:pt x="298195" y="115824"/>
                </a:lnTo>
                <a:lnTo>
                  <a:pt x="385063" y="115824"/>
                </a:lnTo>
                <a:lnTo>
                  <a:pt x="442975" y="86868"/>
                </a:lnTo>
                <a:lnTo>
                  <a:pt x="385063" y="57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44795" y="3105424"/>
            <a:ext cx="2992755" cy="0"/>
          </a:xfrm>
          <a:custGeom>
            <a:avLst/>
            <a:gdLst/>
            <a:ahLst/>
            <a:cxnLst/>
            <a:rect l="l" t="t" r="r" b="b"/>
            <a:pathLst>
              <a:path w="2992754">
                <a:moveTo>
                  <a:pt x="0" y="0"/>
                </a:moveTo>
                <a:lnTo>
                  <a:pt x="2992635" y="0"/>
                </a:lnTo>
              </a:path>
            </a:pathLst>
          </a:custGeom>
          <a:ln w="188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884990" y="2541568"/>
            <a:ext cx="2520315" cy="5048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150" dirty="0">
                <a:latin typeface="Times New Roman"/>
                <a:cs typeface="Times New Roman"/>
              </a:rPr>
              <a:t>moles</a:t>
            </a:r>
            <a:r>
              <a:rPr sz="3150" spc="-95" dirty="0">
                <a:latin typeface="Times New Roman"/>
                <a:cs typeface="Times New Roman"/>
              </a:rPr>
              <a:t> </a:t>
            </a:r>
            <a:r>
              <a:rPr sz="3150" dirty="0">
                <a:latin typeface="Times New Roman"/>
                <a:cs typeface="Times New Roman"/>
              </a:rPr>
              <a:t>de</a:t>
            </a:r>
            <a:r>
              <a:rPr sz="3150" spc="-125" dirty="0">
                <a:latin typeface="Times New Roman"/>
                <a:cs typeface="Times New Roman"/>
              </a:rPr>
              <a:t> </a:t>
            </a:r>
            <a:r>
              <a:rPr sz="3150" spc="-10" dirty="0">
                <a:latin typeface="Times New Roman"/>
                <a:cs typeface="Times New Roman"/>
              </a:rPr>
              <a:t>soluto</a:t>
            </a:r>
            <a:endParaRPr sz="31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34027" y="2793447"/>
            <a:ext cx="2653030" cy="5048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150" spc="-10" dirty="0">
                <a:latin typeface="Times New Roman"/>
                <a:cs typeface="Times New Roman"/>
              </a:rPr>
              <a:t>Molalidad</a:t>
            </a:r>
            <a:r>
              <a:rPr sz="3150" spc="-125" dirty="0">
                <a:latin typeface="Times New Roman"/>
                <a:cs typeface="Times New Roman"/>
              </a:rPr>
              <a:t> </a:t>
            </a:r>
            <a:r>
              <a:rPr sz="3150" dirty="0">
                <a:latin typeface="Times New Roman"/>
                <a:cs typeface="Times New Roman"/>
              </a:rPr>
              <a:t>(m)</a:t>
            </a:r>
            <a:r>
              <a:rPr sz="3150" spc="-125" dirty="0">
                <a:latin typeface="Times New Roman"/>
                <a:cs typeface="Times New Roman"/>
              </a:rPr>
              <a:t> </a:t>
            </a:r>
            <a:r>
              <a:rPr sz="3150" spc="-50" dirty="0">
                <a:latin typeface="Times New Roman"/>
                <a:cs typeface="Times New Roman"/>
              </a:rPr>
              <a:t>=</a:t>
            </a:r>
            <a:endParaRPr sz="31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13511" y="3105945"/>
            <a:ext cx="3021965" cy="5048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150" dirty="0">
                <a:latin typeface="Times New Roman"/>
                <a:cs typeface="Times New Roman"/>
              </a:rPr>
              <a:t>1</a:t>
            </a:r>
            <a:r>
              <a:rPr sz="3150" spc="-30" dirty="0">
                <a:latin typeface="Times New Roman"/>
                <a:cs typeface="Times New Roman"/>
              </a:rPr>
              <a:t> </a:t>
            </a:r>
            <a:r>
              <a:rPr sz="3150" dirty="0">
                <a:latin typeface="Times New Roman"/>
                <a:cs typeface="Times New Roman"/>
              </a:rPr>
              <a:t>Kg</a:t>
            </a:r>
            <a:r>
              <a:rPr sz="3150" spc="-30" dirty="0">
                <a:latin typeface="Times New Roman"/>
                <a:cs typeface="Times New Roman"/>
              </a:rPr>
              <a:t> </a:t>
            </a:r>
            <a:r>
              <a:rPr sz="3150" dirty="0">
                <a:latin typeface="Times New Roman"/>
                <a:cs typeface="Times New Roman"/>
              </a:rPr>
              <a:t>de</a:t>
            </a:r>
            <a:r>
              <a:rPr sz="3150" spc="-50" dirty="0">
                <a:latin typeface="Times New Roman"/>
                <a:cs typeface="Times New Roman"/>
              </a:rPr>
              <a:t> </a:t>
            </a:r>
            <a:r>
              <a:rPr sz="3150" spc="-10" dirty="0">
                <a:latin typeface="Times New Roman"/>
                <a:cs typeface="Times New Roman"/>
              </a:rPr>
              <a:t>disolvente</a:t>
            </a:r>
            <a:endParaRPr sz="3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1691" y="1091564"/>
            <a:ext cx="862774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Se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agregan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73,0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gramos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ácido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clorhídrico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(HCl)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200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gramos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agua,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¿cuál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la </a:t>
            </a:r>
            <a:r>
              <a:rPr sz="2000" dirty="0">
                <a:latin typeface="Calibri"/>
                <a:cs typeface="Calibri"/>
              </a:rPr>
              <a:t>molalidad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disolución?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7274" y="2286761"/>
            <a:ext cx="3214370" cy="370840"/>
          </a:xfrm>
          <a:prstGeom prst="rect">
            <a:avLst/>
          </a:prstGeom>
          <a:solidFill>
            <a:srgbClr val="C0504D">
              <a:alpha val="10195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607060">
              <a:lnSpc>
                <a:spcPct val="100000"/>
              </a:lnSpc>
              <a:spcBef>
                <a:spcPts val="240"/>
              </a:spcBef>
            </a:pPr>
            <a:r>
              <a:rPr sz="1800" dirty="0">
                <a:latin typeface="Calibri"/>
                <a:cs typeface="Calibri"/>
              </a:rPr>
              <a:t>MM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HCl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36,5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g/mol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15133" y="3286505"/>
            <a:ext cx="5143500" cy="784860"/>
          </a:xfrm>
          <a:prstGeom prst="rect">
            <a:avLst/>
          </a:prstGeom>
          <a:solidFill>
            <a:srgbClr val="C0504D">
              <a:alpha val="25097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44"/>
              </a:spcBef>
            </a:pPr>
            <a:r>
              <a:rPr sz="1800" dirty="0">
                <a:latin typeface="Calibri"/>
                <a:cs typeface="Calibri"/>
              </a:rPr>
              <a:t>Soluto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+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Disolvente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Disolución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75"/>
              </a:spcBef>
            </a:pPr>
            <a:r>
              <a:rPr sz="1800" dirty="0">
                <a:latin typeface="Calibri"/>
                <a:cs typeface="Calibri"/>
              </a:rPr>
              <a:t>73,0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+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200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273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g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137659" y="1923288"/>
            <a:ext cx="3869690" cy="1083945"/>
            <a:chOff x="4137659" y="1923288"/>
            <a:chExt cx="3869690" cy="1083945"/>
          </a:xfrm>
        </p:grpSpPr>
        <p:sp>
          <p:nvSpPr>
            <p:cNvPr id="6" name="object 6"/>
            <p:cNvSpPr/>
            <p:nvPr/>
          </p:nvSpPr>
          <p:spPr>
            <a:xfrm>
              <a:off x="4143755" y="1929384"/>
              <a:ext cx="3857625" cy="1071880"/>
            </a:xfrm>
            <a:custGeom>
              <a:avLst/>
              <a:gdLst/>
              <a:ahLst/>
              <a:cxnLst/>
              <a:rect l="l" t="t" r="r" b="b"/>
              <a:pathLst>
                <a:path w="3857625" h="1071880">
                  <a:moveTo>
                    <a:pt x="3678682" y="0"/>
                  </a:moveTo>
                  <a:lnTo>
                    <a:pt x="178562" y="0"/>
                  </a:lnTo>
                  <a:lnTo>
                    <a:pt x="131071" y="6382"/>
                  </a:lnTo>
                  <a:lnTo>
                    <a:pt x="88410" y="24393"/>
                  </a:lnTo>
                  <a:lnTo>
                    <a:pt x="52276" y="52324"/>
                  </a:lnTo>
                  <a:lnTo>
                    <a:pt x="24365" y="88467"/>
                  </a:lnTo>
                  <a:lnTo>
                    <a:pt x="6374" y="131115"/>
                  </a:lnTo>
                  <a:lnTo>
                    <a:pt x="0" y="178562"/>
                  </a:lnTo>
                  <a:lnTo>
                    <a:pt x="0" y="892810"/>
                  </a:lnTo>
                  <a:lnTo>
                    <a:pt x="6374" y="940256"/>
                  </a:lnTo>
                  <a:lnTo>
                    <a:pt x="24365" y="982904"/>
                  </a:lnTo>
                  <a:lnTo>
                    <a:pt x="52276" y="1019048"/>
                  </a:lnTo>
                  <a:lnTo>
                    <a:pt x="88410" y="1046978"/>
                  </a:lnTo>
                  <a:lnTo>
                    <a:pt x="131071" y="1064989"/>
                  </a:lnTo>
                  <a:lnTo>
                    <a:pt x="178562" y="1071371"/>
                  </a:lnTo>
                  <a:lnTo>
                    <a:pt x="3678682" y="1071371"/>
                  </a:lnTo>
                  <a:lnTo>
                    <a:pt x="3726128" y="1064989"/>
                  </a:lnTo>
                  <a:lnTo>
                    <a:pt x="3768776" y="1046978"/>
                  </a:lnTo>
                  <a:lnTo>
                    <a:pt x="3804920" y="1019048"/>
                  </a:lnTo>
                  <a:lnTo>
                    <a:pt x="3832850" y="982904"/>
                  </a:lnTo>
                  <a:lnTo>
                    <a:pt x="3850861" y="940256"/>
                  </a:lnTo>
                  <a:lnTo>
                    <a:pt x="3857244" y="892810"/>
                  </a:lnTo>
                  <a:lnTo>
                    <a:pt x="3857244" y="178562"/>
                  </a:lnTo>
                  <a:lnTo>
                    <a:pt x="3850861" y="131115"/>
                  </a:lnTo>
                  <a:lnTo>
                    <a:pt x="3832850" y="88467"/>
                  </a:lnTo>
                  <a:lnTo>
                    <a:pt x="3804920" y="52323"/>
                  </a:lnTo>
                  <a:lnTo>
                    <a:pt x="3768776" y="24393"/>
                  </a:lnTo>
                  <a:lnTo>
                    <a:pt x="3726128" y="6382"/>
                  </a:lnTo>
                  <a:lnTo>
                    <a:pt x="3678682" y="0"/>
                  </a:lnTo>
                  <a:close/>
                </a:path>
              </a:pathLst>
            </a:custGeom>
            <a:solidFill>
              <a:srgbClr val="CEC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43755" y="1929384"/>
              <a:ext cx="3857625" cy="1071880"/>
            </a:xfrm>
            <a:custGeom>
              <a:avLst/>
              <a:gdLst/>
              <a:ahLst/>
              <a:cxnLst/>
              <a:rect l="l" t="t" r="r" b="b"/>
              <a:pathLst>
                <a:path w="3857625" h="1071880">
                  <a:moveTo>
                    <a:pt x="0" y="178562"/>
                  </a:moveTo>
                  <a:lnTo>
                    <a:pt x="6374" y="131115"/>
                  </a:lnTo>
                  <a:lnTo>
                    <a:pt x="24365" y="88467"/>
                  </a:lnTo>
                  <a:lnTo>
                    <a:pt x="52276" y="52324"/>
                  </a:lnTo>
                  <a:lnTo>
                    <a:pt x="88410" y="24393"/>
                  </a:lnTo>
                  <a:lnTo>
                    <a:pt x="131071" y="6382"/>
                  </a:lnTo>
                  <a:lnTo>
                    <a:pt x="178562" y="0"/>
                  </a:lnTo>
                  <a:lnTo>
                    <a:pt x="3678682" y="0"/>
                  </a:lnTo>
                  <a:lnTo>
                    <a:pt x="3726128" y="6382"/>
                  </a:lnTo>
                  <a:lnTo>
                    <a:pt x="3768776" y="24393"/>
                  </a:lnTo>
                  <a:lnTo>
                    <a:pt x="3804920" y="52323"/>
                  </a:lnTo>
                  <a:lnTo>
                    <a:pt x="3832850" y="88467"/>
                  </a:lnTo>
                  <a:lnTo>
                    <a:pt x="3850861" y="131115"/>
                  </a:lnTo>
                  <a:lnTo>
                    <a:pt x="3857244" y="178562"/>
                  </a:lnTo>
                  <a:lnTo>
                    <a:pt x="3857244" y="892810"/>
                  </a:lnTo>
                  <a:lnTo>
                    <a:pt x="3850861" y="940256"/>
                  </a:lnTo>
                  <a:lnTo>
                    <a:pt x="3832850" y="982904"/>
                  </a:lnTo>
                  <a:lnTo>
                    <a:pt x="3804920" y="1019048"/>
                  </a:lnTo>
                  <a:lnTo>
                    <a:pt x="3768776" y="1046978"/>
                  </a:lnTo>
                  <a:lnTo>
                    <a:pt x="3726128" y="1064989"/>
                  </a:lnTo>
                  <a:lnTo>
                    <a:pt x="3678682" y="1071371"/>
                  </a:lnTo>
                  <a:lnTo>
                    <a:pt x="178562" y="1071371"/>
                  </a:lnTo>
                  <a:lnTo>
                    <a:pt x="131071" y="1064989"/>
                  </a:lnTo>
                  <a:lnTo>
                    <a:pt x="88410" y="1046978"/>
                  </a:lnTo>
                  <a:lnTo>
                    <a:pt x="52276" y="1019048"/>
                  </a:lnTo>
                  <a:lnTo>
                    <a:pt x="24365" y="982904"/>
                  </a:lnTo>
                  <a:lnTo>
                    <a:pt x="6374" y="940256"/>
                  </a:lnTo>
                  <a:lnTo>
                    <a:pt x="0" y="892810"/>
                  </a:lnTo>
                  <a:lnTo>
                    <a:pt x="0" y="178562"/>
                  </a:lnTo>
                  <a:close/>
                </a:path>
              </a:pathLst>
            </a:custGeom>
            <a:ln w="12191">
              <a:solidFill>
                <a:srgbClr val="9C9CD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260460" y="2243815"/>
            <a:ext cx="3575685" cy="3213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1900" dirty="0">
                <a:solidFill>
                  <a:srgbClr val="3E007E"/>
                </a:solidFill>
                <a:latin typeface="Times New Roman"/>
                <a:cs typeface="Times New Roman"/>
              </a:rPr>
              <a:t>n</a:t>
            </a:r>
            <a:r>
              <a:rPr sz="1900" spc="15" dirty="0">
                <a:solidFill>
                  <a:srgbClr val="3E007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3E007E"/>
                </a:solidFill>
                <a:latin typeface="Times New Roman"/>
                <a:cs typeface="Times New Roman"/>
              </a:rPr>
              <a:t>=</a:t>
            </a:r>
            <a:r>
              <a:rPr sz="1900" spc="465" dirty="0">
                <a:solidFill>
                  <a:srgbClr val="3E007E"/>
                </a:solidFill>
                <a:latin typeface="Times New Roman"/>
                <a:cs typeface="Times New Roman"/>
              </a:rPr>
              <a:t> </a:t>
            </a:r>
            <a:r>
              <a:rPr sz="2850" u="sng" baseline="33625" dirty="0">
                <a:solidFill>
                  <a:srgbClr val="3E007E"/>
                </a:solidFill>
                <a:uFill>
                  <a:solidFill>
                    <a:srgbClr val="3E007E"/>
                  </a:solidFill>
                </a:uFill>
                <a:latin typeface="Times New Roman"/>
                <a:cs typeface="Times New Roman"/>
              </a:rPr>
              <a:t>73,0</a:t>
            </a:r>
            <a:r>
              <a:rPr sz="2850" u="sng" spc="30" baseline="33625" dirty="0">
                <a:solidFill>
                  <a:srgbClr val="3E007E"/>
                </a:solidFill>
                <a:uFill>
                  <a:solidFill>
                    <a:srgbClr val="3E007E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50" u="sng" baseline="33625" dirty="0">
                <a:solidFill>
                  <a:srgbClr val="3E007E"/>
                </a:solidFill>
                <a:uFill>
                  <a:solidFill>
                    <a:srgbClr val="3E007E"/>
                  </a:solidFill>
                </a:uFill>
                <a:latin typeface="Times New Roman"/>
                <a:cs typeface="Times New Roman"/>
              </a:rPr>
              <a:t>g</a:t>
            </a:r>
            <a:r>
              <a:rPr sz="2850" u="sng" spc="30" baseline="33625" dirty="0">
                <a:solidFill>
                  <a:srgbClr val="3E007E"/>
                </a:solidFill>
                <a:uFill>
                  <a:solidFill>
                    <a:srgbClr val="3E007E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50" u="sng" baseline="33625" dirty="0">
                <a:solidFill>
                  <a:srgbClr val="3E007E"/>
                </a:solidFill>
                <a:uFill>
                  <a:solidFill>
                    <a:srgbClr val="3E007E"/>
                  </a:solidFill>
                </a:uFill>
                <a:latin typeface="Times New Roman"/>
                <a:cs typeface="Times New Roman"/>
              </a:rPr>
              <a:t>de</a:t>
            </a:r>
            <a:r>
              <a:rPr sz="2850" u="sng" spc="15" baseline="33625" dirty="0">
                <a:solidFill>
                  <a:srgbClr val="3E007E"/>
                </a:solidFill>
                <a:uFill>
                  <a:solidFill>
                    <a:srgbClr val="3E007E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50" u="sng" baseline="33625" dirty="0">
                <a:solidFill>
                  <a:srgbClr val="3E007E"/>
                </a:solidFill>
                <a:uFill>
                  <a:solidFill>
                    <a:srgbClr val="3E007E"/>
                  </a:solidFill>
                </a:uFill>
                <a:latin typeface="Times New Roman"/>
                <a:cs typeface="Times New Roman"/>
              </a:rPr>
              <a:t>HCl</a:t>
            </a:r>
            <a:r>
              <a:rPr sz="2850" spc="622" baseline="33625" dirty="0">
                <a:solidFill>
                  <a:srgbClr val="3E007E"/>
                </a:solidFill>
                <a:latin typeface="Times New Roman"/>
                <a:cs typeface="Times New Roman"/>
              </a:rPr>
              <a:t> </a:t>
            </a:r>
            <a:r>
              <a:rPr sz="1750" dirty="0">
                <a:solidFill>
                  <a:srgbClr val="3E007E"/>
                </a:solidFill>
                <a:latin typeface="Times New Roman"/>
                <a:cs typeface="Times New Roman"/>
              </a:rPr>
              <a:t>=</a:t>
            </a:r>
            <a:r>
              <a:rPr sz="1750" spc="15" dirty="0">
                <a:solidFill>
                  <a:srgbClr val="3E007E"/>
                </a:solidFill>
                <a:latin typeface="Times New Roman"/>
                <a:cs typeface="Times New Roman"/>
              </a:rPr>
              <a:t> </a:t>
            </a:r>
            <a:r>
              <a:rPr sz="1750" dirty="0">
                <a:solidFill>
                  <a:srgbClr val="3E007E"/>
                </a:solidFill>
                <a:latin typeface="Times New Roman"/>
                <a:cs typeface="Times New Roman"/>
              </a:rPr>
              <a:t>2,0</a:t>
            </a:r>
            <a:r>
              <a:rPr sz="1750" spc="20" dirty="0">
                <a:solidFill>
                  <a:srgbClr val="3E007E"/>
                </a:solidFill>
                <a:latin typeface="Times New Roman"/>
                <a:cs typeface="Times New Roman"/>
              </a:rPr>
              <a:t> </a:t>
            </a:r>
            <a:r>
              <a:rPr sz="1750" dirty="0">
                <a:solidFill>
                  <a:srgbClr val="3E007E"/>
                </a:solidFill>
                <a:latin typeface="Times New Roman"/>
                <a:cs typeface="Times New Roman"/>
              </a:rPr>
              <a:t>mol</a:t>
            </a:r>
            <a:r>
              <a:rPr sz="1750" spc="10" dirty="0">
                <a:solidFill>
                  <a:srgbClr val="3E007E"/>
                </a:solidFill>
                <a:latin typeface="Times New Roman"/>
                <a:cs typeface="Times New Roman"/>
              </a:rPr>
              <a:t> </a:t>
            </a:r>
            <a:r>
              <a:rPr sz="1750" dirty="0">
                <a:solidFill>
                  <a:srgbClr val="3E007E"/>
                </a:solidFill>
                <a:latin typeface="Times New Roman"/>
                <a:cs typeface="Times New Roman"/>
              </a:rPr>
              <a:t>de</a:t>
            </a:r>
            <a:r>
              <a:rPr sz="1750" spc="10" dirty="0">
                <a:solidFill>
                  <a:srgbClr val="3E007E"/>
                </a:solidFill>
                <a:latin typeface="Times New Roman"/>
                <a:cs typeface="Times New Roman"/>
              </a:rPr>
              <a:t> </a:t>
            </a:r>
            <a:r>
              <a:rPr sz="1750" spc="-25" dirty="0">
                <a:solidFill>
                  <a:srgbClr val="3E007E"/>
                </a:solidFill>
                <a:latin typeface="Times New Roman"/>
                <a:cs typeface="Times New Roman"/>
              </a:rPr>
              <a:t>HCl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78574" y="2421740"/>
            <a:ext cx="1090930" cy="3213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00" dirty="0">
                <a:solidFill>
                  <a:srgbClr val="3E007E"/>
                </a:solidFill>
                <a:latin typeface="Times New Roman"/>
                <a:cs typeface="Times New Roman"/>
              </a:rPr>
              <a:t>36,5</a:t>
            </a:r>
            <a:r>
              <a:rPr sz="1900" spc="35" dirty="0">
                <a:solidFill>
                  <a:srgbClr val="3E007E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3E007E"/>
                </a:solidFill>
                <a:latin typeface="Times New Roman"/>
                <a:cs typeface="Times New Roman"/>
              </a:rPr>
              <a:t>g/mol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69449" y="4251488"/>
            <a:ext cx="682815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25400"/>
              </a:lnSpc>
              <a:spcBef>
                <a:spcPts val="100"/>
              </a:spcBef>
              <a:tabLst>
                <a:tab pos="2631440" algn="l"/>
                <a:tab pos="2857500" algn="l"/>
                <a:tab pos="3255645" algn="l"/>
                <a:tab pos="3482340" algn="l"/>
              </a:tabLst>
            </a:pPr>
            <a:r>
              <a:rPr sz="3350" dirty="0">
                <a:latin typeface="Times New Roman"/>
                <a:cs typeface="Times New Roman"/>
              </a:rPr>
              <a:t>X</a:t>
            </a:r>
            <a:r>
              <a:rPr sz="3350" spc="-55" dirty="0">
                <a:latin typeface="Times New Roman"/>
                <a:cs typeface="Times New Roman"/>
              </a:rPr>
              <a:t> </a:t>
            </a:r>
            <a:r>
              <a:rPr sz="3350" dirty="0">
                <a:latin typeface="Times New Roman"/>
                <a:cs typeface="Times New Roman"/>
              </a:rPr>
              <a:t>mol</a:t>
            </a:r>
            <a:r>
              <a:rPr sz="3350" spc="-60" dirty="0">
                <a:latin typeface="Times New Roman"/>
                <a:cs typeface="Times New Roman"/>
              </a:rPr>
              <a:t> </a:t>
            </a:r>
            <a:r>
              <a:rPr sz="3350" dirty="0">
                <a:latin typeface="Times New Roman"/>
                <a:cs typeface="Times New Roman"/>
              </a:rPr>
              <a:t>de</a:t>
            </a:r>
            <a:r>
              <a:rPr sz="3350" spc="-50" dirty="0">
                <a:latin typeface="Times New Roman"/>
                <a:cs typeface="Times New Roman"/>
              </a:rPr>
              <a:t> </a:t>
            </a:r>
            <a:r>
              <a:rPr sz="3350" spc="-25" dirty="0">
                <a:latin typeface="Times New Roman"/>
                <a:cs typeface="Times New Roman"/>
              </a:rPr>
              <a:t>HCl</a:t>
            </a:r>
            <a:r>
              <a:rPr sz="3350" dirty="0">
                <a:latin typeface="Times New Roman"/>
                <a:cs typeface="Times New Roman"/>
              </a:rPr>
              <a:t>	</a:t>
            </a:r>
            <a:r>
              <a:rPr sz="3350" spc="-50" dirty="0">
                <a:latin typeface="Symbol"/>
                <a:cs typeface="Symbol"/>
              </a:rPr>
              <a:t></a:t>
            </a:r>
            <a:r>
              <a:rPr sz="3350" dirty="0">
                <a:latin typeface="Times New Roman"/>
                <a:cs typeface="Times New Roman"/>
              </a:rPr>
              <a:t>	1000</a:t>
            </a:r>
            <a:r>
              <a:rPr sz="3350" spc="-25" dirty="0">
                <a:latin typeface="Times New Roman"/>
                <a:cs typeface="Times New Roman"/>
              </a:rPr>
              <a:t> </a:t>
            </a:r>
            <a:r>
              <a:rPr sz="3350" dirty="0">
                <a:latin typeface="Times New Roman"/>
                <a:cs typeface="Times New Roman"/>
              </a:rPr>
              <a:t>g</a:t>
            </a:r>
            <a:r>
              <a:rPr sz="3350" spc="-35" dirty="0">
                <a:latin typeface="Times New Roman"/>
                <a:cs typeface="Times New Roman"/>
              </a:rPr>
              <a:t> </a:t>
            </a:r>
            <a:r>
              <a:rPr sz="3350" dirty="0">
                <a:latin typeface="Times New Roman"/>
                <a:cs typeface="Times New Roman"/>
              </a:rPr>
              <a:t>de</a:t>
            </a:r>
            <a:r>
              <a:rPr sz="3350" spc="-40" dirty="0">
                <a:latin typeface="Times New Roman"/>
                <a:cs typeface="Times New Roman"/>
              </a:rPr>
              <a:t> </a:t>
            </a:r>
            <a:r>
              <a:rPr sz="3350" spc="-10" dirty="0">
                <a:latin typeface="Times New Roman"/>
                <a:cs typeface="Times New Roman"/>
              </a:rPr>
              <a:t>disolvente </a:t>
            </a:r>
            <a:r>
              <a:rPr sz="3350" dirty="0">
                <a:latin typeface="Times New Roman"/>
                <a:cs typeface="Times New Roman"/>
              </a:rPr>
              <a:t>2,0</a:t>
            </a:r>
            <a:r>
              <a:rPr sz="3350" spc="-45" dirty="0">
                <a:latin typeface="Times New Roman"/>
                <a:cs typeface="Times New Roman"/>
              </a:rPr>
              <a:t> </a:t>
            </a:r>
            <a:r>
              <a:rPr sz="3350" dirty="0">
                <a:latin typeface="Times New Roman"/>
                <a:cs typeface="Times New Roman"/>
              </a:rPr>
              <a:t>mol</a:t>
            </a:r>
            <a:r>
              <a:rPr sz="3350" spc="-65" dirty="0">
                <a:latin typeface="Times New Roman"/>
                <a:cs typeface="Times New Roman"/>
              </a:rPr>
              <a:t> </a:t>
            </a:r>
            <a:r>
              <a:rPr sz="3350" dirty="0">
                <a:latin typeface="Times New Roman"/>
                <a:cs typeface="Times New Roman"/>
              </a:rPr>
              <a:t>de</a:t>
            </a:r>
            <a:r>
              <a:rPr sz="3350" spc="-55" dirty="0">
                <a:latin typeface="Times New Roman"/>
                <a:cs typeface="Times New Roman"/>
              </a:rPr>
              <a:t> </a:t>
            </a:r>
            <a:r>
              <a:rPr sz="3350" spc="-25" dirty="0">
                <a:latin typeface="Times New Roman"/>
                <a:cs typeface="Times New Roman"/>
              </a:rPr>
              <a:t>HCl</a:t>
            </a:r>
            <a:r>
              <a:rPr sz="3350" dirty="0">
                <a:latin typeface="Times New Roman"/>
                <a:cs typeface="Times New Roman"/>
              </a:rPr>
              <a:t>		</a:t>
            </a:r>
            <a:r>
              <a:rPr sz="3350" spc="-50" dirty="0">
                <a:latin typeface="Symbol"/>
                <a:cs typeface="Symbol"/>
              </a:rPr>
              <a:t></a:t>
            </a:r>
            <a:r>
              <a:rPr sz="3350" dirty="0">
                <a:latin typeface="Times New Roman"/>
                <a:cs typeface="Times New Roman"/>
              </a:rPr>
              <a:t>	200</a:t>
            </a:r>
            <a:r>
              <a:rPr sz="3350" spc="-20" dirty="0">
                <a:latin typeface="Times New Roman"/>
                <a:cs typeface="Times New Roman"/>
              </a:rPr>
              <a:t> </a:t>
            </a:r>
            <a:r>
              <a:rPr sz="3350" dirty="0">
                <a:latin typeface="Times New Roman"/>
                <a:cs typeface="Times New Roman"/>
              </a:rPr>
              <a:t>g</a:t>
            </a:r>
            <a:r>
              <a:rPr sz="3350" spc="-30" dirty="0">
                <a:latin typeface="Times New Roman"/>
                <a:cs typeface="Times New Roman"/>
              </a:rPr>
              <a:t> </a:t>
            </a:r>
            <a:r>
              <a:rPr sz="3350" dirty="0">
                <a:latin typeface="Times New Roman"/>
                <a:cs typeface="Times New Roman"/>
              </a:rPr>
              <a:t>de</a:t>
            </a:r>
            <a:r>
              <a:rPr sz="3350" spc="-40" dirty="0">
                <a:latin typeface="Times New Roman"/>
                <a:cs typeface="Times New Roman"/>
              </a:rPr>
              <a:t> </a:t>
            </a:r>
            <a:r>
              <a:rPr sz="3350" spc="-10" dirty="0">
                <a:latin typeface="Times New Roman"/>
                <a:cs typeface="Times New Roman"/>
              </a:rPr>
              <a:t>disolvente</a:t>
            </a:r>
            <a:endParaRPr sz="3350">
              <a:latin typeface="Times New Roman"/>
              <a:cs typeface="Times New Roman"/>
            </a:endParaRPr>
          </a:p>
          <a:p>
            <a:pPr marL="683895">
              <a:lnSpc>
                <a:spcPct val="100000"/>
              </a:lnSpc>
              <a:spcBef>
                <a:spcPts val="1015"/>
              </a:spcBef>
              <a:tabLst>
                <a:tab pos="4775200" algn="l"/>
              </a:tabLst>
            </a:pPr>
            <a:r>
              <a:rPr sz="3350" dirty="0">
                <a:latin typeface="Times New Roman"/>
                <a:cs typeface="Times New Roman"/>
              </a:rPr>
              <a:t>X</a:t>
            </a:r>
            <a:r>
              <a:rPr sz="3350" spc="-30" dirty="0">
                <a:latin typeface="Times New Roman"/>
                <a:cs typeface="Times New Roman"/>
              </a:rPr>
              <a:t> </a:t>
            </a:r>
            <a:r>
              <a:rPr sz="3350" dirty="0">
                <a:latin typeface="Times New Roman"/>
                <a:cs typeface="Times New Roman"/>
              </a:rPr>
              <a:t>=</a:t>
            </a:r>
            <a:r>
              <a:rPr sz="3350" spc="-25" dirty="0">
                <a:latin typeface="Times New Roman"/>
                <a:cs typeface="Times New Roman"/>
              </a:rPr>
              <a:t> </a:t>
            </a:r>
            <a:r>
              <a:rPr sz="3350" dirty="0">
                <a:latin typeface="Times New Roman"/>
                <a:cs typeface="Times New Roman"/>
              </a:rPr>
              <a:t>10,0</a:t>
            </a:r>
            <a:r>
              <a:rPr sz="3350" spc="-15" dirty="0">
                <a:latin typeface="Times New Roman"/>
                <a:cs typeface="Times New Roman"/>
              </a:rPr>
              <a:t> </a:t>
            </a:r>
            <a:r>
              <a:rPr sz="3350" spc="-10" dirty="0">
                <a:latin typeface="Times New Roman"/>
                <a:cs typeface="Times New Roman"/>
              </a:rPr>
              <a:t>mol/Kg</a:t>
            </a:r>
            <a:r>
              <a:rPr sz="2850" spc="-15" baseline="-24853" dirty="0">
                <a:latin typeface="Times New Roman"/>
                <a:cs typeface="Times New Roman"/>
              </a:rPr>
              <a:t>disolvente</a:t>
            </a:r>
            <a:r>
              <a:rPr sz="2850" baseline="-24853" dirty="0">
                <a:latin typeface="Times New Roman"/>
                <a:cs typeface="Times New Roman"/>
              </a:rPr>
              <a:t>	</a:t>
            </a:r>
            <a:r>
              <a:rPr sz="3350" dirty="0">
                <a:latin typeface="Times New Roman"/>
                <a:cs typeface="Times New Roman"/>
              </a:rPr>
              <a:t>;</a:t>
            </a:r>
            <a:r>
              <a:rPr sz="3350" spc="5" dirty="0">
                <a:latin typeface="Times New Roman"/>
                <a:cs typeface="Times New Roman"/>
              </a:rPr>
              <a:t> </a:t>
            </a:r>
            <a:r>
              <a:rPr sz="3350" dirty="0">
                <a:latin typeface="Times New Roman"/>
                <a:cs typeface="Times New Roman"/>
              </a:rPr>
              <a:t>m</a:t>
            </a:r>
            <a:r>
              <a:rPr sz="3350" spc="-60" dirty="0">
                <a:latin typeface="Times New Roman"/>
                <a:cs typeface="Times New Roman"/>
              </a:rPr>
              <a:t> </a:t>
            </a:r>
            <a:r>
              <a:rPr sz="3350" dirty="0">
                <a:latin typeface="Times New Roman"/>
                <a:cs typeface="Times New Roman"/>
              </a:rPr>
              <a:t>;</a:t>
            </a:r>
            <a:r>
              <a:rPr sz="3350" spc="20" dirty="0">
                <a:latin typeface="Times New Roman"/>
                <a:cs typeface="Times New Roman"/>
              </a:rPr>
              <a:t> </a:t>
            </a:r>
            <a:r>
              <a:rPr sz="3350" spc="-10" dirty="0">
                <a:latin typeface="Times New Roman"/>
                <a:cs typeface="Times New Roman"/>
              </a:rPr>
              <a:t>molal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1063" y="0"/>
            <a:ext cx="4872355" cy="619125"/>
          </a:xfrm>
          <a:custGeom>
            <a:avLst/>
            <a:gdLst/>
            <a:ahLst/>
            <a:cxnLst/>
            <a:rect l="l" t="t" r="r" b="b"/>
            <a:pathLst>
              <a:path w="4872355" h="619125">
                <a:moveTo>
                  <a:pt x="4868326" y="0"/>
                </a:moveTo>
                <a:lnTo>
                  <a:pt x="3898" y="0"/>
                </a:lnTo>
                <a:lnTo>
                  <a:pt x="0" y="19303"/>
                </a:lnTo>
                <a:lnTo>
                  <a:pt x="0" y="498855"/>
                </a:lnTo>
                <a:lnTo>
                  <a:pt x="9420" y="545502"/>
                </a:lnTo>
                <a:lnTo>
                  <a:pt x="35112" y="583612"/>
                </a:lnTo>
                <a:lnTo>
                  <a:pt x="73219" y="609316"/>
                </a:lnTo>
                <a:lnTo>
                  <a:pt x="119888" y="618744"/>
                </a:lnTo>
                <a:lnTo>
                  <a:pt x="4752340" y="618744"/>
                </a:lnTo>
                <a:lnTo>
                  <a:pt x="4798986" y="609316"/>
                </a:lnTo>
                <a:lnTo>
                  <a:pt x="4837096" y="583612"/>
                </a:lnTo>
                <a:lnTo>
                  <a:pt x="4862800" y="545502"/>
                </a:lnTo>
                <a:lnTo>
                  <a:pt x="4872228" y="498855"/>
                </a:lnTo>
                <a:lnTo>
                  <a:pt x="4872228" y="19303"/>
                </a:lnTo>
                <a:lnTo>
                  <a:pt x="486832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Ejemplo</a:t>
            </a:r>
            <a:endParaRPr sz="2800"/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2335" y="44196"/>
            <a:ext cx="723900" cy="760476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792" y="565150"/>
            <a:ext cx="23164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6.3</a:t>
            </a:r>
            <a:r>
              <a:rPr sz="2000" spc="-45" dirty="0"/>
              <a:t> </a:t>
            </a:r>
            <a:r>
              <a:rPr sz="2000" dirty="0"/>
              <a:t>Fracción</a:t>
            </a:r>
            <a:r>
              <a:rPr sz="2000" spc="-40" dirty="0"/>
              <a:t> </a:t>
            </a:r>
            <a:r>
              <a:rPr sz="2000" dirty="0"/>
              <a:t>molar</a:t>
            </a:r>
            <a:r>
              <a:rPr sz="2000" spc="-40" dirty="0"/>
              <a:t> </a:t>
            </a:r>
            <a:r>
              <a:rPr sz="2000" spc="-25" dirty="0"/>
              <a:t>(</a:t>
            </a:r>
            <a:r>
              <a:rPr sz="2000" i="1" spc="-25" dirty="0">
                <a:latin typeface="Calibri"/>
                <a:cs typeface="Calibri"/>
              </a:rPr>
              <a:t>X</a:t>
            </a:r>
            <a:r>
              <a:rPr sz="2000" spc="-25" dirty="0"/>
              <a:t>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26591"/>
            <a:ext cx="3132455" cy="1905"/>
          </a:xfrm>
          <a:custGeom>
            <a:avLst/>
            <a:gdLst/>
            <a:ahLst/>
            <a:cxnLst/>
            <a:rect l="l" t="t" r="r" b="b"/>
            <a:pathLst>
              <a:path w="3132455" h="1905">
                <a:moveTo>
                  <a:pt x="0" y="0"/>
                </a:moveTo>
                <a:lnTo>
                  <a:pt x="3132201" y="1650"/>
                </a:lnTo>
              </a:path>
            </a:pathLst>
          </a:custGeom>
          <a:ln w="9144">
            <a:solidFill>
              <a:srgbClr val="057C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1691" y="1307084"/>
            <a:ext cx="86302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Expresa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 cantidad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moles de cada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componente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relación a la totalidad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 los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moles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de </a:t>
            </a:r>
            <a:r>
              <a:rPr sz="1800" dirty="0">
                <a:latin typeface="Calibri"/>
                <a:cs typeface="Calibri"/>
              </a:rPr>
              <a:t>disolución.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Corresponde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unidad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adimensional.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15133" y="3630929"/>
            <a:ext cx="5143500" cy="370840"/>
          </a:xfrm>
          <a:prstGeom prst="rect">
            <a:avLst/>
          </a:prstGeom>
          <a:solidFill>
            <a:srgbClr val="C0504D">
              <a:alpha val="25097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sz="1800" i="1" dirty="0">
                <a:latin typeface="Calibri"/>
                <a:cs typeface="Calibri"/>
              </a:rPr>
              <a:t>X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soluto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+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X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disolvente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85594" y="4784597"/>
            <a:ext cx="6716395" cy="646430"/>
          </a:xfrm>
          <a:prstGeom prst="rect">
            <a:avLst/>
          </a:prstGeom>
          <a:solidFill>
            <a:srgbClr val="C0504D">
              <a:alpha val="10195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35"/>
              </a:spcBef>
            </a:pPr>
            <a:r>
              <a:rPr sz="1800" dirty="0">
                <a:latin typeface="Calibri"/>
                <a:cs typeface="Calibri"/>
              </a:rPr>
              <a:t>Apropiada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cálculo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presiones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parciales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gases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para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trabajar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presiones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vapor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disoluciones.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4018" y="4914138"/>
            <a:ext cx="1499870" cy="368935"/>
          </a:xfrm>
          <a:prstGeom prst="rect">
            <a:avLst/>
          </a:prstGeom>
          <a:solidFill>
            <a:srgbClr val="057CD9">
              <a:alpha val="39999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354330">
              <a:lnSpc>
                <a:spcPct val="100000"/>
              </a:lnSpc>
              <a:spcBef>
                <a:spcPts val="245"/>
              </a:spcBef>
            </a:pPr>
            <a:r>
              <a:rPr sz="1800" spc="-10" dirty="0">
                <a:latin typeface="Calibri"/>
                <a:cs typeface="Calibri"/>
              </a:rPr>
              <a:t>Ventajas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42872" y="5053584"/>
            <a:ext cx="443230" cy="173990"/>
          </a:xfrm>
          <a:custGeom>
            <a:avLst/>
            <a:gdLst/>
            <a:ahLst/>
            <a:cxnLst/>
            <a:rect l="l" t="t" r="r" b="b"/>
            <a:pathLst>
              <a:path w="443230" h="173989">
                <a:moveTo>
                  <a:pt x="269239" y="0"/>
                </a:moveTo>
                <a:lnTo>
                  <a:pt x="269239" y="173736"/>
                </a:lnTo>
                <a:lnTo>
                  <a:pt x="385063" y="115824"/>
                </a:lnTo>
                <a:lnTo>
                  <a:pt x="298195" y="115824"/>
                </a:lnTo>
                <a:lnTo>
                  <a:pt x="298195" y="57912"/>
                </a:lnTo>
                <a:lnTo>
                  <a:pt x="385063" y="57912"/>
                </a:lnTo>
                <a:lnTo>
                  <a:pt x="269239" y="0"/>
                </a:lnTo>
                <a:close/>
              </a:path>
              <a:path w="443230" h="173989">
                <a:moveTo>
                  <a:pt x="269239" y="57912"/>
                </a:moveTo>
                <a:lnTo>
                  <a:pt x="0" y="57912"/>
                </a:lnTo>
                <a:lnTo>
                  <a:pt x="0" y="115824"/>
                </a:lnTo>
                <a:lnTo>
                  <a:pt x="269239" y="115824"/>
                </a:lnTo>
                <a:lnTo>
                  <a:pt x="269239" y="57912"/>
                </a:lnTo>
                <a:close/>
              </a:path>
              <a:path w="443230" h="173989">
                <a:moveTo>
                  <a:pt x="385063" y="57912"/>
                </a:moveTo>
                <a:lnTo>
                  <a:pt x="298195" y="57912"/>
                </a:lnTo>
                <a:lnTo>
                  <a:pt x="298195" y="115824"/>
                </a:lnTo>
                <a:lnTo>
                  <a:pt x="385063" y="115824"/>
                </a:lnTo>
                <a:lnTo>
                  <a:pt x="442975" y="86868"/>
                </a:lnTo>
                <a:lnTo>
                  <a:pt x="385063" y="57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85594" y="5787390"/>
            <a:ext cx="6716395" cy="646430"/>
          </a:xfrm>
          <a:prstGeom prst="rect">
            <a:avLst/>
          </a:prstGeom>
          <a:solidFill>
            <a:srgbClr val="C0504D">
              <a:alpha val="10195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1411605" marR="209550" indent="-1198245">
              <a:lnSpc>
                <a:spcPct val="100000"/>
              </a:lnSpc>
              <a:spcBef>
                <a:spcPts val="240"/>
              </a:spcBef>
            </a:pPr>
            <a:r>
              <a:rPr sz="1800" dirty="0">
                <a:latin typeface="Calibri"/>
                <a:cs typeface="Calibri"/>
              </a:rPr>
              <a:t>No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utiliza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expresar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concentración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disoluciones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para </a:t>
            </a:r>
            <a:r>
              <a:rPr sz="1800" spc="-10" dirty="0">
                <a:latin typeface="Calibri"/>
                <a:cs typeface="Calibri"/>
              </a:rPr>
              <a:t>valoraciones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análisis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gravimétricos.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4018" y="5918453"/>
            <a:ext cx="1499870" cy="368935"/>
          </a:xfrm>
          <a:prstGeom prst="rect">
            <a:avLst/>
          </a:prstGeom>
          <a:solidFill>
            <a:srgbClr val="057CD9">
              <a:alpha val="39999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91135">
              <a:lnSpc>
                <a:spcPct val="100000"/>
              </a:lnSpc>
              <a:spcBef>
                <a:spcPts val="235"/>
              </a:spcBef>
            </a:pPr>
            <a:r>
              <a:rPr sz="1800" spc="-10" dirty="0">
                <a:latin typeface="Calibri"/>
                <a:cs typeface="Calibri"/>
              </a:rPr>
              <a:t>Desventajas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42872" y="6056376"/>
            <a:ext cx="443230" cy="173990"/>
          </a:xfrm>
          <a:custGeom>
            <a:avLst/>
            <a:gdLst/>
            <a:ahLst/>
            <a:cxnLst/>
            <a:rect l="l" t="t" r="r" b="b"/>
            <a:pathLst>
              <a:path w="443230" h="173989">
                <a:moveTo>
                  <a:pt x="269239" y="0"/>
                </a:moveTo>
                <a:lnTo>
                  <a:pt x="269239" y="173736"/>
                </a:lnTo>
                <a:lnTo>
                  <a:pt x="385063" y="115824"/>
                </a:lnTo>
                <a:lnTo>
                  <a:pt x="298195" y="115824"/>
                </a:lnTo>
                <a:lnTo>
                  <a:pt x="298195" y="57912"/>
                </a:lnTo>
                <a:lnTo>
                  <a:pt x="385063" y="57912"/>
                </a:lnTo>
                <a:lnTo>
                  <a:pt x="269239" y="0"/>
                </a:lnTo>
                <a:close/>
              </a:path>
              <a:path w="443230" h="173989">
                <a:moveTo>
                  <a:pt x="269239" y="57912"/>
                </a:moveTo>
                <a:lnTo>
                  <a:pt x="0" y="57912"/>
                </a:lnTo>
                <a:lnTo>
                  <a:pt x="0" y="115824"/>
                </a:lnTo>
                <a:lnTo>
                  <a:pt x="269239" y="115824"/>
                </a:lnTo>
                <a:lnTo>
                  <a:pt x="269239" y="57912"/>
                </a:lnTo>
                <a:close/>
              </a:path>
              <a:path w="443230" h="173989">
                <a:moveTo>
                  <a:pt x="385063" y="57912"/>
                </a:moveTo>
                <a:lnTo>
                  <a:pt x="298195" y="57912"/>
                </a:lnTo>
                <a:lnTo>
                  <a:pt x="298195" y="115824"/>
                </a:lnTo>
                <a:lnTo>
                  <a:pt x="385063" y="115824"/>
                </a:lnTo>
                <a:lnTo>
                  <a:pt x="442975" y="86868"/>
                </a:lnTo>
                <a:lnTo>
                  <a:pt x="385063" y="57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85186" y="2677352"/>
            <a:ext cx="5265420" cy="0"/>
          </a:xfrm>
          <a:custGeom>
            <a:avLst/>
            <a:gdLst/>
            <a:ahLst/>
            <a:cxnLst/>
            <a:rect l="l" t="t" r="r" b="b"/>
            <a:pathLst>
              <a:path w="5265420">
                <a:moveTo>
                  <a:pt x="0" y="0"/>
                </a:moveTo>
                <a:lnTo>
                  <a:pt x="5265239" y="0"/>
                </a:lnTo>
              </a:path>
            </a:pathLst>
          </a:custGeom>
          <a:ln w="163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58379" y="2112120"/>
            <a:ext cx="8432165" cy="1004569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10"/>
              </a:spcBef>
              <a:tabLst>
                <a:tab pos="3147695" algn="l"/>
              </a:tabLst>
            </a:pPr>
            <a:r>
              <a:rPr sz="4050" baseline="-34979" dirty="0">
                <a:latin typeface="Times New Roman"/>
                <a:cs typeface="Times New Roman"/>
              </a:rPr>
              <a:t>Fraccion</a:t>
            </a:r>
            <a:r>
              <a:rPr sz="4050" spc="-89" baseline="-34979" dirty="0">
                <a:latin typeface="Times New Roman"/>
                <a:cs typeface="Times New Roman"/>
              </a:rPr>
              <a:t> </a:t>
            </a:r>
            <a:r>
              <a:rPr sz="4050" baseline="-34979" dirty="0">
                <a:latin typeface="Times New Roman"/>
                <a:cs typeface="Times New Roman"/>
              </a:rPr>
              <a:t>molar</a:t>
            </a:r>
            <a:r>
              <a:rPr sz="4050" spc="-82" baseline="-34979" dirty="0">
                <a:latin typeface="Times New Roman"/>
                <a:cs typeface="Times New Roman"/>
              </a:rPr>
              <a:t> </a:t>
            </a:r>
            <a:r>
              <a:rPr sz="4050" baseline="-34979" dirty="0">
                <a:latin typeface="Times New Roman"/>
                <a:cs typeface="Times New Roman"/>
              </a:rPr>
              <a:t>(X)</a:t>
            </a:r>
            <a:r>
              <a:rPr sz="4050" spc="-82" baseline="-34979" dirty="0">
                <a:latin typeface="Times New Roman"/>
                <a:cs typeface="Times New Roman"/>
              </a:rPr>
              <a:t> </a:t>
            </a:r>
            <a:r>
              <a:rPr sz="4050" spc="-75" baseline="-34979" dirty="0">
                <a:latin typeface="Times New Roman"/>
                <a:cs typeface="Times New Roman"/>
              </a:rPr>
              <a:t>=</a:t>
            </a:r>
            <a:r>
              <a:rPr sz="4050" baseline="-34979" dirty="0">
                <a:latin typeface="Times New Roman"/>
                <a:cs typeface="Times New Roman"/>
              </a:rPr>
              <a:t>	</a:t>
            </a:r>
            <a:r>
              <a:rPr sz="2700" dirty="0">
                <a:latin typeface="Times New Roman"/>
                <a:cs typeface="Times New Roman"/>
              </a:rPr>
              <a:t>moles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de</a:t>
            </a:r>
            <a:r>
              <a:rPr sz="2700" spc="-3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soluto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spc="50" dirty="0">
                <a:latin typeface="Times New Roman"/>
                <a:cs typeface="Times New Roman"/>
              </a:rPr>
              <a:t>o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moles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de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disolvente</a:t>
            </a:r>
            <a:endParaRPr sz="2700">
              <a:latin typeface="Times New Roman"/>
              <a:cs typeface="Times New Roman"/>
            </a:endParaRPr>
          </a:p>
          <a:p>
            <a:pPr marL="3723640">
              <a:lnSpc>
                <a:spcPct val="100000"/>
              </a:lnSpc>
              <a:spcBef>
                <a:spcPts val="610"/>
              </a:spcBef>
            </a:pPr>
            <a:r>
              <a:rPr sz="2700" dirty="0">
                <a:latin typeface="Times New Roman"/>
                <a:cs typeface="Times New Roman"/>
              </a:rPr>
              <a:t>moles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totales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de</a:t>
            </a:r>
            <a:r>
              <a:rPr sz="2700" spc="-4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la</a:t>
            </a:r>
            <a:r>
              <a:rPr sz="2700" spc="-4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disolución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6291" y="948689"/>
            <a:ext cx="868108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Una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disolución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esta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formada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324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 H</a:t>
            </a:r>
            <a:r>
              <a:rPr sz="1950" baseline="-21367" dirty="0">
                <a:latin typeface="Calibri"/>
                <a:cs typeface="Calibri"/>
              </a:rPr>
              <a:t>2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120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acido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acético </a:t>
            </a:r>
            <a:r>
              <a:rPr sz="2000" spc="-10" dirty="0">
                <a:latin typeface="Calibri"/>
                <a:cs typeface="Calibri"/>
              </a:rPr>
              <a:t>(CH</a:t>
            </a:r>
            <a:r>
              <a:rPr sz="1950" spc="-15" baseline="-21367" dirty="0">
                <a:latin typeface="Calibri"/>
                <a:cs typeface="Calibri"/>
              </a:rPr>
              <a:t>3</a:t>
            </a:r>
            <a:r>
              <a:rPr sz="2000" spc="-10" dirty="0">
                <a:latin typeface="Calibri"/>
                <a:cs typeface="Calibri"/>
              </a:rPr>
              <a:t>COOH).</a:t>
            </a:r>
            <a:endParaRPr sz="20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Calcular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fracción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molar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cada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uno.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145" y="1858517"/>
            <a:ext cx="3214370" cy="368935"/>
          </a:xfrm>
          <a:prstGeom prst="rect">
            <a:avLst/>
          </a:prstGeom>
          <a:solidFill>
            <a:srgbClr val="C0504D">
              <a:alpha val="10195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666750">
              <a:lnSpc>
                <a:spcPct val="100000"/>
              </a:lnSpc>
              <a:spcBef>
                <a:spcPts val="229"/>
              </a:spcBef>
            </a:pPr>
            <a:r>
              <a:rPr sz="1800" dirty="0">
                <a:latin typeface="Calibri"/>
                <a:cs typeface="Calibri"/>
              </a:rPr>
              <a:t>MM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baseline="-20833" dirty="0">
                <a:latin typeface="Calibri"/>
                <a:cs typeface="Calibri"/>
              </a:rPr>
              <a:t>2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18 </a:t>
            </a:r>
            <a:r>
              <a:rPr sz="1800" spc="-10" dirty="0">
                <a:latin typeface="Calibri"/>
                <a:cs typeface="Calibri"/>
              </a:rPr>
              <a:t>g/mol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01005" y="1844801"/>
            <a:ext cx="3215640" cy="370840"/>
          </a:xfrm>
          <a:prstGeom prst="rect">
            <a:avLst/>
          </a:prstGeom>
          <a:solidFill>
            <a:srgbClr val="C0504D">
              <a:alpha val="10195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401320">
              <a:lnSpc>
                <a:spcPct val="100000"/>
              </a:lnSpc>
              <a:spcBef>
                <a:spcPts val="244"/>
              </a:spcBef>
            </a:pPr>
            <a:r>
              <a:rPr sz="1800" dirty="0">
                <a:latin typeface="Calibri"/>
                <a:cs typeface="Calibri"/>
              </a:rPr>
              <a:t>MM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</a:t>
            </a:r>
            <a:r>
              <a:rPr sz="1800" baseline="-20833" dirty="0">
                <a:latin typeface="Calibri"/>
                <a:cs typeface="Calibri"/>
              </a:rPr>
              <a:t>3</a:t>
            </a:r>
            <a:r>
              <a:rPr sz="1800" dirty="0">
                <a:latin typeface="Calibri"/>
                <a:cs typeface="Calibri"/>
              </a:rPr>
              <a:t>COOH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60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g/mol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3014" y="2663697"/>
            <a:ext cx="4242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Calculando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los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moles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ambos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compuestos: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4361" y="3372919"/>
            <a:ext cx="1339215" cy="0"/>
          </a:xfrm>
          <a:custGeom>
            <a:avLst/>
            <a:gdLst/>
            <a:ahLst/>
            <a:cxnLst/>
            <a:rect l="l" t="t" r="r" b="b"/>
            <a:pathLst>
              <a:path w="1339214">
                <a:moveTo>
                  <a:pt x="0" y="0"/>
                </a:moveTo>
                <a:lnTo>
                  <a:pt x="1338936" y="0"/>
                </a:lnTo>
              </a:path>
            </a:pathLst>
          </a:custGeom>
          <a:ln w="10637">
            <a:solidFill>
              <a:srgbClr val="3E00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25497" y="3201951"/>
            <a:ext cx="92710" cy="18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-50" dirty="0">
                <a:solidFill>
                  <a:srgbClr val="3E007E"/>
                </a:solidFill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46041" y="3344440"/>
            <a:ext cx="92710" cy="18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-50" dirty="0">
                <a:solidFill>
                  <a:srgbClr val="3E007E"/>
                </a:solidFill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8049" y="3029864"/>
            <a:ext cx="1352550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dirty="0">
                <a:solidFill>
                  <a:srgbClr val="3E007E"/>
                </a:solidFill>
                <a:latin typeface="Times New Roman"/>
                <a:cs typeface="Times New Roman"/>
              </a:rPr>
              <a:t>324</a:t>
            </a:r>
            <a:r>
              <a:rPr sz="1900" spc="5" dirty="0">
                <a:solidFill>
                  <a:srgbClr val="3E007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3E007E"/>
                </a:solidFill>
                <a:latin typeface="Times New Roman"/>
                <a:cs typeface="Times New Roman"/>
              </a:rPr>
              <a:t>g</a:t>
            </a:r>
            <a:r>
              <a:rPr sz="1900" spc="10" dirty="0">
                <a:solidFill>
                  <a:srgbClr val="3E007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3E007E"/>
                </a:solidFill>
                <a:latin typeface="Times New Roman"/>
                <a:cs typeface="Times New Roman"/>
              </a:rPr>
              <a:t>de</a:t>
            </a:r>
            <a:r>
              <a:rPr sz="1900" spc="-5" dirty="0">
                <a:solidFill>
                  <a:srgbClr val="3E007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3E007E"/>
                </a:solidFill>
                <a:latin typeface="Times New Roman"/>
                <a:cs typeface="Times New Roman"/>
              </a:rPr>
              <a:t>H</a:t>
            </a:r>
            <a:r>
              <a:rPr sz="1900" spc="185" dirty="0">
                <a:solidFill>
                  <a:srgbClr val="3E007E"/>
                </a:solidFill>
                <a:latin typeface="Times New Roman"/>
                <a:cs typeface="Times New Roman"/>
              </a:rPr>
              <a:t> </a:t>
            </a:r>
            <a:r>
              <a:rPr sz="1750" dirty="0">
                <a:solidFill>
                  <a:srgbClr val="3E007E"/>
                </a:solidFill>
                <a:latin typeface="Times New Roman"/>
                <a:cs typeface="Times New Roman"/>
              </a:rPr>
              <a:t>O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69550" y="3191435"/>
            <a:ext cx="1741805" cy="2952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50" dirty="0">
                <a:solidFill>
                  <a:srgbClr val="3E007E"/>
                </a:solidFill>
                <a:latin typeface="Times New Roman"/>
                <a:cs typeface="Times New Roman"/>
              </a:rPr>
              <a:t>=</a:t>
            </a:r>
            <a:r>
              <a:rPr sz="1750" spc="-10" dirty="0">
                <a:solidFill>
                  <a:srgbClr val="3E007E"/>
                </a:solidFill>
                <a:latin typeface="Times New Roman"/>
                <a:cs typeface="Times New Roman"/>
              </a:rPr>
              <a:t> </a:t>
            </a:r>
            <a:r>
              <a:rPr sz="1750" dirty="0">
                <a:solidFill>
                  <a:srgbClr val="3E007E"/>
                </a:solidFill>
                <a:latin typeface="Times New Roman"/>
                <a:cs typeface="Times New Roman"/>
              </a:rPr>
              <a:t>18,0 mol</a:t>
            </a:r>
            <a:r>
              <a:rPr sz="1750" spc="-15" dirty="0">
                <a:solidFill>
                  <a:srgbClr val="3E007E"/>
                </a:solidFill>
                <a:latin typeface="Times New Roman"/>
                <a:cs typeface="Times New Roman"/>
              </a:rPr>
              <a:t> </a:t>
            </a:r>
            <a:r>
              <a:rPr sz="1750" dirty="0">
                <a:solidFill>
                  <a:srgbClr val="3E007E"/>
                </a:solidFill>
                <a:latin typeface="Times New Roman"/>
                <a:cs typeface="Times New Roman"/>
              </a:rPr>
              <a:t>de</a:t>
            </a:r>
            <a:r>
              <a:rPr sz="1750" spc="-10" dirty="0">
                <a:solidFill>
                  <a:srgbClr val="3E007E"/>
                </a:solidFill>
                <a:latin typeface="Times New Roman"/>
                <a:cs typeface="Times New Roman"/>
              </a:rPr>
              <a:t> </a:t>
            </a:r>
            <a:r>
              <a:rPr sz="1750" spc="50" dirty="0">
                <a:solidFill>
                  <a:srgbClr val="3E007E"/>
                </a:solidFill>
                <a:latin typeface="Times New Roman"/>
                <a:cs typeface="Times New Roman"/>
              </a:rPr>
              <a:t>H</a:t>
            </a:r>
            <a:r>
              <a:rPr sz="1750" spc="220" dirty="0">
                <a:solidFill>
                  <a:srgbClr val="3E007E"/>
                </a:solidFill>
                <a:latin typeface="Times New Roman"/>
                <a:cs typeface="Times New Roman"/>
              </a:rPr>
              <a:t> </a:t>
            </a:r>
            <a:r>
              <a:rPr sz="1750" dirty="0">
                <a:solidFill>
                  <a:srgbClr val="3E007E"/>
                </a:solidFill>
                <a:latin typeface="Times New Roman"/>
                <a:cs typeface="Times New Roman"/>
              </a:rPr>
              <a:t>O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7980" y="3172372"/>
            <a:ext cx="34988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dirty="0">
                <a:solidFill>
                  <a:srgbClr val="3E007E"/>
                </a:solidFill>
                <a:latin typeface="Times New Roman"/>
                <a:cs typeface="Times New Roman"/>
              </a:rPr>
              <a:t>n</a:t>
            </a:r>
            <a:r>
              <a:rPr sz="1900" spc="5" dirty="0">
                <a:solidFill>
                  <a:srgbClr val="3E007E"/>
                </a:solidFill>
                <a:latin typeface="Times New Roman"/>
                <a:cs typeface="Times New Roman"/>
              </a:rPr>
              <a:t> </a:t>
            </a:r>
            <a:r>
              <a:rPr sz="1900" spc="-50" dirty="0">
                <a:solidFill>
                  <a:srgbClr val="3E007E"/>
                </a:solidFill>
                <a:latin typeface="Times New Roman"/>
                <a:cs typeface="Times New Roman"/>
              </a:rPr>
              <a:t>=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4888" y="3348612"/>
            <a:ext cx="899794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dirty="0">
                <a:solidFill>
                  <a:srgbClr val="3E007E"/>
                </a:solidFill>
                <a:latin typeface="Times New Roman"/>
                <a:cs typeface="Times New Roman"/>
              </a:rPr>
              <a:t>18</a:t>
            </a:r>
            <a:r>
              <a:rPr sz="1900" spc="5" dirty="0">
                <a:solidFill>
                  <a:srgbClr val="3E007E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3E007E"/>
                </a:solidFill>
                <a:latin typeface="Times New Roman"/>
                <a:cs typeface="Times New Roman"/>
              </a:rPr>
              <a:t>g/mol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892225" y="3374185"/>
            <a:ext cx="1714500" cy="0"/>
          </a:xfrm>
          <a:custGeom>
            <a:avLst/>
            <a:gdLst/>
            <a:ahLst/>
            <a:cxnLst/>
            <a:rect l="l" t="t" r="r" b="b"/>
            <a:pathLst>
              <a:path w="1714500">
                <a:moveTo>
                  <a:pt x="0" y="0"/>
                </a:moveTo>
                <a:lnTo>
                  <a:pt x="1714433" y="0"/>
                </a:lnTo>
              </a:path>
            </a:pathLst>
          </a:custGeom>
          <a:ln w="10790">
            <a:solidFill>
              <a:srgbClr val="3E00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224129" y="3345479"/>
            <a:ext cx="93345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-50" dirty="0">
                <a:solidFill>
                  <a:srgbClr val="3E007E"/>
                </a:solidFill>
                <a:latin typeface="Times New Roman"/>
                <a:cs typeface="Times New Roman"/>
              </a:rPr>
              <a:t>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25267" y="3170941"/>
            <a:ext cx="4570730" cy="322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950" dirty="0">
                <a:solidFill>
                  <a:srgbClr val="3E007E"/>
                </a:solidFill>
                <a:latin typeface="Times New Roman"/>
                <a:cs typeface="Times New Roman"/>
              </a:rPr>
              <a:t>n</a:t>
            </a:r>
            <a:r>
              <a:rPr sz="1950" spc="-35" dirty="0">
                <a:solidFill>
                  <a:srgbClr val="3E007E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3E007E"/>
                </a:solidFill>
                <a:latin typeface="Times New Roman"/>
                <a:cs typeface="Times New Roman"/>
              </a:rPr>
              <a:t>=</a:t>
            </a:r>
            <a:r>
              <a:rPr sz="1950" spc="185" dirty="0">
                <a:solidFill>
                  <a:srgbClr val="3E007E"/>
                </a:solidFill>
                <a:latin typeface="Times New Roman"/>
                <a:cs typeface="Times New Roman"/>
              </a:rPr>
              <a:t> </a:t>
            </a:r>
            <a:r>
              <a:rPr sz="2925" baseline="32763" dirty="0">
                <a:solidFill>
                  <a:srgbClr val="3E007E"/>
                </a:solidFill>
                <a:latin typeface="Times New Roman"/>
                <a:cs typeface="Times New Roman"/>
              </a:rPr>
              <a:t>120</a:t>
            </a:r>
            <a:r>
              <a:rPr sz="2925" spc="-44" baseline="32763" dirty="0">
                <a:solidFill>
                  <a:srgbClr val="3E007E"/>
                </a:solidFill>
                <a:latin typeface="Times New Roman"/>
                <a:cs typeface="Times New Roman"/>
              </a:rPr>
              <a:t> </a:t>
            </a:r>
            <a:r>
              <a:rPr sz="2925" baseline="32763" dirty="0">
                <a:solidFill>
                  <a:srgbClr val="3E007E"/>
                </a:solidFill>
                <a:latin typeface="Times New Roman"/>
                <a:cs typeface="Times New Roman"/>
              </a:rPr>
              <a:t>g</a:t>
            </a:r>
            <a:r>
              <a:rPr sz="2925" spc="-52" baseline="32763" dirty="0">
                <a:solidFill>
                  <a:srgbClr val="3E007E"/>
                </a:solidFill>
                <a:latin typeface="Times New Roman"/>
                <a:cs typeface="Times New Roman"/>
              </a:rPr>
              <a:t> </a:t>
            </a:r>
            <a:r>
              <a:rPr sz="2925" baseline="32763" dirty="0">
                <a:solidFill>
                  <a:srgbClr val="3E007E"/>
                </a:solidFill>
                <a:latin typeface="Times New Roman"/>
                <a:cs typeface="Times New Roman"/>
              </a:rPr>
              <a:t>Ac.</a:t>
            </a:r>
            <a:r>
              <a:rPr sz="2925" spc="-22" baseline="32763" dirty="0">
                <a:solidFill>
                  <a:srgbClr val="3E007E"/>
                </a:solidFill>
                <a:latin typeface="Times New Roman"/>
                <a:cs typeface="Times New Roman"/>
              </a:rPr>
              <a:t> </a:t>
            </a:r>
            <a:r>
              <a:rPr sz="2925" baseline="32763" dirty="0">
                <a:solidFill>
                  <a:srgbClr val="3E007E"/>
                </a:solidFill>
                <a:latin typeface="Times New Roman"/>
                <a:cs typeface="Times New Roman"/>
              </a:rPr>
              <a:t>acético</a:t>
            </a:r>
            <a:r>
              <a:rPr sz="2925" spc="509" baseline="32763" dirty="0">
                <a:solidFill>
                  <a:srgbClr val="3E007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E007E"/>
                </a:solidFill>
                <a:latin typeface="Times New Roman"/>
                <a:cs typeface="Times New Roman"/>
              </a:rPr>
              <a:t>=</a:t>
            </a:r>
            <a:r>
              <a:rPr sz="1800" spc="-30" dirty="0">
                <a:solidFill>
                  <a:srgbClr val="3E007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E007E"/>
                </a:solidFill>
                <a:latin typeface="Times New Roman"/>
                <a:cs typeface="Times New Roman"/>
              </a:rPr>
              <a:t>2,0</a:t>
            </a:r>
            <a:r>
              <a:rPr sz="1800" spc="-30" dirty="0">
                <a:solidFill>
                  <a:srgbClr val="3E007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E007E"/>
                </a:solidFill>
                <a:latin typeface="Times New Roman"/>
                <a:cs typeface="Times New Roman"/>
              </a:rPr>
              <a:t>mol</a:t>
            </a:r>
            <a:r>
              <a:rPr sz="1800" spc="-40" dirty="0">
                <a:solidFill>
                  <a:srgbClr val="3E007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E007E"/>
                </a:solidFill>
                <a:latin typeface="Times New Roman"/>
                <a:cs typeface="Times New Roman"/>
              </a:rPr>
              <a:t>de</a:t>
            </a:r>
            <a:r>
              <a:rPr sz="1800" spc="-40" dirty="0">
                <a:solidFill>
                  <a:srgbClr val="3E007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E007E"/>
                </a:solidFill>
                <a:latin typeface="Times New Roman"/>
                <a:cs typeface="Times New Roman"/>
              </a:rPr>
              <a:t>CH</a:t>
            </a:r>
            <a:r>
              <a:rPr sz="1800" spc="120" dirty="0">
                <a:solidFill>
                  <a:srgbClr val="3E007E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3E007E"/>
                </a:solidFill>
                <a:latin typeface="Times New Roman"/>
                <a:cs typeface="Times New Roman"/>
              </a:rPr>
              <a:t>COOH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93246" y="3191546"/>
            <a:ext cx="2061210" cy="1010919"/>
          </a:xfrm>
          <a:prstGeom prst="rect">
            <a:avLst/>
          </a:prstGeom>
        </p:spPr>
        <p:txBody>
          <a:bodyPr vert="horz" wrap="square" lIns="0" tIns="170180" rIns="0" bIns="0" rtlCol="0">
            <a:spAutoFit/>
          </a:bodyPr>
          <a:lstStyle/>
          <a:p>
            <a:pPr marL="57150" algn="ctr">
              <a:lnSpc>
                <a:spcPct val="100000"/>
              </a:lnSpc>
              <a:spcBef>
                <a:spcPts val="1340"/>
              </a:spcBef>
            </a:pPr>
            <a:r>
              <a:rPr sz="1950" dirty="0">
                <a:solidFill>
                  <a:srgbClr val="3E007E"/>
                </a:solidFill>
                <a:latin typeface="Times New Roman"/>
                <a:cs typeface="Times New Roman"/>
              </a:rPr>
              <a:t>60</a:t>
            </a:r>
            <a:r>
              <a:rPr sz="1950" spc="-25" dirty="0">
                <a:solidFill>
                  <a:srgbClr val="3E007E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3E007E"/>
                </a:solidFill>
                <a:latin typeface="Times New Roman"/>
                <a:cs typeface="Times New Roman"/>
              </a:rPr>
              <a:t>g/mol</a:t>
            </a:r>
            <a:endParaRPr sz="19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470"/>
              </a:spcBef>
            </a:pPr>
            <a:r>
              <a:rPr sz="2250" dirty="0">
                <a:latin typeface="Times New Roman"/>
                <a:cs typeface="Times New Roman"/>
              </a:rPr>
              <a:t>18</a:t>
            </a:r>
            <a:r>
              <a:rPr sz="2250" spc="-25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moles</a:t>
            </a:r>
            <a:r>
              <a:rPr sz="2250" spc="-10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de</a:t>
            </a:r>
            <a:r>
              <a:rPr sz="2250" spc="-35" dirty="0">
                <a:latin typeface="Times New Roman"/>
                <a:cs typeface="Times New Roman"/>
              </a:rPr>
              <a:t> </a:t>
            </a:r>
            <a:r>
              <a:rPr sz="2250" spc="55" dirty="0">
                <a:latin typeface="Times New Roman"/>
                <a:cs typeface="Times New Roman"/>
              </a:rPr>
              <a:t>H</a:t>
            </a:r>
            <a:r>
              <a:rPr sz="1950" spc="82" baseline="-25641" dirty="0">
                <a:latin typeface="Times New Roman"/>
                <a:cs typeface="Times New Roman"/>
              </a:rPr>
              <a:t>2</a:t>
            </a:r>
            <a:r>
              <a:rPr sz="2250" spc="55" dirty="0">
                <a:latin typeface="Times New Roman"/>
                <a:cs typeface="Times New Roman"/>
              </a:rPr>
              <a:t>O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331531" y="4242623"/>
            <a:ext cx="4885055" cy="0"/>
          </a:xfrm>
          <a:custGeom>
            <a:avLst/>
            <a:gdLst/>
            <a:ahLst/>
            <a:cxnLst/>
            <a:rect l="l" t="t" r="r" b="b"/>
            <a:pathLst>
              <a:path w="4885055">
                <a:moveTo>
                  <a:pt x="0" y="0"/>
                </a:moveTo>
                <a:lnTo>
                  <a:pt x="4884746" y="0"/>
                </a:lnTo>
              </a:path>
            </a:pathLst>
          </a:custGeom>
          <a:ln w="136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658192" y="4209689"/>
            <a:ext cx="111125" cy="225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spc="-50" dirty="0">
                <a:latin typeface="Times New Roman"/>
                <a:cs typeface="Times New Roman"/>
              </a:rPr>
              <a:t>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06840" y="4239483"/>
            <a:ext cx="4939665" cy="3714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250" dirty="0">
                <a:latin typeface="Times New Roman"/>
                <a:cs typeface="Times New Roman"/>
              </a:rPr>
              <a:t>(18</a:t>
            </a:r>
            <a:r>
              <a:rPr sz="2250" spc="-20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moles de</a:t>
            </a:r>
            <a:r>
              <a:rPr sz="2250" spc="-30" dirty="0">
                <a:latin typeface="Times New Roman"/>
                <a:cs typeface="Times New Roman"/>
              </a:rPr>
              <a:t> </a:t>
            </a:r>
            <a:r>
              <a:rPr sz="2250" spc="80" dirty="0">
                <a:latin typeface="Times New Roman"/>
                <a:cs typeface="Times New Roman"/>
              </a:rPr>
              <a:t>H</a:t>
            </a:r>
            <a:r>
              <a:rPr sz="1950" spc="120" baseline="-25641" dirty="0">
                <a:latin typeface="Times New Roman"/>
                <a:cs typeface="Times New Roman"/>
              </a:rPr>
              <a:t>2</a:t>
            </a:r>
            <a:r>
              <a:rPr sz="2250" spc="80" dirty="0">
                <a:latin typeface="Times New Roman"/>
                <a:cs typeface="Times New Roman"/>
              </a:rPr>
              <a:t>O</a:t>
            </a:r>
            <a:r>
              <a:rPr sz="2250" spc="-35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+</a:t>
            </a:r>
            <a:r>
              <a:rPr sz="2250" spc="-25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2</a:t>
            </a:r>
            <a:r>
              <a:rPr sz="2250" spc="-15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mol</a:t>
            </a:r>
            <a:r>
              <a:rPr sz="2250" spc="-30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de</a:t>
            </a:r>
            <a:r>
              <a:rPr sz="2250" spc="-30" dirty="0">
                <a:latin typeface="Times New Roman"/>
                <a:cs typeface="Times New Roman"/>
              </a:rPr>
              <a:t> </a:t>
            </a:r>
            <a:r>
              <a:rPr sz="2250" spc="-10" dirty="0">
                <a:latin typeface="Times New Roman"/>
                <a:cs typeface="Times New Roman"/>
              </a:rPr>
              <a:t>CH</a:t>
            </a:r>
            <a:r>
              <a:rPr sz="1950" spc="-15" baseline="-25641" dirty="0">
                <a:latin typeface="Times New Roman"/>
                <a:cs typeface="Times New Roman"/>
              </a:rPr>
              <a:t>3</a:t>
            </a:r>
            <a:r>
              <a:rPr sz="2250" spc="-10" dirty="0">
                <a:latin typeface="Times New Roman"/>
                <a:cs typeface="Times New Roman"/>
              </a:rPr>
              <a:t>COOH)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2166" y="4013493"/>
            <a:ext cx="3063240" cy="3714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250" dirty="0">
                <a:latin typeface="Times New Roman"/>
                <a:cs typeface="Times New Roman"/>
              </a:rPr>
              <a:t>Fracción</a:t>
            </a:r>
            <a:r>
              <a:rPr sz="2250" spc="-30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molar</a:t>
            </a:r>
            <a:r>
              <a:rPr sz="2250" spc="-25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(X)</a:t>
            </a:r>
            <a:r>
              <a:rPr sz="2250" spc="-25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H</a:t>
            </a:r>
            <a:r>
              <a:rPr sz="2250" spc="240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O</a:t>
            </a:r>
            <a:r>
              <a:rPr sz="2250" spc="-45" dirty="0">
                <a:latin typeface="Times New Roman"/>
                <a:cs typeface="Times New Roman"/>
              </a:rPr>
              <a:t> </a:t>
            </a:r>
            <a:r>
              <a:rPr sz="2250" spc="-50" dirty="0">
                <a:latin typeface="Times New Roman"/>
                <a:cs typeface="Times New Roman"/>
              </a:rPr>
              <a:t>=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279962" y="4013493"/>
            <a:ext cx="635000" cy="3714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250" dirty="0">
                <a:latin typeface="Symbol"/>
                <a:cs typeface="Symbol"/>
              </a:rPr>
              <a:t></a:t>
            </a:r>
            <a:r>
              <a:rPr sz="2250" spc="-55" dirty="0">
                <a:latin typeface="Times New Roman"/>
                <a:cs typeface="Times New Roman"/>
              </a:rPr>
              <a:t> </a:t>
            </a:r>
            <a:r>
              <a:rPr sz="2250" spc="40" dirty="0">
                <a:latin typeface="Times New Roman"/>
                <a:cs typeface="Times New Roman"/>
              </a:rPr>
              <a:t>0,9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86889" y="5988558"/>
            <a:ext cx="6000115" cy="370840"/>
          </a:xfrm>
          <a:prstGeom prst="rect">
            <a:avLst/>
          </a:prstGeom>
          <a:solidFill>
            <a:srgbClr val="C0504D">
              <a:alpha val="25097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536575">
              <a:lnSpc>
                <a:spcPct val="100000"/>
              </a:lnSpc>
              <a:spcBef>
                <a:spcPts val="245"/>
              </a:spcBef>
            </a:pPr>
            <a:r>
              <a:rPr sz="1800" i="1" dirty="0">
                <a:latin typeface="Calibri"/>
                <a:cs typeface="Calibri"/>
              </a:rPr>
              <a:t>X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soluto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(Ac.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acético) </a:t>
            </a:r>
            <a:r>
              <a:rPr sz="1800" b="1" dirty="0">
                <a:latin typeface="Calibri"/>
                <a:cs typeface="Calibri"/>
              </a:rPr>
              <a:t>0,1</a:t>
            </a:r>
            <a:r>
              <a:rPr sz="1800" b="1" spc="3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+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X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disolvente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(H</a:t>
            </a:r>
            <a:r>
              <a:rPr sz="1800" baseline="-20833" dirty="0">
                <a:latin typeface="Calibri"/>
                <a:cs typeface="Calibri"/>
              </a:rPr>
              <a:t>2</a:t>
            </a:r>
            <a:r>
              <a:rPr sz="1800" dirty="0">
                <a:latin typeface="Calibri"/>
                <a:cs typeface="Calibri"/>
              </a:rPr>
              <a:t>O)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0,9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31063" y="0"/>
            <a:ext cx="4872355" cy="619125"/>
          </a:xfrm>
          <a:custGeom>
            <a:avLst/>
            <a:gdLst/>
            <a:ahLst/>
            <a:cxnLst/>
            <a:rect l="l" t="t" r="r" b="b"/>
            <a:pathLst>
              <a:path w="4872355" h="619125">
                <a:moveTo>
                  <a:pt x="4868326" y="0"/>
                </a:moveTo>
                <a:lnTo>
                  <a:pt x="3898" y="0"/>
                </a:lnTo>
                <a:lnTo>
                  <a:pt x="0" y="19303"/>
                </a:lnTo>
                <a:lnTo>
                  <a:pt x="0" y="498855"/>
                </a:lnTo>
                <a:lnTo>
                  <a:pt x="9420" y="545502"/>
                </a:lnTo>
                <a:lnTo>
                  <a:pt x="35112" y="583612"/>
                </a:lnTo>
                <a:lnTo>
                  <a:pt x="73219" y="609316"/>
                </a:lnTo>
                <a:lnTo>
                  <a:pt x="119888" y="618744"/>
                </a:lnTo>
                <a:lnTo>
                  <a:pt x="4752340" y="618744"/>
                </a:lnTo>
                <a:lnTo>
                  <a:pt x="4798986" y="609316"/>
                </a:lnTo>
                <a:lnTo>
                  <a:pt x="4837096" y="583612"/>
                </a:lnTo>
                <a:lnTo>
                  <a:pt x="4862800" y="545502"/>
                </a:lnTo>
                <a:lnTo>
                  <a:pt x="4872228" y="498855"/>
                </a:lnTo>
                <a:lnTo>
                  <a:pt x="4872228" y="19303"/>
                </a:lnTo>
                <a:lnTo>
                  <a:pt x="486832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Ejemplo</a:t>
            </a:r>
            <a:endParaRPr sz="2800"/>
          </a:p>
        </p:txBody>
      </p:sp>
      <p:pic>
        <p:nvPicPr>
          <p:cNvPr id="2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2335" y="44196"/>
            <a:ext cx="723900" cy="760476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3812363" y="5318127"/>
            <a:ext cx="4491990" cy="0"/>
          </a:xfrm>
          <a:custGeom>
            <a:avLst/>
            <a:gdLst/>
            <a:ahLst/>
            <a:cxnLst/>
            <a:rect l="l" t="t" r="r" b="b"/>
            <a:pathLst>
              <a:path w="4491990">
                <a:moveTo>
                  <a:pt x="0" y="0"/>
                </a:moveTo>
                <a:lnTo>
                  <a:pt x="4491534" y="0"/>
                </a:lnTo>
              </a:path>
            </a:pathLst>
          </a:custGeom>
          <a:ln w="125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779232" y="4936203"/>
            <a:ext cx="2496185" cy="3435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050" dirty="0">
                <a:latin typeface="Times New Roman"/>
                <a:cs typeface="Times New Roman"/>
              </a:rPr>
              <a:t>2</a:t>
            </a:r>
            <a:r>
              <a:rPr sz="2050" spc="10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moles</a:t>
            </a:r>
            <a:r>
              <a:rPr sz="2050" spc="25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de</a:t>
            </a:r>
            <a:r>
              <a:rPr sz="2050" spc="-10" dirty="0">
                <a:latin typeface="Times New Roman"/>
                <a:cs typeface="Times New Roman"/>
              </a:rPr>
              <a:t> CH</a:t>
            </a:r>
            <a:r>
              <a:rPr sz="1800" spc="-15" baseline="-25462" dirty="0">
                <a:latin typeface="Times New Roman"/>
                <a:cs typeface="Times New Roman"/>
              </a:rPr>
              <a:t>3</a:t>
            </a:r>
            <a:r>
              <a:rPr sz="2050" spc="-10" dirty="0">
                <a:latin typeface="Times New Roman"/>
                <a:cs typeface="Times New Roman"/>
              </a:rPr>
              <a:t>COOH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39235" y="5286817"/>
            <a:ext cx="104139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spc="-50" dirty="0"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786814" y="5314221"/>
            <a:ext cx="4547870" cy="3435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050" dirty="0">
                <a:latin typeface="Times New Roman"/>
                <a:cs typeface="Times New Roman"/>
              </a:rPr>
              <a:t>(18</a:t>
            </a:r>
            <a:r>
              <a:rPr sz="2050" spc="10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moles</a:t>
            </a:r>
            <a:r>
              <a:rPr sz="2050" spc="15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de</a:t>
            </a:r>
            <a:r>
              <a:rPr sz="2050" spc="-10" dirty="0">
                <a:latin typeface="Times New Roman"/>
                <a:cs typeface="Times New Roman"/>
              </a:rPr>
              <a:t> </a:t>
            </a:r>
            <a:r>
              <a:rPr sz="2050" spc="80" dirty="0">
                <a:latin typeface="Times New Roman"/>
                <a:cs typeface="Times New Roman"/>
              </a:rPr>
              <a:t>H</a:t>
            </a:r>
            <a:r>
              <a:rPr sz="1800" spc="120" baseline="-25462" dirty="0">
                <a:latin typeface="Times New Roman"/>
                <a:cs typeface="Times New Roman"/>
              </a:rPr>
              <a:t>2</a:t>
            </a:r>
            <a:r>
              <a:rPr sz="2050" spc="80" dirty="0">
                <a:latin typeface="Times New Roman"/>
                <a:cs typeface="Times New Roman"/>
              </a:rPr>
              <a:t>O</a:t>
            </a:r>
            <a:r>
              <a:rPr sz="2050" spc="-10" dirty="0">
                <a:latin typeface="Times New Roman"/>
                <a:cs typeface="Times New Roman"/>
              </a:rPr>
              <a:t> </a:t>
            </a:r>
            <a:r>
              <a:rPr sz="2050" spc="55" dirty="0">
                <a:latin typeface="Times New Roman"/>
                <a:cs typeface="Times New Roman"/>
              </a:rPr>
              <a:t>+</a:t>
            </a:r>
            <a:r>
              <a:rPr sz="2050" spc="-10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2</a:t>
            </a:r>
            <a:r>
              <a:rPr sz="2050" spc="10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mol</a:t>
            </a:r>
            <a:r>
              <a:rPr sz="2050" spc="-10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de</a:t>
            </a:r>
            <a:r>
              <a:rPr sz="2050" spc="-5" dirty="0">
                <a:latin typeface="Times New Roman"/>
                <a:cs typeface="Times New Roman"/>
              </a:rPr>
              <a:t> </a:t>
            </a:r>
            <a:r>
              <a:rPr sz="2050" spc="-10" dirty="0">
                <a:latin typeface="Times New Roman"/>
                <a:cs typeface="Times New Roman"/>
              </a:rPr>
              <a:t>CH</a:t>
            </a:r>
            <a:r>
              <a:rPr sz="1800" spc="-15" baseline="-25462" dirty="0">
                <a:latin typeface="Times New Roman"/>
                <a:cs typeface="Times New Roman"/>
              </a:rPr>
              <a:t>3</a:t>
            </a:r>
            <a:r>
              <a:rPr sz="2050" spc="-10" dirty="0">
                <a:latin typeface="Times New Roman"/>
                <a:cs typeface="Times New Roman"/>
              </a:rPr>
              <a:t>COOH)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70836" y="5106358"/>
            <a:ext cx="3545840" cy="3435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50" dirty="0">
                <a:latin typeface="Times New Roman"/>
                <a:cs typeface="Times New Roman"/>
              </a:rPr>
              <a:t>Fracción</a:t>
            </a:r>
            <a:r>
              <a:rPr sz="2050" spc="25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molar</a:t>
            </a:r>
            <a:r>
              <a:rPr sz="2050" spc="25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(X)</a:t>
            </a:r>
            <a:r>
              <a:rPr sz="2050" spc="25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CH</a:t>
            </a:r>
            <a:r>
              <a:rPr sz="2050" spc="204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COOH </a:t>
            </a:r>
            <a:r>
              <a:rPr sz="2050" spc="5" dirty="0">
                <a:latin typeface="Times New Roman"/>
                <a:cs typeface="Times New Roman"/>
              </a:rPr>
              <a:t>=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61440" y="5106358"/>
            <a:ext cx="565150" cy="3435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50" dirty="0">
                <a:latin typeface="Symbol"/>
                <a:cs typeface="Symbol"/>
              </a:rPr>
              <a:t></a:t>
            </a:r>
            <a:r>
              <a:rPr sz="2050" spc="-35" dirty="0">
                <a:latin typeface="Times New Roman"/>
                <a:cs typeface="Times New Roman"/>
              </a:rPr>
              <a:t> </a:t>
            </a:r>
            <a:r>
              <a:rPr sz="2050" spc="-25" dirty="0">
                <a:latin typeface="Times New Roman"/>
                <a:cs typeface="Times New Roman"/>
              </a:rPr>
              <a:t>0,1</a:t>
            </a:r>
            <a:endParaRPr sz="20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063" y="0"/>
            <a:ext cx="7370445" cy="619125"/>
          </a:xfrm>
          <a:custGeom>
            <a:avLst/>
            <a:gdLst/>
            <a:ahLst/>
            <a:cxnLst/>
            <a:rect l="l" t="t" r="r" b="b"/>
            <a:pathLst>
              <a:path w="7370445" h="619125">
                <a:moveTo>
                  <a:pt x="7366162" y="0"/>
                </a:moveTo>
                <a:lnTo>
                  <a:pt x="3899" y="0"/>
                </a:lnTo>
                <a:lnTo>
                  <a:pt x="0" y="19303"/>
                </a:lnTo>
                <a:lnTo>
                  <a:pt x="0" y="498855"/>
                </a:lnTo>
                <a:lnTo>
                  <a:pt x="9422" y="545502"/>
                </a:lnTo>
                <a:lnTo>
                  <a:pt x="35117" y="583612"/>
                </a:lnTo>
                <a:lnTo>
                  <a:pt x="73225" y="609316"/>
                </a:lnTo>
                <a:lnTo>
                  <a:pt x="119888" y="618744"/>
                </a:lnTo>
                <a:lnTo>
                  <a:pt x="7250176" y="618744"/>
                </a:lnTo>
                <a:lnTo>
                  <a:pt x="7296822" y="609316"/>
                </a:lnTo>
                <a:lnTo>
                  <a:pt x="7334932" y="583612"/>
                </a:lnTo>
                <a:lnTo>
                  <a:pt x="7360636" y="545502"/>
                </a:lnTo>
                <a:lnTo>
                  <a:pt x="7370063" y="498855"/>
                </a:lnTo>
                <a:lnTo>
                  <a:pt x="7370063" y="19303"/>
                </a:lnTo>
                <a:lnTo>
                  <a:pt x="736616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7.</a:t>
            </a:r>
            <a:r>
              <a:rPr sz="2800" spc="-70" dirty="0"/>
              <a:t> </a:t>
            </a:r>
            <a:r>
              <a:rPr sz="2800" dirty="0"/>
              <a:t>Otras</a:t>
            </a:r>
            <a:r>
              <a:rPr sz="2800" spc="-70" dirty="0"/>
              <a:t> </a:t>
            </a:r>
            <a:r>
              <a:rPr sz="2800" dirty="0"/>
              <a:t>unidades</a:t>
            </a:r>
            <a:r>
              <a:rPr sz="2800" spc="-65" dirty="0"/>
              <a:t> </a:t>
            </a:r>
            <a:r>
              <a:rPr sz="2800" dirty="0"/>
              <a:t>de</a:t>
            </a:r>
            <a:r>
              <a:rPr sz="2800" spc="-70" dirty="0"/>
              <a:t> </a:t>
            </a:r>
            <a:r>
              <a:rPr sz="2800" spc="-10" dirty="0"/>
              <a:t>concentración</a:t>
            </a:r>
            <a:endParaRPr sz="28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77228" y="0"/>
            <a:ext cx="723900" cy="76047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4642" y="802386"/>
            <a:ext cx="834263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Para</a:t>
            </a:r>
            <a:r>
              <a:rPr sz="2000" spc="4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expresar</a:t>
            </a:r>
            <a:r>
              <a:rPr sz="2000" spc="4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concentraciones</a:t>
            </a:r>
            <a:r>
              <a:rPr sz="2000" spc="4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muy</a:t>
            </a:r>
            <a:r>
              <a:rPr sz="2000" spc="40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pequeñas,</a:t>
            </a:r>
            <a:r>
              <a:rPr sz="2000" spc="4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trazas</a:t>
            </a:r>
            <a:r>
              <a:rPr sz="2000" spc="4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40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</a:t>
            </a:r>
            <a:r>
              <a:rPr sz="2000" spc="4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sustancia</a:t>
            </a:r>
            <a:r>
              <a:rPr sz="2000" spc="409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muy </a:t>
            </a:r>
            <a:r>
              <a:rPr sz="2000" dirty="0">
                <a:latin typeface="Calibri"/>
                <a:cs typeface="Calibri"/>
              </a:rPr>
              <a:t>diluida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otra,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común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utilizar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otras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unidades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concentración,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tales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como: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7377" y="2001773"/>
            <a:ext cx="2573020" cy="368935"/>
          </a:xfrm>
          <a:prstGeom prst="rect">
            <a:avLst/>
          </a:prstGeom>
          <a:solidFill>
            <a:srgbClr val="C0504D">
              <a:alpha val="25097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220979">
              <a:lnSpc>
                <a:spcPct val="100000"/>
              </a:lnSpc>
              <a:spcBef>
                <a:spcPts val="229"/>
              </a:spcBef>
            </a:pPr>
            <a:r>
              <a:rPr sz="1800" dirty="0">
                <a:latin typeface="Calibri"/>
                <a:cs typeface="Calibri"/>
              </a:rPr>
              <a:t>ppm: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partes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millón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44005" y="2015489"/>
            <a:ext cx="2573020" cy="370840"/>
          </a:xfrm>
          <a:prstGeom prst="rect">
            <a:avLst/>
          </a:prstGeom>
          <a:solidFill>
            <a:srgbClr val="C0504D">
              <a:alpha val="25097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288925">
              <a:lnSpc>
                <a:spcPct val="100000"/>
              </a:lnSpc>
              <a:spcBef>
                <a:spcPts val="235"/>
              </a:spcBef>
            </a:pPr>
            <a:r>
              <a:rPr sz="1800" dirty="0">
                <a:latin typeface="Calibri"/>
                <a:cs typeface="Calibri"/>
              </a:rPr>
              <a:t>ppt: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partes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trillón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14877" y="2015489"/>
            <a:ext cx="2573020" cy="370840"/>
          </a:xfrm>
          <a:prstGeom prst="rect">
            <a:avLst/>
          </a:prstGeom>
          <a:solidFill>
            <a:srgbClr val="C0504D">
              <a:alpha val="25097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284480">
              <a:lnSpc>
                <a:spcPct val="100000"/>
              </a:lnSpc>
              <a:spcBef>
                <a:spcPts val="235"/>
              </a:spcBef>
            </a:pPr>
            <a:r>
              <a:rPr sz="1800" dirty="0">
                <a:latin typeface="Calibri"/>
                <a:cs typeface="Calibri"/>
              </a:rPr>
              <a:t>ppb: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partes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billón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28850" y="4060697"/>
            <a:ext cx="6716395" cy="368935"/>
          </a:xfrm>
          <a:prstGeom prst="rect">
            <a:avLst/>
          </a:prstGeom>
          <a:solidFill>
            <a:srgbClr val="C0504D">
              <a:alpha val="10195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35"/>
              </a:spcBef>
            </a:pPr>
            <a:r>
              <a:rPr sz="1800" dirty="0">
                <a:latin typeface="Calibri"/>
                <a:cs typeface="Calibri"/>
              </a:rPr>
              <a:t>Permiten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trabajar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disoluciones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muy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diluidas.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7274" y="4060697"/>
            <a:ext cx="1499870" cy="368935"/>
          </a:xfrm>
          <a:prstGeom prst="rect">
            <a:avLst/>
          </a:prstGeom>
          <a:solidFill>
            <a:srgbClr val="057CD9">
              <a:alpha val="39999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354330">
              <a:lnSpc>
                <a:spcPct val="100000"/>
              </a:lnSpc>
              <a:spcBef>
                <a:spcPts val="235"/>
              </a:spcBef>
            </a:pPr>
            <a:r>
              <a:rPr sz="1800" spc="-10" dirty="0">
                <a:latin typeface="Calibri"/>
                <a:cs typeface="Calibri"/>
              </a:rPr>
              <a:t>Ventajas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86127" y="4198620"/>
            <a:ext cx="443230" cy="173990"/>
          </a:xfrm>
          <a:custGeom>
            <a:avLst/>
            <a:gdLst/>
            <a:ahLst/>
            <a:cxnLst/>
            <a:rect l="l" t="t" r="r" b="b"/>
            <a:pathLst>
              <a:path w="443230" h="173989">
                <a:moveTo>
                  <a:pt x="269240" y="0"/>
                </a:moveTo>
                <a:lnTo>
                  <a:pt x="269240" y="173735"/>
                </a:lnTo>
                <a:lnTo>
                  <a:pt x="385064" y="115823"/>
                </a:lnTo>
                <a:lnTo>
                  <a:pt x="298196" y="115823"/>
                </a:lnTo>
                <a:lnTo>
                  <a:pt x="298196" y="57911"/>
                </a:lnTo>
                <a:lnTo>
                  <a:pt x="385064" y="57911"/>
                </a:lnTo>
                <a:lnTo>
                  <a:pt x="269240" y="0"/>
                </a:lnTo>
                <a:close/>
              </a:path>
              <a:path w="443230" h="173989">
                <a:moveTo>
                  <a:pt x="269240" y="57911"/>
                </a:moveTo>
                <a:lnTo>
                  <a:pt x="0" y="57911"/>
                </a:lnTo>
                <a:lnTo>
                  <a:pt x="0" y="115823"/>
                </a:lnTo>
                <a:lnTo>
                  <a:pt x="269240" y="115823"/>
                </a:lnTo>
                <a:lnTo>
                  <a:pt x="269240" y="57911"/>
                </a:lnTo>
                <a:close/>
              </a:path>
              <a:path w="443230" h="173989">
                <a:moveTo>
                  <a:pt x="385064" y="57911"/>
                </a:moveTo>
                <a:lnTo>
                  <a:pt x="298196" y="57911"/>
                </a:lnTo>
                <a:lnTo>
                  <a:pt x="298196" y="115823"/>
                </a:lnTo>
                <a:lnTo>
                  <a:pt x="385064" y="115823"/>
                </a:lnTo>
                <a:lnTo>
                  <a:pt x="442976" y="86867"/>
                </a:lnTo>
                <a:lnTo>
                  <a:pt x="385064" y="579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31898" y="4716017"/>
            <a:ext cx="6716395" cy="368935"/>
          </a:xfrm>
          <a:prstGeom prst="rect">
            <a:avLst/>
          </a:prstGeom>
          <a:solidFill>
            <a:srgbClr val="C0504D">
              <a:alpha val="10195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518159">
              <a:lnSpc>
                <a:spcPct val="100000"/>
              </a:lnSpc>
              <a:spcBef>
                <a:spcPts val="235"/>
              </a:spcBef>
            </a:pPr>
            <a:r>
              <a:rPr sz="1800" dirty="0">
                <a:latin typeface="Calibri"/>
                <a:cs typeface="Calibri"/>
              </a:rPr>
              <a:t>Soluto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disolución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deben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usar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misma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unidad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medición.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0322" y="4716017"/>
            <a:ext cx="1499870" cy="368935"/>
          </a:xfrm>
          <a:prstGeom prst="rect">
            <a:avLst/>
          </a:prstGeom>
          <a:solidFill>
            <a:srgbClr val="057CD9">
              <a:alpha val="39999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91135">
              <a:lnSpc>
                <a:spcPct val="100000"/>
              </a:lnSpc>
              <a:spcBef>
                <a:spcPts val="235"/>
              </a:spcBef>
            </a:pPr>
            <a:r>
              <a:rPr sz="1800" spc="-10" dirty="0">
                <a:latin typeface="Calibri"/>
                <a:cs typeface="Calibri"/>
              </a:rPr>
              <a:t>Desventajas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89176" y="4855464"/>
            <a:ext cx="443230" cy="173990"/>
          </a:xfrm>
          <a:custGeom>
            <a:avLst/>
            <a:gdLst/>
            <a:ahLst/>
            <a:cxnLst/>
            <a:rect l="l" t="t" r="r" b="b"/>
            <a:pathLst>
              <a:path w="443230" h="173989">
                <a:moveTo>
                  <a:pt x="269240" y="0"/>
                </a:moveTo>
                <a:lnTo>
                  <a:pt x="269240" y="173736"/>
                </a:lnTo>
                <a:lnTo>
                  <a:pt x="385063" y="115824"/>
                </a:lnTo>
                <a:lnTo>
                  <a:pt x="298196" y="115824"/>
                </a:lnTo>
                <a:lnTo>
                  <a:pt x="298196" y="57912"/>
                </a:lnTo>
                <a:lnTo>
                  <a:pt x="385063" y="57912"/>
                </a:lnTo>
                <a:lnTo>
                  <a:pt x="269240" y="0"/>
                </a:lnTo>
                <a:close/>
              </a:path>
              <a:path w="443230" h="173989">
                <a:moveTo>
                  <a:pt x="269240" y="57912"/>
                </a:moveTo>
                <a:lnTo>
                  <a:pt x="0" y="57912"/>
                </a:lnTo>
                <a:lnTo>
                  <a:pt x="0" y="115824"/>
                </a:lnTo>
                <a:lnTo>
                  <a:pt x="269240" y="115824"/>
                </a:lnTo>
                <a:lnTo>
                  <a:pt x="269240" y="57912"/>
                </a:lnTo>
                <a:close/>
              </a:path>
              <a:path w="443230" h="173989">
                <a:moveTo>
                  <a:pt x="385063" y="57912"/>
                </a:moveTo>
                <a:lnTo>
                  <a:pt x="298196" y="57912"/>
                </a:lnTo>
                <a:lnTo>
                  <a:pt x="298196" y="115824"/>
                </a:lnTo>
                <a:lnTo>
                  <a:pt x="385063" y="115824"/>
                </a:lnTo>
                <a:lnTo>
                  <a:pt x="442975" y="86868"/>
                </a:lnTo>
                <a:lnTo>
                  <a:pt x="385063" y="57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77223" y="3216513"/>
            <a:ext cx="2119630" cy="0"/>
          </a:xfrm>
          <a:custGeom>
            <a:avLst/>
            <a:gdLst/>
            <a:ahLst/>
            <a:cxnLst/>
            <a:rect l="l" t="t" r="r" b="b"/>
            <a:pathLst>
              <a:path w="2119629">
                <a:moveTo>
                  <a:pt x="0" y="0"/>
                </a:moveTo>
                <a:lnTo>
                  <a:pt x="2119251" y="0"/>
                </a:lnTo>
              </a:path>
            </a:pathLst>
          </a:custGeom>
          <a:ln w="158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600175" y="2962021"/>
            <a:ext cx="739775" cy="4127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500" spc="50" dirty="0">
                <a:latin typeface="Times New Roman"/>
                <a:cs typeface="Times New Roman"/>
              </a:rPr>
              <a:t>x</a:t>
            </a:r>
            <a:r>
              <a:rPr sz="2500" spc="-25" dirty="0">
                <a:latin typeface="Times New Roman"/>
                <a:cs typeface="Times New Roman"/>
              </a:rPr>
              <a:t> 10</a:t>
            </a:r>
            <a:r>
              <a:rPr sz="2175" spc="-37" baseline="44061" dirty="0">
                <a:latin typeface="Times New Roman"/>
                <a:cs typeface="Times New Roman"/>
              </a:rPr>
              <a:t>6</a:t>
            </a:r>
            <a:endParaRPr sz="2175" baseline="44061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66347" y="2758447"/>
            <a:ext cx="1550035" cy="4127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0" dirty="0">
                <a:latin typeface="Times New Roman"/>
                <a:cs typeface="Times New Roman"/>
              </a:rPr>
              <a:t>masa</a:t>
            </a:r>
            <a:r>
              <a:rPr sz="2500" spc="-2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soluto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2703" y="2962021"/>
            <a:ext cx="862330" cy="4127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0" dirty="0">
                <a:latin typeface="Times New Roman"/>
                <a:cs typeface="Times New Roman"/>
              </a:rPr>
              <a:t>ppm</a:t>
            </a:r>
            <a:r>
              <a:rPr sz="2500" spc="10" dirty="0">
                <a:latin typeface="Times New Roman"/>
                <a:cs typeface="Times New Roman"/>
              </a:rPr>
              <a:t> </a:t>
            </a:r>
            <a:r>
              <a:rPr sz="2500" spc="5" dirty="0">
                <a:latin typeface="Times New Roman"/>
                <a:cs typeface="Times New Roman"/>
              </a:rPr>
              <a:t>=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84686" y="3213816"/>
            <a:ext cx="2104390" cy="4127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0" dirty="0">
                <a:latin typeface="Times New Roman"/>
                <a:cs typeface="Times New Roman"/>
              </a:rPr>
              <a:t>masa</a:t>
            </a:r>
            <a:r>
              <a:rPr sz="2500" spc="-2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disolución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831877" y="3208499"/>
            <a:ext cx="2743200" cy="0"/>
          </a:xfrm>
          <a:custGeom>
            <a:avLst/>
            <a:gdLst/>
            <a:ahLst/>
            <a:cxnLst/>
            <a:rect l="l" t="t" r="r" b="b"/>
            <a:pathLst>
              <a:path w="2743200">
                <a:moveTo>
                  <a:pt x="0" y="0"/>
                </a:moveTo>
                <a:lnTo>
                  <a:pt x="2742877" y="0"/>
                </a:lnTo>
              </a:path>
            </a:pathLst>
          </a:custGeom>
          <a:ln w="155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915361" y="2758700"/>
            <a:ext cx="2582545" cy="4057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00" dirty="0">
                <a:latin typeface="Times New Roman"/>
                <a:cs typeface="Times New Roman"/>
              </a:rPr>
              <a:t>masa</a:t>
            </a:r>
            <a:r>
              <a:rPr sz="2500" spc="-114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de</a:t>
            </a:r>
            <a:r>
              <a:rPr sz="2500" spc="-11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soluto</a:t>
            </a:r>
            <a:r>
              <a:rPr sz="2500" spc="-100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Times New Roman"/>
                <a:cs typeface="Times New Roman"/>
              </a:rPr>
              <a:t>(mg)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838924" y="3206284"/>
            <a:ext cx="2736215" cy="4057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00" dirty="0">
                <a:latin typeface="Times New Roman"/>
                <a:cs typeface="Times New Roman"/>
              </a:rPr>
              <a:t>masa</a:t>
            </a:r>
            <a:r>
              <a:rPr sz="2500" spc="-13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disolucion</a:t>
            </a:r>
            <a:r>
              <a:rPr sz="2500" spc="-114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Times New Roman"/>
                <a:cs typeface="Times New Roman"/>
              </a:rPr>
              <a:t>(Kg)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715128" y="3128391"/>
            <a:ext cx="595630" cy="173990"/>
          </a:xfrm>
          <a:custGeom>
            <a:avLst/>
            <a:gdLst/>
            <a:ahLst/>
            <a:cxnLst/>
            <a:rect l="l" t="t" r="r" b="b"/>
            <a:pathLst>
              <a:path w="595629" h="173989">
                <a:moveTo>
                  <a:pt x="421894" y="0"/>
                </a:moveTo>
                <a:lnTo>
                  <a:pt x="421767" y="57838"/>
                </a:lnTo>
                <a:lnTo>
                  <a:pt x="450723" y="57912"/>
                </a:lnTo>
                <a:lnTo>
                  <a:pt x="450596" y="115824"/>
                </a:lnTo>
                <a:lnTo>
                  <a:pt x="421639" y="115824"/>
                </a:lnTo>
                <a:lnTo>
                  <a:pt x="421513" y="173736"/>
                </a:lnTo>
                <a:lnTo>
                  <a:pt x="537932" y="115824"/>
                </a:lnTo>
                <a:lnTo>
                  <a:pt x="450596" y="115824"/>
                </a:lnTo>
                <a:lnTo>
                  <a:pt x="538079" y="115750"/>
                </a:lnTo>
                <a:lnTo>
                  <a:pt x="595376" y="87249"/>
                </a:lnTo>
                <a:lnTo>
                  <a:pt x="421894" y="0"/>
                </a:lnTo>
                <a:close/>
              </a:path>
              <a:path w="595629" h="173989">
                <a:moveTo>
                  <a:pt x="421767" y="57838"/>
                </a:moveTo>
                <a:lnTo>
                  <a:pt x="421640" y="115750"/>
                </a:lnTo>
                <a:lnTo>
                  <a:pt x="450596" y="115824"/>
                </a:lnTo>
                <a:lnTo>
                  <a:pt x="450723" y="57912"/>
                </a:lnTo>
                <a:lnTo>
                  <a:pt x="421767" y="57838"/>
                </a:lnTo>
                <a:close/>
              </a:path>
              <a:path w="595629" h="173989">
                <a:moveTo>
                  <a:pt x="254" y="56769"/>
                </a:moveTo>
                <a:lnTo>
                  <a:pt x="0" y="114681"/>
                </a:lnTo>
                <a:lnTo>
                  <a:pt x="421640" y="115750"/>
                </a:lnTo>
                <a:lnTo>
                  <a:pt x="421767" y="57838"/>
                </a:lnTo>
                <a:lnTo>
                  <a:pt x="254" y="567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499872" y="5571744"/>
            <a:ext cx="7722234" cy="1016000"/>
            <a:chOff x="499872" y="5571744"/>
            <a:chExt cx="7722234" cy="1016000"/>
          </a:xfrm>
        </p:grpSpPr>
        <p:sp>
          <p:nvSpPr>
            <p:cNvPr id="25" name="object 25"/>
            <p:cNvSpPr/>
            <p:nvPr/>
          </p:nvSpPr>
          <p:spPr>
            <a:xfrm>
              <a:off x="1190244" y="5612892"/>
              <a:ext cx="7025640" cy="673735"/>
            </a:xfrm>
            <a:custGeom>
              <a:avLst/>
              <a:gdLst/>
              <a:ahLst/>
              <a:cxnLst/>
              <a:rect l="l" t="t" r="r" b="b"/>
              <a:pathLst>
                <a:path w="7025640" h="673735">
                  <a:moveTo>
                    <a:pt x="6913372" y="0"/>
                  </a:moveTo>
                  <a:lnTo>
                    <a:pt x="112268" y="0"/>
                  </a:lnTo>
                  <a:lnTo>
                    <a:pt x="68569" y="8822"/>
                  </a:lnTo>
                  <a:lnTo>
                    <a:pt x="32883" y="32883"/>
                  </a:lnTo>
                  <a:lnTo>
                    <a:pt x="8822" y="68569"/>
                  </a:lnTo>
                  <a:lnTo>
                    <a:pt x="0" y="112268"/>
                  </a:lnTo>
                  <a:lnTo>
                    <a:pt x="0" y="561340"/>
                  </a:lnTo>
                  <a:lnTo>
                    <a:pt x="8822" y="605038"/>
                  </a:lnTo>
                  <a:lnTo>
                    <a:pt x="32883" y="640724"/>
                  </a:lnTo>
                  <a:lnTo>
                    <a:pt x="68569" y="664785"/>
                  </a:lnTo>
                  <a:lnTo>
                    <a:pt x="112268" y="673608"/>
                  </a:lnTo>
                  <a:lnTo>
                    <a:pt x="6913372" y="673608"/>
                  </a:lnTo>
                  <a:lnTo>
                    <a:pt x="6957060" y="664785"/>
                  </a:lnTo>
                  <a:lnTo>
                    <a:pt x="6992747" y="640724"/>
                  </a:lnTo>
                  <a:lnTo>
                    <a:pt x="7016813" y="605038"/>
                  </a:lnTo>
                  <a:lnTo>
                    <a:pt x="7025639" y="561340"/>
                  </a:lnTo>
                  <a:lnTo>
                    <a:pt x="7025639" y="112268"/>
                  </a:lnTo>
                  <a:lnTo>
                    <a:pt x="7016813" y="68569"/>
                  </a:lnTo>
                  <a:lnTo>
                    <a:pt x="6992746" y="32883"/>
                  </a:lnTo>
                  <a:lnTo>
                    <a:pt x="6957059" y="8822"/>
                  </a:lnTo>
                  <a:lnTo>
                    <a:pt x="6913372" y="0"/>
                  </a:lnTo>
                  <a:close/>
                </a:path>
              </a:pathLst>
            </a:custGeom>
            <a:solidFill>
              <a:srgbClr val="CEC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90244" y="5612892"/>
              <a:ext cx="7025640" cy="673735"/>
            </a:xfrm>
            <a:custGeom>
              <a:avLst/>
              <a:gdLst/>
              <a:ahLst/>
              <a:cxnLst/>
              <a:rect l="l" t="t" r="r" b="b"/>
              <a:pathLst>
                <a:path w="7025640" h="673735">
                  <a:moveTo>
                    <a:pt x="0" y="112268"/>
                  </a:moveTo>
                  <a:lnTo>
                    <a:pt x="8822" y="68569"/>
                  </a:lnTo>
                  <a:lnTo>
                    <a:pt x="32883" y="32883"/>
                  </a:lnTo>
                  <a:lnTo>
                    <a:pt x="68569" y="8822"/>
                  </a:lnTo>
                  <a:lnTo>
                    <a:pt x="112268" y="0"/>
                  </a:lnTo>
                  <a:lnTo>
                    <a:pt x="6913372" y="0"/>
                  </a:lnTo>
                  <a:lnTo>
                    <a:pt x="6957059" y="8822"/>
                  </a:lnTo>
                  <a:lnTo>
                    <a:pt x="6992746" y="32883"/>
                  </a:lnTo>
                  <a:lnTo>
                    <a:pt x="7016813" y="68569"/>
                  </a:lnTo>
                  <a:lnTo>
                    <a:pt x="7025639" y="112268"/>
                  </a:lnTo>
                  <a:lnTo>
                    <a:pt x="7025639" y="561340"/>
                  </a:lnTo>
                  <a:lnTo>
                    <a:pt x="7016813" y="605038"/>
                  </a:lnTo>
                  <a:lnTo>
                    <a:pt x="6992747" y="640724"/>
                  </a:lnTo>
                  <a:lnTo>
                    <a:pt x="6957060" y="664785"/>
                  </a:lnTo>
                  <a:lnTo>
                    <a:pt x="6913372" y="673608"/>
                  </a:lnTo>
                  <a:lnTo>
                    <a:pt x="112268" y="673608"/>
                  </a:lnTo>
                  <a:lnTo>
                    <a:pt x="68569" y="664785"/>
                  </a:lnTo>
                  <a:lnTo>
                    <a:pt x="32883" y="640724"/>
                  </a:lnTo>
                  <a:lnTo>
                    <a:pt x="8822" y="605038"/>
                  </a:lnTo>
                  <a:lnTo>
                    <a:pt x="0" y="561340"/>
                  </a:lnTo>
                  <a:lnTo>
                    <a:pt x="0" y="112268"/>
                  </a:lnTo>
                  <a:close/>
                </a:path>
              </a:pathLst>
            </a:custGeom>
            <a:ln w="12192">
              <a:solidFill>
                <a:srgbClr val="9C9CD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9872" y="5571744"/>
              <a:ext cx="889000" cy="1016000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1364996" y="5606592"/>
            <a:ext cx="66986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En</a:t>
            </a:r>
            <a:r>
              <a:rPr sz="1800" spc="4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4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caso</a:t>
            </a:r>
            <a:r>
              <a:rPr sz="1800" spc="45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4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disoluciones</a:t>
            </a:r>
            <a:r>
              <a:rPr sz="1800" spc="45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acuosas,</a:t>
            </a:r>
            <a:r>
              <a:rPr sz="1800" spc="4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una</a:t>
            </a:r>
            <a:r>
              <a:rPr sz="1800" spc="4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parte</a:t>
            </a:r>
            <a:r>
              <a:rPr sz="1800" spc="4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por</a:t>
            </a:r>
            <a:r>
              <a:rPr sz="1800" spc="45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millón</a:t>
            </a:r>
            <a:r>
              <a:rPr sz="1800" spc="4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(1</a:t>
            </a:r>
            <a:r>
              <a:rPr sz="1800" spc="47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ppm) </a:t>
            </a:r>
            <a:r>
              <a:rPr sz="1800" dirty="0">
                <a:latin typeface="Calibri"/>
                <a:cs typeface="Calibri"/>
              </a:rPr>
              <a:t>equivale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miligramo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(mg)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soluto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litro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(L)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disolución.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5965" y="880109"/>
            <a:ext cx="8344534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¿Cuál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10" dirty="0">
                <a:latin typeface="Calibri"/>
                <a:cs typeface="Calibri"/>
              </a:rPr>
              <a:t> concentración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ppm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disolución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500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gramos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contiene </a:t>
            </a:r>
            <a:r>
              <a:rPr sz="2000" dirty="0">
                <a:latin typeface="Calibri"/>
                <a:cs typeface="Calibri"/>
              </a:rPr>
              <a:t>0,018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gramos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manganeso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(Mn)?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08226" y="1858517"/>
            <a:ext cx="2677795" cy="783590"/>
          </a:xfrm>
          <a:prstGeom prst="rect">
            <a:avLst/>
          </a:prstGeom>
          <a:solidFill>
            <a:srgbClr val="C0504D">
              <a:alpha val="25097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631825">
              <a:lnSpc>
                <a:spcPct val="100000"/>
              </a:lnSpc>
              <a:spcBef>
                <a:spcPts val="254"/>
              </a:spcBef>
            </a:pPr>
            <a:r>
              <a:rPr sz="1800" dirty="0">
                <a:latin typeface="Calibri"/>
                <a:cs typeface="Calibri"/>
              </a:rPr>
              <a:t>1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1000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mg</a:t>
            </a:r>
            <a:endParaRPr sz="1800">
              <a:latin typeface="Calibri"/>
              <a:cs typeface="Calibri"/>
            </a:endParaRPr>
          </a:p>
          <a:p>
            <a:pPr marL="601345">
              <a:lnSpc>
                <a:spcPct val="100000"/>
              </a:lnSpc>
              <a:spcBef>
                <a:spcPts val="1085"/>
              </a:spcBef>
            </a:pPr>
            <a:r>
              <a:rPr sz="1800" dirty="0">
                <a:latin typeface="Calibri"/>
                <a:cs typeface="Calibri"/>
              </a:rPr>
              <a:t>0,018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X </a:t>
            </a:r>
            <a:r>
              <a:rPr sz="1800" spc="-25" dirty="0">
                <a:latin typeface="Calibri"/>
                <a:cs typeface="Calibri"/>
              </a:rPr>
              <a:t>mg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95800" y="2173223"/>
            <a:ext cx="720725" cy="173990"/>
          </a:xfrm>
          <a:custGeom>
            <a:avLst/>
            <a:gdLst/>
            <a:ahLst/>
            <a:cxnLst/>
            <a:rect l="l" t="t" r="r" b="b"/>
            <a:pathLst>
              <a:path w="720725" h="173989">
                <a:moveTo>
                  <a:pt x="546988" y="0"/>
                </a:moveTo>
                <a:lnTo>
                  <a:pt x="546988" y="173736"/>
                </a:lnTo>
                <a:lnTo>
                  <a:pt x="662812" y="115824"/>
                </a:lnTo>
                <a:lnTo>
                  <a:pt x="575945" y="115824"/>
                </a:lnTo>
                <a:lnTo>
                  <a:pt x="575945" y="57912"/>
                </a:lnTo>
                <a:lnTo>
                  <a:pt x="662813" y="57912"/>
                </a:lnTo>
                <a:lnTo>
                  <a:pt x="546988" y="0"/>
                </a:lnTo>
                <a:close/>
              </a:path>
              <a:path w="720725" h="173989">
                <a:moveTo>
                  <a:pt x="360299" y="57912"/>
                </a:moveTo>
                <a:lnTo>
                  <a:pt x="0" y="57912"/>
                </a:lnTo>
                <a:lnTo>
                  <a:pt x="0" y="115824"/>
                </a:lnTo>
                <a:lnTo>
                  <a:pt x="331342" y="115824"/>
                </a:lnTo>
                <a:lnTo>
                  <a:pt x="331342" y="86867"/>
                </a:lnTo>
                <a:lnTo>
                  <a:pt x="389254" y="86867"/>
                </a:lnTo>
                <a:lnTo>
                  <a:pt x="360299" y="57912"/>
                </a:lnTo>
                <a:close/>
              </a:path>
              <a:path w="720725" h="173989">
                <a:moveTo>
                  <a:pt x="331342" y="86867"/>
                </a:moveTo>
                <a:lnTo>
                  <a:pt x="331342" y="115824"/>
                </a:lnTo>
                <a:lnTo>
                  <a:pt x="360299" y="115824"/>
                </a:lnTo>
                <a:lnTo>
                  <a:pt x="331342" y="86867"/>
                </a:lnTo>
                <a:close/>
              </a:path>
              <a:path w="720725" h="173989">
                <a:moveTo>
                  <a:pt x="546988" y="57912"/>
                </a:moveTo>
                <a:lnTo>
                  <a:pt x="389254" y="57912"/>
                </a:lnTo>
                <a:lnTo>
                  <a:pt x="389254" y="86867"/>
                </a:lnTo>
                <a:lnTo>
                  <a:pt x="331342" y="86867"/>
                </a:lnTo>
                <a:lnTo>
                  <a:pt x="360299" y="115824"/>
                </a:lnTo>
                <a:lnTo>
                  <a:pt x="546988" y="115824"/>
                </a:lnTo>
                <a:lnTo>
                  <a:pt x="546988" y="57912"/>
                </a:lnTo>
                <a:close/>
              </a:path>
              <a:path w="720725" h="173989">
                <a:moveTo>
                  <a:pt x="662813" y="57912"/>
                </a:moveTo>
                <a:lnTo>
                  <a:pt x="575945" y="57912"/>
                </a:lnTo>
                <a:lnTo>
                  <a:pt x="575945" y="115824"/>
                </a:lnTo>
                <a:lnTo>
                  <a:pt x="662812" y="115824"/>
                </a:lnTo>
                <a:lnTo>
                  <a:pt x="720725" y="86867"/>
                </a:lnTo>
                <a:lnTo>
                  <a:pt x="662813" y="57912"/>
                </a:lnTo>
                <a:close/>
              </a:path>
              <a:path w="720725" h="173989">
                <a:moveTo>
                  <a:pt x="389254" y="57912"/>
                </a:moveTo>
                <a:lnTo>
                  <a:pt x="360299" y="57912"/>
                </a:lnTo>
                <a:lnTo>
                  <a:pt x="389254" y="86867"/>
                </a:lnTo>
                <a:lnTo>
                  <a:pt x="389254" y="57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37226" y="2058161"/>
            <a:ext cx="1836420" cy="370840"/>
          </a:xfrm>
          <a:prstGeom prst="rect">
            <a:avLst/>
          </a:prstGeom>
          <a:solidFill>
            <a:srgbClr val="C0504D">
              <a:alpha val="25097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35"/>
              </a:spcBef>
            </a:pPr>
            <a:r>
              <a:rPr sz="1800" dirty="0">
                <a:latin typeface="Calibri"/>
                <a:cs typeface="Calibri"/>
              </a:rPr>
              <a:t>18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mg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56422" y="4694892"/>
            <a:ext cx="659765" cy="924560"/>
          </a:xfrm>
          <a:custGeom>
            <a:avLst/>
            <a:gdLst/>
            <a:ahLst/>
            <a:cxnLst/>
            <a:rect l="l" t="t" r="r" b="b"/>
            <a:pathLst>
              <a:path w="659764" h="924560">
                <a:moveTo>
                  <a:pt x="659609" y="0"/>
                </a:moveTo>
                <a:lnTo>
                  <a:pt x="0" y="924385"/>
                </a:lnTo>
              </a:path>
            </a:pathLst>
          </a:custGeom>
          <a:ln w="226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96561" y="3021145"/>
            <a:ext cx="7337425" cy="2360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50800">
              <a:lnSpc>
                <a:spcPct val="125000"/>
              </a:lnSpc>
              <a:spcBef>
                <a:spcPts val="100"/>
              </a:spcBef>
              <a:tabLst>
                <a:tab pos="2696210" algn="l"/>
                <a:tab pos="2776855" algn="l"/>
                <a:tab pos="3387725" algn="l"/>
                <a:tab pos="3467100" algn="l"/>
              </a:tabLst>
            </a:pPr>
            <a:r>
              <a:rPr sz="3700" dirty="0">
                <a:latin typeface="Times New Roman"/>
                <a:cs typeface="Times New Roman"/>
              </a:rPr>
              <a:t>X</a:t>
            </a:r>
            <a:r>
              <a:rPr sz="3700" spc="-50" dirty="0">
                <a:latin typeface="Times New Roman"/>
                <a:cs typeface="Times New Roman"/>
              </a:rPr>
              <a:t> </a:t>
            </a:r>
            <a:r>
              <a:rPr sz="3700" dirty="0">
                <a:latin typeface="Times New Roman"/>
                <a:cs typeface="Times New Roman"/>
              </a:rPr>
              <a:t>mg</a:t>
            </a:r>
            <a:r>
              <a:rPr sz="3700" spc="-35" dirty="0">
                <a:latin typeface="Times New Roman"/>
                <a:cs typeface="Times New Roman"/>
              </a:rPr>
              <a:t> </a:t>
            </a:r>
            <a:r>
              <a:rPr sz="3700" dirty="0">
                <a:latin typeface="Times New Roman"/>
                <a:cs typeface="Times New Roman"/>
              </a:rPr>
              <a:t>de</a:t>
            </a:r>
            <a:r>
              <a:rPr sz="3700" spc="-55" dirty="0">
                <a:latin typeface="Times New Roman"/>
                <a:cs typeface="Times New Roman"/>
              </a:rPr>
              <a:t> </a:t>
            </a:r>
            <a:r>
              <a:rPr sz="3700" spc="-25" dirty="0">
                <a:latin typeface="Times New Roman"/>
                <a:cs typeface="Times New Roman"/>
              </a:rPr>
              <a:t>Mn</a:t>
            </a:r>
            <a:r>
              <a:rPr sz="3700" dirty="0">
                <a:latin typeface="Times New Roman"/>
                <a:cs typeface="Times New Roman"/>
              </a:rPr>
              <a:t>	</a:t>
            </a:r>
            <a:r>
              <a:rPr sz="3700" spc="-50" dirty="0">
                <a:latin typeface="Symbol"/>
                <a:cs typeface="Symbol"/>
              </a:rPr>
              <a:t></a:t>
            </a:r>
            <a:r>
              <a:rPr sz="3700" dirty="0">
                <a:latin typeface="Times New Roman"/>
                <a:cs typeface="Times New Roman"/>
              </a:rPr>
              <a:t>	1000</a:t>
            </a:r>
            <a:r>
              <a:rPr sz="3700" spc="-25" dirty="0">
                <a:latin typeface="Times New Roman"/>
                <a:cs typeface="Times New Roman"/>
              </a:rPr>
              <a:t> </a:t>
            </a:r>
            <a:r>
              <a:rPr sz="3700" dirty="0">
                <a:latin typeface="Times New Roman"/>
                <a:cs typeface="Times New Roman"/>
              </a:rPr>
              <a:t>g</a:t>
            </a:r>
            <a:r>
              <a:rPr sz="3700" spc="-25" dirty="0">
                <a:latin typeface="Times New Roman"/>
                <a:cs typeface="Times New Roman"/>
              </a:rPr>
              <a:t> </a:t>
            </a:r>
            <a:r>
              <a:rPr sz="3700" dirty="0">
                <a:latin typeface="Times New Roman"/>
                <a:cs typeface="Times New Roman"/>
              </a:rPr>
              <a:t>de</a:t>
            </a:r>
            <a:r>
              <a:rPr sz="3700" spc="-40" dirty="0">
                <a:latin typeface="Times New Roman"/>
                <a:cs typeface="Times New Roman"/>
              </a:rPr>
              <a:t> </a:t>
            </a:r>
            <a:r>
              <a:rPr sz="3700" spc="-10" dirty="0">
                <a:latin typeface="Times New Roman"/>
                <a:cs typeface="Times New Roman"/>
              </a:rPr>
              <a:t>disolución </a:t>
            </a:r>
            <a:r>
              <a:rPr sz="3700" dirty="0">
                <a:latin typeface="Times New Roman"/>
                <a:cs typeface="Times New Roman"/>
              </a:rPr>
              <a:t>18</a:t>
            </a:r>
            <a:r>
              <a:rPr sz="3700" spc="-35" dirty="0">
                <a:latin typeface="Times New Roman"/>
                <a:cs typeface="Times New Roman"/>
              </a:rPr>
              <a:t> </a:t>
            </a:r>
            <a:r>
              <a:rPr sz="3700" dirty="0">
                <a:latin typeface="Times New Roman"/>
                <a:cs typeface="Times New Roman"/>
              </a:rPr>
              <a:t>mg</a:t>
            </a:r>
            <a:r>
              <a:rPr sz="3700" spc="-30" dirty="0">
                <a:latin typeface="Times New Roman"/>
                <a:cs typeface="Times New Roman"/>
              </a:rPr>
              <a:t> </a:t>
            </a:r>
            <a:r>
              <a:rPr sz="3700" dirty="0">
                <a:latin typeface="Times New Roman"/>
                <a:cs typeface="Times New Roman"/>
              </a:rPr>
              <a:t>de</a:t>
            </a:r>
            <a:r>
              <a:rPr sz="3700" spc="-55" dirty="0">
                <a:latin typeface="Times New Roman"/>
                <a:cs typeface="Times New Roman"/>
              </a:rPr>
              <a:t> </a:t>
            </a:r>
            <a:r>
              <a:rPr sz="3700" spc="-25" dirty="0">
                <a:latin typeface="Times New Roman"/>
                <a:cs typeface="Times New Roman"/>
              </a:rPr>
              <a:t>Mn</a:t>
            </a:r>
            <a:r>
              <a:rPr sz="3700" dirty="0">
                <a:latin typeface="Times New Roman"/>
                <a:cs typeface="Times New Roman"/>
              </a:rPr>
              <a:t>		</a:t>
            </a:r>
            <a:r>
              <a:rPr sz="3700" spc="-50" dirty="0">
                <a:latin typeface="Symbol"/>
                <a:cs typeface="Symbol"/>
              </a:rPr>
              <a:t></a:t>
            </a:r>
            <a:r>
              <a:rPr sz="3700" dirty="0">
                <a:latin typeface="Times New Roman"/>
                <a:cs typeface="Times New Roman"/>
              </a:rPr>
              <a:t>		500</a:t>
            </a:r>
            <a:r>
              <a:rPr sz="3700" spc="-20" dirty="0">
                <a:latin typeface="Times New Roman"/>
                <a:cs typeface="Times New Roman"/>
              </a:rPr>
              <a:t> </a:t>
            </a:r>
            <a:r>
              <a:rPr sz="3700" dirty="0">
                <a:latin typeface="Times New Roman"/>
                <a:cs typeface="Times New Roman"/>
              </a:rPr>
              <a:t>g</a:t>
            </a:r>
            <a:r>
              <a:rPr sz="3700" spc="-20" dirty="0">
                <a:latin typeface="Times New Roman"/>
                <a:cs typeface="Times New Roman"/>
              </a:rPr>
              <a:t> </a:t>
            </a:r>
            <a:r>
              <a:rPr sz="3700" dirty="0">
                <a:latin typeface="Times New Roman"/>
                <a:cs typeface="Times New Roman"/>
              </a:rPr>
              <a:t>de</a:t>
            </a:r>
            <a:r>
              <a:rPr sz="3700" spc="-40" dirty="0">
                <a:latin typeface="Times New Roman"/>
                <a:cs typeface="Times New Roman"/>
              </a:rPr>
              <a:t> </a:t>
            </a:r>
            <a:r>
              <a:rPr sz="3700" spc="-10" dirty="0">
                <a:latin typeface="Times New Roman"/>
                <a:cs typeface="Times New Roman"/>
              </a:rPr>
              <a:t>disolución</a:t>
            </a:r>
            <a:endParaRPr sz="3700">
              <a:latin typeface="Times New Roman"/>
              <a:cs typeface="Times New Roman"/>
            </a:endParaRPr>
          </a:p>
          <a:p>
            <a:pPr marL="261620" algn="ctr">
              <a:lnSpc>
                <a:spcPct val="100000"/>
              </a:lnSpc>
              <a:spcBef>
                <a:spcPts val="2845"/>
              </a:spcBef>
              <a:tabLst>
                <a:tab pos="1758950" algn="l"/>
              </a:tabLst>
            </a:pPr>
            <a:r>
              <a:rPr sz="3700" dirty="0">
                <a:latin typeface="Times New Roman"/>
                <a:cs typeface="Times New Roman"/>
              </a:rPr>
              <a:t>X</a:t>
            </a:r>
            <a:r>
              <a:rPr sz="3700" spc="-35" dirty="0">
                <a:latin typeface="Times New Roman"/>
                <a:cs typeface="Times New Roman"/>
              </a:rPr>
              <a:t> </a:t>
            </a:r>
            <a:r>
              <a:rPr sz="3700" dirty="0">
                <a:latin typeface="Times New Roman"/>
                <a:cs typeface="Times New Roman"/>
              </a:rPr>
              <a:t>=</a:t>
            </a:r>
            <a:r>
              <a:rPr sz="3700" spc="-25" dirty="0">
                <a:latin typeface="Times New Roman"/>
                <a:cs typeface="Times New Roman"/>
              </a:rPr>
              <a:t> 36</a:t>
            </a:r>
            <a:r>
              <a:rPr sz="3700" dirty="0">
                <a:latin typeface="Times New Roman"/>
                <a:cs typeface="Times New Roman"/>
              </a:rPr>
              <a:t>	</a:t>
            </a:r>
            <a:r>
              <a:rPr sz="5550" spc="-37" baseline="26276" dirty="0">
                <a:latin typeface="Times New Roman"/>
                <a:cs typeface="Times New Roman"/>
              </a:rPr>
              <a:t>mg</a:t>
            </a:r>
            <a:r>
              <a:rPr sz="5550" spc="-450" baseline="26276" dirty="0">
                <a:latin typeface="Times New Roman"/>
                <a:cs typeface="Times New Roman"/>
              </a:rPr>
              <a:t> </a:t>
            </a:r>
            <a:r>
              <a:rPr sz="5550" spc="-44" baseline="-28528" dirty="0">
                <a:latin typeface="Times New Roman"/>
                <a:cs typeface="Times New Roman"/>
              </a:rPr>
              <a:t>Kg</a:t>
            </a:r>
            <a:r>
              <a:rPr sz="5550" spc="-675" baseline="-28528" dirty="0">
                <a:latin typeface="Times New Roman"/>
                <a:cs typeface="Times New Roman"/>
              </a:rPr>
              <a:t> </a:t>
            </a:r>
            <a:r>
              <a:rPr sz="3700" dirty="0">
                <a:latin typeface="Times New Roman"/>
                <a:cs typeface="Times New Roman"/>
              </a:rPr>
              <a:t>,</a:t>
            </a:r>
            <a:r>
              <a:rPr sz="3700" spc="10" dirty="0">
                <a:latin typeface="Times New Roman"/>
                <a:cs typeface="Times New Roman"/>
              </a:rPr>
              <a:t> </a:t>
            </a:r>
            <a:r>
              <a:rPr sz="3700" spc="-25" dirty="0">
                <a:latin typeface="Times New Roman"/>
                <a:cs typeface="Times New Roman"/>
              </a:rPr>
              <a:t>ppm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1063" y="0"/>
            <a:ext cx="4872355" cy="619125"/>
          </a:xfrm>
          <a:custGeom>
            <a:avLst/>
            <a:gdLst/>
            <a:ahLst/>
            <a:cxnLst/>
            <a:rect l="l" t="t" r="r" b="b"/>
            <a:pathLst>
              <a:path w="4872355" h="619125">
                <a:moveTo>
                  <a:pt x="4868326" y="0"/>
                </a:moveTo>
                <a:lnTo>
                  <a:pt x="3898" y="0"/>
                </a:lnTo>
                <a:lnTo>
                  <a:pt x="0" y="19303"/>
                </a:lnTo>
                <a:lnTo>
                  <a:pt x="0" y="498855"/>
                </a:lnTo>
                <a:lnTo>
                  <a:pt x="9420" y="545502"/>
                </a:lnTo>
                <a:lnTo>
                  <a:pt x="35112" y="583612"/>
                </a:lnTo>
                <a:lnTo>
                  <a:pt x="73219" y="609316"/>
                </a:lnTo>
                <a:lnTo>
                  <a:pt x="119888" y="618744"/>
                </a:lnTo>
                <a:lnTo>
                  <a:pt x="4752340" y="618744"/>
                </a:lnTo>
                <a:lnTo>
                  <a:pt x="4798986" y="609316"/>
                </a:lnTo>
                <a:lnTo>
                  <a:pt x="4837096" y="583612"/>
                </a:lnTo>
                <a:lnTo>
                  <a:pt x="4862800" y="545502"/>
                </a:lnTo>
                <a:lnTo>
                  <a:pt x="4872228" y="498855"/>
                </a:lnTo>
                <a:lnTo>
                  <a:pt x="4872228" y="19303"/>
                </a:lnTo>
                <a:lnTo>
                  <a:pt x="486832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Ejemplo</a:t>
            </a:r>
            <a:endParaRPr sz="2800"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2335" y="44196"/>
            <a:ext cx="723900" cy="760476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1063" y="0"/>
            <a:ext cx="7084059" cy="760730"/>
            <a:chOff x="131063" y="0"/>
            <a:chExt cx="7084059" cy="760730"/>
          </a:xfrm>
        </p:grpSpPr>
        <p:sp>
          <p:nvSpPr>
            <p:cNvPr id="3" name="object 3"/>
            <p:cNvSpPr/>
            <p:nvPr/>
          </p:nvSpPr>
          <p:spPr>
            <a:xfrm>
              <a:off x="131063" y="0"/>
              <a:ext cx="6870700" cy="619125"/>
            </a:xfrm>
            <a:custGeom>
              <a:avLst/>
              <a:gdLst/>
              <a:ahLst/>
              <a:cxnLst/>
              <a:rect l="l" t="t" r="r" b="b"/>
              <a:pathLst>
                <a:path w="6870700" h="619125">
                  <a:moveTo>
                    <a:pt x="6866290" y="0"/>
                  </a:moveTo>
                  <a:lnTo>
                    <a:pt x="3899" y="0"/>
                  </a:lnTo>
                  <a:lnTo>
                    <a:pt x="0" y="19303"/>
                  </a:lnTo>
                  <a:lnTo>
                    <a:pt x="0" y="498855"/>
                  </a:lnTo>
                  <a:lnTo>
                    <a:pt x="9422" y="545502"/>
                  </a:lnTo>
                  <a:lnTo>
                    <a:pt x="35117" y="583612"/>
                  </a:lnTo>
                  <a:lnTo>
                    <a:pt x="73225" y="609316"/>
                  </a:lnTo>
                  <a:lnTo>
                    <a:pt x="119888" y="618744"/>
                  </a:lnTo>
                  <a:lnTo>
                    <a:pt x="6750304" y="618744"/>
                  </a:lnTo>
                  <a:lnTo>
                    <a:pt x="6796950" y="609316"/>
                  </a:lnTo>
                  <a:lnTo>
                    <a:pt x="6835060" y="583612"/>
                  </a:lnTo>
                  <a:lnTo>
                    <a:pt x="6860764" y="545502"/>
                  </a:lnTo>
                  <a:lnTo>
                    <a:pt x="6870191" y="498855"/>
                  </a:lnTo>
                  <a:lnTo>
                    <a:pt x="6870191" y="19303"/>
                  </a:lnTo>
                  <a:lnTo>
                    <a:pt x="686629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90716" y="0"/>
              <a:ext cx="723899" cy="76047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21691" y="16510"/>
            <a:ext cx="8629650" cy="1909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621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Calibri"/>
                <a:cs typeface="Calibri"/>
              </a:rPr>
              <a:t>8.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Concentración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molar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de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iones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55"/>
              </a:spcBef>
            </a:pPr>
            <a:endParaRPr sz="28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Se</a:t>
            </a:r>
            <a:r>
              <a:rPr sz="2000" spc="2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debe</a:t>
            </a:r>
            <a:r>
              <a:rPr sz="2000" spc="2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conocer</a:t>
            </a:r>
            <a:r>
              <a:rPr sz="2000" spc="2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</a:t>
            </a:r>
            <a:r>
              <a:rPr sz="2000" spc="2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ecuación</a:t>
            </a:r>
            <a:r>
              <a:rPr sz="2000" spc="2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2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disociación</a:t>
            </a:r>
            <a:r>
              <a:rPr sz="2000" spc="2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2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identificar</a:t>
            </a:r>
            <a:r>
              <a:rPr sz="2000" spc="2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2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concentración</a:t>
            </a:r>
            <a:r>
              <a:rPr sz="2000" spc="2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28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la </a:t>
            </a:r>
            <a:r>
              <a:rPr sz="2000" dirty="0">
                <a:latin typeface="Calibri"/>
                <a:cs typeface="Calibri"/>
              </a:rPr>
              <a:t>disolución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inicial.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Así,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asumiendo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100%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disociación,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procede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multiplicar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concentración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inicial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coeficientes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estequiométricos</a:t>
            </a:r>
            <a:r>
              <a:rPr sz="2000" dirty="0">
                <a:latin typeface="Calibri"/>
                <a:cs typeface="Calibri"/>
              </a:rPr>
              <a:t> de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productos.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63629" y="2309744"/>
            <a:ext cx="3549015" cy="11245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0800">
              <a:lnSpc>
                <a:spcPts val="2820"/>
              </a:lnSpc>
              <a:spcBef>
                <a:spcPts val="130"/>
              </a:spcBef>
              <a:tabLst>
                <a:tab pos="2325370" algn="l"/>
              </a:tabLst>
            </a:pPr>
            <a:r>
              <a:rPr sz="3000" spc="-865" dirty="0">
                <a:latin typeface="Symbol"/>
                <a:cs typeface="Symbol"/>
              </a:rPr>
              <a:t></a:t>
            </a:r>
            <a:r>
              <a:rPr sz="2625" spc="-1297" baseline="44444" dirty="0">
                <a:latin typeface="Times New Roman"/>
                <a:cs typeface="Times New Roman"/>
              </a:rPr>
              <a:t>H</a:t>
            </a:r>
            <a:r>
              <a:rPr sz="3000" spc="-865" dirty="0">
                <a:latin typeface="Symbol"/>
                <a:cs typeface="Symbol"/>
              </a:rPr>
              <a:t></a:t>
            </a:r>
            <a:r>
              <a:rPr sz="1875" spc="-1297" baseline="42222" dirty="0">
                <a:latin typeface="Times New Roman"/>
                <a:cs typeface="Times New Roman"/>
              </a:rPr>
              <a:t>2</a:t>
            </a:r>
            <a:r>
              <a:rPr sz="2625" spc="-1297" baseline="44444" dirty="0">
                <a:latin typeface="Times New Roman"/>
                <a:cs typeface="Times New Roman"/>
              </a:rPr>
              <a:t>O</a:t>
            </a:r>
            <a:r>
              <a:rPr sz="3000" spc="-865" dirty="0">
                <a:latin typeface="Symbol"/>
                <a:cs typeface="Symbol"/>
              </a:rPr>
              <a:t></a:t>
            </a:r>
            <a:r>
              <a:rPr sz="3000" spc="365" dirty="0">
                <a:latin typeface="Times New Roman"/>
                <a:cs typeface="Times New Roman"/>
              </a:rPr>
              <a:t> </a:t>
            </a:r>
            <a:r>
              <a:rPr sz="3000" spc="85" dirty="0">
                <a:latin typeface="Times New Roman"/>
                <a:cs typeface="Times New Roman"/>
              </a:rPr>
              <a:t>K</a:t>
            </a:r>
            <a:r>
              <a:rPr sz="2625" spc="127" baseline="42857" dirty="0">
                <a:latin typeface="Times New Roman"/>
                <a:cs typeface="Times New Roman"/>
              </a:rPr>
              <a:t>+</a:t>
            </a:r>
            <a:r>
              <a:rPr sz="2625" baseline="42857" dirty="0">
                <a:latin typeface="Times New Roman"/>
                <a:cs typeface="Times New Roman"/>
              </a:rPr>
              <a:t>	</a:t>
            </a:r>
            <a:r>
              <a:rPr sz="3000" spc="50" dirty="0">
                <a:latin typeface="Times New Roman"/>
                <a:cs typeface="Times New Roman"/>
              </a:rPr>
              <a:t>+</a:t>
            </a:r>
            <a:r>
              <a:rPr sz="3000" spc="-35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Times New Roman"/>
                <a:cs typeface="Times New Roman"/>
              </a:rPr>
              <a:t>Cl</a:t>
            </a:r>
            <a:r>
              <a:rPr sz="2625" spc="-37" baseline="42857" dirty="0">
                <a:latin typeface="Symbol"/>
                <a:cs typeface="Symbol"/>
              </a:rPr>
              <a:t></a:t>
            </a:r>
            <a:endParaRPr sz="2625" baseline="42857">
              <a:latin typeface="Symbol"/>
              <a:cs typeface="Symbol"/>
            </a:endParaRPr>
          </a:p>
          <a:p>
            <a:pPr marL="1830705">
              <a:lnSpc>
                <a:spcPts val="1320"/>
              </a:lnSpc>
              <a:tabLst>
                <a:tab pos="3154045" algn="l"/>
              </a:tabLst>
            </a:pPr>
            <a:r>
              <a:rPr sz="1750" spc="-20" dirty="0">
                <a:latin typeface="Times New Roman"/>
                <a:cs typeface="Times New Roman"/>
              </a:rPr>
              <a:t>(ac)</a:t>
            </a:r>
            <a:r>
              <a:rPr sz="1750" dirty="0">
                <a:latin typeface="Times New Roman"/>
                <a:cs typeface="Times New Roman"/>
              </a:rPr>
              <a:t>	</a:t>
            </a:r>
            <a:r>
              <a:rPr sz="1750" spc="-20" dirty="0">
                <a:latin typeface="Times New Roman"/>
                <a:cs typeface="Times New Roman"/>
              </a:rPr>
              <a:t>(ac)</a:t>
            </a:r>
            <a:endParaRPr sz="1750">
              <a:latin typeface="Times New Roman"/>
              <a:cs typeface="Times New Roman"/>
            </a:endParaRPr>
          </a:p>
          <a:p>
            <a:pPr marL="1395730">
              <a:lnSpc>
                <a:spcPct val="100000"/>
              </a:lnSpc>
              <a:spcBef>
                <a:spcPts val="880"/>
              </a:spcBef>
              <a:tabLst>
                <a:tab pos="2512060" algn="l"/>
              </a:tabLst>
            </a:pPr>
            <a:r>
              <a:rPr sz="3000" spc="-25" dirty="0">
                <a:latin typeface="Times New Roman"/>
                <a:cs typeface="Times New Roman"/>
              </a:rPr>
              <a:t>1M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25" dirty="0">
                <a:latin typeface="Times New Roman"/>
                <a:cs typeface="Times New Roman"/>
              </a:rPr>
              <a:t>1M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47816" y="2135284"/>
            <a:ext cx="962660" cy="12992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40335" marR="30480" indent="-102870">
              <a:lnSpc>
                <a:spcPct val="139300"/>
              </a:lnSpc>
              <a:spcBef>
                <a:spcPts val="90"/>
              </a:spcBef>
            </a:pPr>
            <a:r>
              <a:rPr sz="3000" spc="-10" dirty="0">
                <a:latin typeface="Times New Roman"/>
                <a:cs typeface="Times New Roman"/>
              </a:rPr>
              <a:t>KCl</a:t>
            </a:r>
            <a:r>
              <a:rPr sz="2625" spc="-15" baseline="-25396" dirty="0">
                <a:latin typeface="Times New Roman"/>
                <a:cs typeface="Times New Roman"/>
              </a:rPr>
              <a:t>(s) </a:t>
            </a:r>
            <a:r>
              <a:rPr sz="3000" spc="-25" dirty="0">
                <a:latin typeface="Times New Roman"/>
                <a:cs typeface="Times New Roman"/>
              </a:rPr>
              <a:t>1M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12586" y="4149360"/>
            <a:ext cx="659130" cy="2870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294640" algn="l"/>
              </a:tabLst>
            </a:pPr>
            <a:r>
              <a:rPr sz="1700" spc="-50" dirty="0">
                <a:latin typeface="Times New Roman"/>
                <a:cs typeface="Times New Roman"/>
              </a:rPr>
              <a:t>3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20" dirty="0">
                <a:latin typeface="Times New Roman"/>
                <a:cs typeface="Times New Roman"/>
              </a:rPr>
              <a:t>2(s)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1795" y="4149360"/>
            <a:ext cx="361315" cy="2870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700" spc="-20" dirty="0">
                <a:latin typeface="Times New Roman"/>
                <a:cs typeface="Times New Roman"/>
              </a:rPr>
              <a:t>(ac)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33843" y="3893515"/>
            <a:ext cx="2054225" cy="4768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2950" spc="-865" dirty="0">
                <a:latin typeface="Symbol"/>
                <a:cs typeface="Symbol"/>
              </a:rPr>
              <a:t></a:t>
            </a:r>
            <a:r>
              <a:rPr sz="2550" spc="-1297" baseline="45751" dirty="0">
                <a:latin typeface="Times New Roman"/>
                <a:cs typeface="Times New Roman"/>
              </a:rPr>
              <a:t>H</a:t>
            </a:r>
            <a:r>
              <a:rPr sz="2950" spc="-865" dirty="0">
                <a:latin typeface="Symbol"/>
                <a:cs typeface="Symbol"/>
              </a:rPr>
              <a:t></a:t>
            </a:r>
            <a:r>
              <a:rPr sz="1875" spc="-1297" baseline="42222" dirty="0">
                <a:latin typeface="Times New Roman"/>
                <a:cs typeface="Times New Roman"/>
              </a:rPr>
              <a:t>2</a:t>
            </a:r>
            <a:r>
              <a:rPr sz="2550" spc="-1297" baseline="45751" dirty="0">
                <a:latin typeface="Times New Roman"/>
                <a:cs typeface="Times New Roman"/>
              </a:rPr>
              <a:t>O</a:t>
            </a:r>
            <a:r>
              <a:rPr sz="2950" spc="-865" dirty="0">
                <a:latin typeface="Symbol"/>
                <a:cs typeface="Symbol"/>
              </a:rPr>
              <a:t></a:t>
            </a:r>
            <a:r>
              <a:rPr sz="2950" spc="360" dirty="0">
                <a:latin typeface="Times New Roman"/>
                <a:cs typeface="Times New Roman"/>
              </a:rPr>
              <a:t> </a:t>
            </a:r>
            <a:r>
              <a:rPr sz="2950" dirty="0">
                <a:latin typeface="Times New Roman"/>
                <a:cs typeface="Times New Roman"/>
              </a:rPr>
              <a:t>Ba</a:t>
            </a:r>
            <a:r>
              <a:rPr sz="2950" spc="-530" dirty="0">
                <a:latin typeface="Times New Roman"/>
                <a:cs typeface="Times New Roman"/>
              </a:rPr>
              <a:t> </a:t>
            </a:r>
            <a:r>
              <a:rPr sz="2550" spc="-37" baseline="44117" dirty="0">
                <a:latin typeface="Times New Roman"/>
                <a:cs typeface="Times New Roman"/>
              </a:rPr>
              <a:t>2+</a:t>
            </a:r>
            <a:endParaRPr sz="2550" baseline="44117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78423" y="4149360"/>
            <a:ext cx="502920" cy="2870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700" dirty="0">
                <a:latin typeface="Times New Roman"/>
                <a:cs typeface="Times New Roman"/>
              </a:rPr>
              <a:t>3</a:t>
            </a:r>
            <a:r>
              <a:rPr sz="1700" spc="-160" dirty="0">
                <a:latin typeface="Times New Roman"/>
                <a:cs typeface="Times New Roman"/>
              </a:rPr>
              <a:t> </a:t>
            </a:r>
            <a:r>
              <a:rPr sz="1700" spc="-20" dirty="0">
                <a:latin typeface="Times New Roman"/>
                <a:cs typeface="Times New Roman"/>
              </a:rPr>
              <a:t>(ac)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28760" y="3893515"/>
            <a:ext cx="1382395" cy="4768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240790" algn="l"/>
              </a:tabLst>
            </a:pPr>
            <a:r>
              <a:rPr sz="2950" spc="-10" dirty="0">
                <a:latin typeface="Times New Roman"/>
                <a:cs typeface="Times New Roman"/>
              </a:rPr>
              <a:t>Ba(NO</a:t>
            </a:r>
            <a:r>
              <a:rPr sz="2950" dirty="0">
                <a:latin typeface="Times New Roman"/>
                <a:cs typeface="Times New Roman"/>
              </a:rPr>
              <a:t>	</a:t>
            </a:r>
            <a:r>
              <a:rPr sz="2950" spc="-50" dirty="0">
                <a:latin typeface="Times New Roman"/>
                <a:cs typeface="Times New Roman"/>
              </a:rPr>
              <a:t>)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10046" y="3893515"/>
            <a:ext cx="1249045" cy="4768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2950" dirty="0">
                <a:latin typeface="Times New Roman"/>
                <a:cs typeface="Times New Roman"/>
              </a:rPr>
              <a:t>+</a:t>
            </a:r>
            <a:r>
              <a:rPr sz="2950" spc="-15" dirty="0">
                <a:latin typeface="Times New Roman"/>
                <a:cs typeface="Times New Roman"/>
              </a:rPr>
              <a:t> </a:t>
            </a:r>
            <a:r>
              <a:rPr sz="2950" spc="-20" dirty="0">
                <a:latin typeface="Times New Roman"/>
                <a:cs typeface="Times New Roman"/>
              </a:rPr>
              <a:t>2NO</a:t>
            </a:r>
            <a:r>
              <a:rPr sz="2550" spc="-30" baseline="44117" dirty="0">
                <a:latin typeface="Symbol"/>
                <a:cs typeface="Symbol"/>
              </a:rPr>
              <a:t></a:t>
            </a:r>
            <a:endParaRPr sz="2550" baseline="44117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11494" y="4515123"/>
            <a:ext cx="4991735" cy="4768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989580" algn="l"/>
                <a:tab pos="4448175" algn="l"/>
              </a:tabLst>
            </a:pPr>
            <a:r>
              <a:rPr sz="2950" spc="-25" dirty="0">
                <a:latin typeface="Times New Roman"/>
                <a:cs typeface="Times New Roman"/>
              </a:rPr>
              <a:t>1M</a:t>
            </a:r>
            <a:r>
              <a:rPr sz="2950" dirty="0">
                <a:latin typeface="Times New Roman"/>
                <a:cs typeface="Times New Roman"/>
              </a:rPr>
              <a:t>	</a:t>
            </a:r>
            <a:r>
              <a:rPr sz="2950" spc="-25" dirty="0">
                <a:latin typeface="Times New Roman"/>
                <a:cs typeface="Times New Roman"/>
              </a:rPr>
              <a:t>1M</a:t>
            </a:r>
            <a:r>
              <a:rPr sz="2950" dirty="0">
                <a:latin typeface="Times New Roman"/>
                <a:cs typeface="Times New Roman"/>
              </a:rPr>
              <a:t>	</a:t>
            </a:r>
            <a:r>
              <a:rPr sz="2950" spc="-25" dirty="0">
                <a:latin typeface="Times New Roman"/>
                <a:cs typeface="Times New Roman"/>
              </a:rPr>
              <a:t>2M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5374" y="5572505"/>
            <a:ext cx="8639810" cy="646430"/>
          </a:xfrm>
          <a:prstGeom prst="rect">
            <a:avLst/>
          </a:prstGeom>
          <a:solidFill>
            <a:srgbClr val="057CD9">
              <a:alpha val="39999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45"/>
              </a:spcBef>
            </a:pPr>
            <a:r>
              <a:rPr sz="1800" spc="-30" dirty="0">
                <a:latin typeface="Calibri"/>
                <a:cs typeface="Calibri"/>
              </a:rPr>
              <a:t>Tanto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cloruro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potasio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(KCl)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nitrato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bario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(Ba(NO</a:t>
            </a:r>
            <a:r>
              <a:rPr sz="1800" baseline="-20833" dirty="0">
                <a:latin typeface="Calibri"/>
                <a:cs typeface="Calibri"/>
              </a:rPr>
              <a:t>3</a:t>
            </a:r>
            <a:r>
              <a:rPr sz="1800" dirty="0">
                <a:latin typeface="Calibri"/>
                <a:cs typeface="Calibri"/>
              </a:rPr>
              <a:t>)</a:t>
            </a:r>
            <a:r>
              <a:rPr sz="1800" baseline="-20833" dirty="0">
                <a:latin typeface="Calibri"/>
                <a:cs typeface="Calibri"/>
              </a:rPr>
              <a:t>2</a:t>
            </a:r>
            <a:r>
              <a:rPr sz="1800" dirty="0">
                <a:latin typeface="Calibri"/>
                <a:cs typeface="Calibri"/>
              </a:rPr>
              <a:t>)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electrólitos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fuertes,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disociación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completa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quedan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unidades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KCl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ni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Ba(NO</a:t>
            </a:r>
            <a:r>
              <a:rPr sz="1800" spc="-15" baseline="-20833" dirty="0">
                <a:latin typeface="Calibri"/>
                <a:cs typeface="Calibri"/>
              </a:rPr>
              <a:t>3</a:t>
            </a:r>
            <a:r>
              <a:rPr sz="1800" spc="-10" dirty="0">
                <a:latin typeface="Calibri"/>
                <a:cs typeface="Calibri"/>
              </a:rPr>
              <a:t>)</a:t>
            </a:r>
            <a:r>
              <a:rPr sz="1800" spc="-15" baseline="-20833" dirty="0">
                <a:latin typeface="Calibri"/>
                <a:cs typeface="Calibri"/>
              </a:rPr>
              <a:t>2</a:t>
            </a:r>
            <a:endParaRPr sz="1800" baseline="-20833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7029" y="461899"/>
            <a:ext cx="80137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Calibri"/>
                <a:cs typeface="Calibri"/>
              </a:rPr>
              <a:t>Clasifica</a:t>
            </a:r>
            <a:r>
              <a:rPr sz="4400" b="0" spc="-60" dirty="0">
                <a:latin typeface="Calibri"/>
                <a:cs typeface="Calibri"/>
              </a:rPr>
              <a:t> </a:t>
            </a:r>
            <a:r>
              <a:rPr sz="4400" b="0" dirty="0">
                <a:latin typeface="Calibri"/>
                <a:cs typeface="Calibri"/>
              </a:rPr>
              <a:t>en</a:t>
            </a:r>
            <a:r>
              <a:rPr sz="4400" b="0" spc="-75" dirty="0">
                <a:latin typeface="Calibri"/>
                <a:cs typeface="Calibri"/>
              </a:rPr>
              <a:t> </a:t>
            </a:r>
            <a:r>
              <a:rPr sz="4400" b="0" dirty="0">
                <a:latin typeface="Calibri"/>
                <a:cs typeface="Calibri"/>
              </a:rPr>
              <a:t>Elemento</a:t>
            </a:r>
            <a:r>
              <a:rPr sz="4400" b="0" spc="-75" dirty="0">
                <a:latin typeface="Calibri"/>
                <a:cs typeface="Calibri"/>
              </a:rPr>
              <a:t> </a:t>
            </a:r>
            <a:r>
              <a:rPr sz="4400" b="0" dirty="0">
                <a:latin typeface="Calibri"/>
                <a:cs typeface="Calibri"/>
              </a:rPr>
              <a:t>o</a:t>
            </a:r>
            <a:r>
              <a:rPr sz="4400" b="0" spc="-70" dirty="0">
                <a:latin typeface="Calibri"/>
                <a:cs typeface="Calibri"/>
              </a:rPr>
              <a:t> </a:t>
            </a:r>
            <a:r>
              <a:rPr sz="4400" b="0" spc="-10" dirty="0">
                <a:latin typeface="Calibri"/>
                <a:cs typeface="Calibri"/>
              </a:rPr>
              <a:t>Compuesto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44066" y="4184038"/>
            <a:ext cx="1216660" cy="0"/>
          </a:xfrm>
          <a:custGeom>
            <a:avLst/>
            <a:gdLst/>
            <a:ahLst/>
            <a:cxnLst/>
            <a:rect l="l" t="t" r="r" b="b"/>
            <a:pathLst>
              <a:path w="1216660">
                <a:moveTo>
                  <a:pt x="0" y="0"/>
                </a:moveTo>
                <a:lnTo>
                  <a:pt x="1216152" y="0"/>
                </a:lnTo>
              </a:path>
            </a:pathLst>
          </a:custGeom>
          <a:ln w="264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8346" y="4720486"/>
            <a:ext cx="1216660" cy="0"/>
          </a:xfrm>
          <a:custGeom>
            <a:avLst/>
            <a:gdLst/>
            <a:ahLst/>
            <a:cxnLst/>
            <a:rect l="l" t="t" r="r" b="b"/>
            <a:pathLst>
              <a:path w="1216660">
                <a:moveTo>
                  <a:pt x="0" y="0"/>
                </a:moveTo>
                <a:lnTo>
                  <a:pt x="1216152" y="0"/>
                </a:lnTo>
              </a:path>
            </a:pathLst>
          </a:custGeom>
          <a:ln w="264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0540" y="1509978"/>
            <a:ext cx="3203575" cy="431863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484"/>
              </a:spcBef>
              <a:buFont typeface="Arial MT"/>
              <a:buChar char="•"/>
              <a:tabLst>
                <a:tab pos="381000" algn="l"/>
                <a:tab pos="2099310" algn="l"/>
              </a:tabLst>
            </a:pPr>
            <a:r>
              <a:rPr sz="3200" spc="-25" dirty="0">
                <a:latin typeface="Calibri"/>
                <a:cs typeface="Calibri"/>
              </a:rPr>
              <a:t>Ca</a:t>
            </a:r>
            <a:r>
              <a:rPr sz="32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3200">
              <a:latin typeface="Calibri"/>
              <a:cs typeface="Calibri"/>
            </a:endParaRPr>
          </a:p>
          <a:p>
            <a:pPr marL="381000" indent="-342900">
              <a:lnSpc>
                <a:spcPct val="100000"/>
              </a:lnSpc>
              <a:spcBef>
                <a:spcPts val="390"/>
              </a:spcBef>
              <a:buFont typeface="Arial MT"/>
              <a:buChar char="•"/>
              <a:tabLst>
                <a:tab pos="381000" algn="l"/>
                <a:tab pos="2089150" algn="l"/>
              </a:tabLst>
            </a:pPr>
            <a:r>
              <a:rPr sz="3200" spc="-25" dirty="0">
                <a:latin typeface="Calibri"/>
                <a:cs typeface="Calibri"/>
              </a:rPr>
              <a:t>MgO</a:t>
            </a:r>
            <a:r>
              <a:rPr sz="32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3200">
              <a:latin typeface="Calibri"/>
              <a:cs typeface="Calibri"/>
            </a:endParaRPr>
          </a:p>
          <a:p>
            <a:pPr marL="381000" indent="-342900">
              <a:lnSpc>
                <a:spcPct val="100000"/>
              </a:lnSpc>
              <a:spcBef>
                <a:spcPts val="384"/>
              </a:spcBef>
              <a:buFont typeface="Arial MT"/>
              <a:buChar char="•"/>
              <a:tabLst>
                <a:tab pos="381000" algn="l"/>
                <a:tab pos="2142490" algn="l"/>
              </a:tabLst>
            </a:pPr>
            <a:r>
              <a:rPr sz="3200" spc="-25" dirty="0">
                <a:latin typeface="Calibri"/>
                <a:cs typeface="Calibri"/>
              </a:rPr>
              <a:t>H</a:t>
            </a:r>
            <a:r>
              <a:rPr sz="3150" spc="-37" baseline="-21164" dirty="0">
                <a:latin typeface="Calibri"/>
                <a:cs typeface="Calibri"/>
              </a:rPr>
              <a:t>2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3200">
              <a:latin typeface="Calibri"/>
              <a:cs typeface="Calibri"/>
            </a:endParaRPr>
          </a:p>
          <a:p>
            <a:pPr marL="381000" indent="-342900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381000" algn="l"/>
                <a:tab pos="2300605" algn="l"/>
              </a:tabLst>
            </a:pPr>
            <a:r>
              <a:rPr sz="3200" spc="-50" dirty="0">
                <a:latin typeface="Calibri"/>
                <a:cs typeface="Calibri"/>
              </a:rPr>
              <a:t>P</a:t>
            </a:r>
            <a:r>
              <a:rPr sz="32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3200">
              <a:latin typeface="Calibri"/>
              <a:cs typeface="Calibri"/>
            </a:endParaRPr>
          </a:p>
          <a:p>
            <a:pPr marL="381000" indent="-342900">
              <a:lnSpc>
                <a:spcPct val="100000"/>
              </a:lnSpc>
              <a:spcBef>
                <a:spcPts val="384"/>
              </a:spcBef>
              <a:buFont typeface="Arial MT"/>
              <a:buChar char="•"/>
              <a:tabLst>
                <a:tab pos="381000" algn="l"/>
              </a:tabLst>
            </a:pPr>
            <a:r>
              <a:rPr sz="3200" spc="-25" dirty="0">
                <a:latin typeface="Calibri"/>
                <a:cs typeface="Calibri"/>
              </a:rPr>
              <a:t>NH</a:t>
            </a:r>
            <a:r>
              <a:rPr sz="3150" spc="-37" baseline="-21164" dirty="0">
                <a:latin typeface="Calibri"/>
                <a:cs typeface="Calibri"/>
              </a:rPr>
              <a:t>3</a:t>
            </a:r>
            <a:endParaRPr sz="3150" baseline="-21164">
              <a:latin typeface="Calibri"/>
              <a:cs typeface="Calibri"/>
            </a:endParaRPr>
          </a:p>
          <a:p>
            <a:pPr marL="381000" indent="-342900">
              <a:lnSpc>
                <a:spcPct val="100000"/>
              </a:lnSpc>
              <a:spcBef>
                <a:spcPts val="380"/>
              </a:spcBef>
              <a:buFont typeface="Arial MT"/>
              <a:buChar char="•"/>
              <a:tabLst>
                <a:tab pos="381000" algn="l"/>
              </a:tabLst>
            </a:pPr>
            <a:r>
              <a:rPr sz="3200" spc="-25" dirty="0">
                <a:latin typeface="Calibri"/>
                <a:cs typeface="Calibri"/>
              </a:rPr>
              <a:t>CH</a:t>
            </a:r>
            <a:r>
              <a:rPr sz="3150" spc="-37" baseline="-21164" dirty="0">
                <a:latin typeface="Calibri"/>
                <a:cs typeface="Calibri"/>
              </a:rPr>
              <a:t>4</a:t>
            </a:r>
            <a:endParaRPr sz="3150" baseline="-21164">
              <a:latin typeface="Calibri"/>
              <a:cs typeface="Calibri"/>
            </a:endParaRPr>
          </a:p>
          <a:p>
            <a:pPr marL="381000" indent="-342900">
              <a:lnSpc>
                <a:spcPct val="100000"/>
              </a:lnSpc>
              <a:spcBef>
                <a:spcPts val="390"/>
              </a:spcBef>
              <a:buFont typeface="Arial MT"/>
              <a:buChar char="•"/>
              <a:tabLst>
                <a:tab pos="381000" algn="l"/>
                <a:tab pos="2346325" algn="l"/>
              </a:tabLst>
            </a:pPr>
            <a:r>
              <a:rPr sz="3200" spc="-25" dirty="0">
                <a:latin typeface="Calibri"/>
                <a:cs typeface="Calibri"/>
              </a:rPr>
              <a:t>Na</a:t>
            </a:r>
            <a:r>
              <a:rPr sz="32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3200">
              <a:latin typeface="Calibri"/>
              <a:cs typeface="Calibri"/>
            </a:endParaRPr>
          </a:p>
          <a:p>
            <a:pPr marL="381000" indent="-342900">
              <a:lnSpc>
                <a:spcPct val="100000"/>
              </a:lnSpc>
              <a:spcBef>
                <a:spcPts val="384"/>
              </a:spcBef>
              <a:buFont typeface="Arial MT"/>
              <a:buChar char="•"/>
              <a:tabLst>
                <a:tab pos="381000" algn="l"/>
                <a:tab pos="3177540" algn="l"/>
              </a:tabLst>
            </a:pPr>
            <a:r>
              <a:rPr sz="3200" dirty="0">
                <a:latin typeface="Calibri"/>
                <a:cs typeface="Calibri"/>
              </a:rPr>
              <a:t>Hielo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seco</a:t>
            </a:r>
            <a:r>
              <a:rPr sz="32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89454" y="2513533"/>
            <a:ext cx="14217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Calibri"/>
                <a:cs typeface="Calibri"/>
              </a:rPr>
              <a:t>Unidad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II: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07929" y="2513533"/>
            <a:ext cx="35242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dirty="0">
                <a:latin typeface="Calibri"/>
                <a:cs typeface="Calibri"/>
              </a:rPr>
              <a:t>Propiedades</a:t>
            </a:r>
            <a:r>
              <a:rPr sz="2800" b="0" spc="-70" dirty="0">
                <a:latin typeface="Calibri"/>
                <a:cs typeface="Calibri"/>
              </a:rPr>
              <a:t> </a:t>
            </a:r>
            <a:r>
              <a:rPr sz="2800" b="0" spc="-10" dirty="0">
                <a:latin typeface="Calibri"/>
                <a:cs typeface="Calibri"/>
              </a:rPr>
              <a:t>Coligativas.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063" y="0"/>
            <a:ext cx="5440680" cy="619125"/>
          </a:xfrm>
          <a:custGeom>
            <a:avLst/>
            <a:gdLst/>
            <a:ahLst/>
            <a:cxnLst/>
            <a:rect l="l" t="t" r="r" b="b"/>
            <a:pathLst>
              <a:path w="5440680" h="619125">
                <a:moveTo>
                  <a:pt x="5436778" y="0"/>
                </a:moveTo>
                <a:lnTo>
                  <a:pt x="3899" y="0"/>
                </a:lnTo>
                <a:lnTo>
                  <a:pt x="0" y="19303"/>
                </a:lnTo>
                <a:lnTo>
                  <a:pt x="0" y="498855"/>
                </a:lnTo>
                <a:lnTo>
                  <a:pt x="9422" y="545502"/>
                </a:lnTo>
                <a:lnTo>
                  <a:pt x="35117" y="583612"/>
                </a:lnTo>
                <a:lnTo>
                  <a:pt x="73225" y="609316"/>
                </a:lnTo>
                <a:lnTo>
                  <a:pt x="119888" y="618744"/>
                </a:lnTo>
                <a:lnTo>
                  <a:pt x="5320792" y="618744"/>
                </a:lnTo>
                <a:lnTo>
                  <a:pt x="5367438" y="609316"/>
                </a:lnTo>
                <a:lnTo>
                  <a:pt x="5405548" y="583612"/>
                </a:lnTo>
                <a:lnTo>
                  <a:pt x="5431252" y="545502"/>
                </a:lnTo>
                <a:lnTo>
                  <a:pt x="5440680" y="498855"/>
                </a:lnTo>
                <a:lnTo>
                  <a:pt x="5440680" y="19303"/>
                </a:lnTo>
                <a:lnTo>
                  <a:pt x="543677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10.</a:t>
            </a:r>
            <a:r>
              <a:rPr spc="-65" dirty="0"/>
              <a:t> </a:t>
            </a:r>
            <a:r>
              <a:rPr dirty="0"/>
              <a:t>Propiedades</a:t>
            </a:r>
            <a:r>
              <a:rPr spc="-60" dirty="0"/>
              <a:t> </a:t>
            </a:r>
            <a:r>
              <a:rPr spc="-10" dirty="0"/>
              <a:t>coligativas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1871" y="0"/>
            <a:ext cx="723900" cy="76047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21691" y="830326"/>
            <a:ext cx="8629650" cy="3684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35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Son</a:t>
            </a:r>
            <a:r>
              <a:rPr sz="2000" spc="3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propiedades</a:t>
            </a:r>
            <a:r>
              <a:rPr sz="2000" spc="3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</a:t>
            </a:r>
            <a:r>
              <a:rPr sz="2000" spc="3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solo</a:t>
            </a:r>
            <a:r>
              <a:rPr sz="2000" spc="3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dependen</a:t>
            </a:r>
            <a:r>
              <a:rPr sz="2000" spc="3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del</a:t>
            </a:r>
            <a:r>
              <a:rPr sz="2000" spc="3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número</a:t>
            </a:r>
            <a:r>
              <a:rPr sz="2000" spc="3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3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partículas</a:t>
            </a:r>
            <a:r>
              <a:rPr sz="2000" spc="3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3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soluto</a:t>
            </a:r>
            <a:r>
              <a:rPr sz="2000" spc="3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38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la </a:t>
            </a:r>
            <a:r>
              <a:rPr sz="2000" dirty="0">
                <a:latin typeface="Calibri"/>
                <a:cs typeface="Calibri"/>
              </a:rPr>
              <a:t>disolución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naturaleza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las</a:t>
            </a:r>
            <a:r>
              <a:rPr sz="2000" spc="-10" dirty="0">
                <a:latin typeface="Calibri"/>
                <a:cs typeface="Calibri"/>
              </a:rPr>
              <a:t> partículas.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0"/>
              </a:spcBef>
            </a:pPr>
            <a:r>
              <a:rPr sz="2000" dirty="0">
                <a:latin typeface="Calibri"/>
                <a:cs typeface="Calibri"/>
              </a:rPr>
              <a:t>Las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propiedades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coligativas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son:</a:t>
            </a:r>
            <a:endParaRPr sz="2000">
              <a:latin typeface="Calibri"/>
              <a:cs typeface="Calibri"/>
            </a:endParaRPr>
          </a:p>
          <a:p>
            <a:pPr marL="156210" indent="-143510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156210" algn="l"/>
              </a:tabLst>
            </a:pPr>
            <a:r>
              <a:rPr sz="2000" b="1" dirty="0">
                <a:latin typeface="Calibri"/>
                <a:cs typeface="Calibri"/>
              </a:rPr>
              <a:t>Disminución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la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presión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vapor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(tonoscopía)</a:t>
            </a:r>
            <a:endParaRPr sz="2000">
              <a:latin typeface="Calibri"/>
              <a:cs typeface="Calibri"/>
            </a:endParaRPr>
          </a:p>
          <a:p>
            <a:pPr marL="156210" indent="-143510">
              <a:lnSpc>
                <a:spcPct val="100000"/>
              </a:lnSpc>
              <a:buFont typeface="Arial MT"/>
              <a:buChar char="•"/>
              <a:tabLst>
                <a:tab pos="156210" algn="l"/>
              </a:tabLst>
            </a:pPr>
            <a:r>
              <a:rPr sz="2000" b="1" dirty="0">
                <a:latin typeface="Calibri"/>
                <a:cs typeface="Calibri"/>
              </a:rPr>
              <a:t>Elevación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del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punto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ebullición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(ebulloscopía)</a:t>
            </a:r>
            <a:endParaRPr sz="2000">
              <a:latin typeface="Calibri"/>
              <a:cs typeface="Calibri"/>
            </a:endParaRPr>
          </a:p>
          <a:p>
            <a:pPr marL="156210" indent="-143510">
              <a:lnSpc>
                <a:spcPct val="100000"/>
              </a:lnSpc>
              <a:buFont typeface="Arial MT"/>
              <a:buChar char="•"/>
              <a:tabLst>
                <a:tab pos="156210" algn="l"/>
              </a:tabLst>
            </a:pPr>
            <a:r>
              <a:rPr sz="2000" b="1" dirty="0">
                <a:latin typeface="Calibri"/>
                <a:cs typeface="Calibri"/>
              </a:rPr>
              <a:t>Disminución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del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punto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congelación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(crioscopía)</a:t>
            </a:r>
            <a:endParaRPr sz="2000">
              <a:latin typeface="Calibri"/>
              <a:cs typeface="Calibri"/>
            </a:endParaRPr>
          </a:p>
          <a:p>
            <a:pPr marL="156210" indent="-143510">
              <a:lnSpc>
                <a:spcPct val="100000"/>
              </a:lnSpc>
              <a:buFont typeface="Arial MT"/>
              <a:buChar char="•"/>
              <a:tabLst>
                <a:tab pos="156210" algn="l"/>
              </a:tabLst>
            </a:pPr>
            <a:r>
              <a:rPr sz="2000" b="1" dirty="0">
                <a:latin typeface="Calibri"/>
                <a:cs typeface="Calibri"/>
              </a:rPr>
              <a:t>Presión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osmótica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400"/>
              </a:spcBef>
              <a:tabLst>
                <a:tab pos="405765" algn="l"/>
                <a:tab pos="1446530" algn="l"/>
                <a:tab pos="1876425" algn="l"/>
                <a:tab pos="3312160" algn="l"/>
                <a:tab pos="4531995" algn="l"/>
                <a:tab pos="4941570" algn="l"/>
                <a:tab pos="6367145" algn="l"/>
                <a:tab pos="6776720" algn="l"/>
                <a:tab pos="7194550" algn="l"/>
                <a:tab pos="8500745" algn="l"/>
              </a:tabLst>
            </a:pPr>
            <a:r>
              <a:rPr sz="2000" spc="-25" dirty="0">
                <a:latin typeface="Calibri"/>
                <a:cs typeface="Calibri"/>
              </a:rPr>
              <a:t>Se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estudian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las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propiedades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coligativas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de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disoluciones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de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no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electrólitos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50" dirty="0">
                <a:latin typeface="Calibri"/>
                <a:cs typeface="Calibri"/>
              </a:rPr>
              <a:t>y </a:t>
            </a:r>
            <a:r>
              <a:rPr sz="2000" spc="-10" dirty="0">
                <a:latin typeface="Calibri"/>
                <a:cs typeface="Calibri"/>
              </a:rPr>
              <a:t>relativamente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diluidas,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decir,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disoluciones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cuyas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concentración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≤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0.2M.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19855" y="4652771"/>
            <a:ext cx="2375916" cy="206502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3014" y="1389710"/>
            <a:ext cx="863219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Al</a:t>
            </a:r>
            <a:r>
              <a:rPr sz="2000" spc="47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añadir</a:t>
            </a:r>
            <a:r>
              <a:rPr sz="2000" b="1" spc="459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un</a:t>
            </a:r>
            <a:r>
              <a:rPr sz="2000" b="1" spc="4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soluto</a:t>
            </a:r>
            <a:r>
              <a:rPr sz="2000" b="1" spc="4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45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</a:t>
            </a:r>
            <a:r>
              <a:rPr sz="2000" spc="4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disolvente</a:t>
            </a:r>
            <a:r>
              <a:rPr sz="2000" spc="4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puro,</a:t>
            </a:r>
            <a:r>
              <a:rPr sz="2000" spc="4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</a:t>
            </a:r>
            <a:r>
              <a:rPr sz="2000" spc="45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produce</a:t>
            </a:r>
            <a:r>
              <a:rPr sz="2000" spc="4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</a:t>
            </a:r>
            <a:r>
              <a:rPr sz="2000" spc="459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disminución</a:t>
            </a:r>
            <a:r>
              <a:rPr sz="2000" b="1" spc="4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46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la </a:t>
            </a:r>
            <a:r>
              <a:rPr sz="2000" b="1" dirty="0">
                <a:latin typeface="Calibri"/>
                <a:cs typeface="Calibri"/>
              </a:rPr>
              <a:t>presión</a:t>
            </a:r>
            <a:r>
              <a:rPr sz="2000" b="1" spc="229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2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vapor</a:t>
            </a:r>
            <a:r>
              <a:rPr sz="2000" b="1" spc="2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del</a:t>
            </a:r>
            <a:r>
              <a:rPr sz="2000" b="1" spc="2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disolvente</a:t>
            </a:r>
            <a:r>
              <a:rPr sz="2000" dirty="0">
                <a:latin typeface="Calibri"/>
                <a:cs typeface="Calibri"/>
              </a:rPr>
              <a:t>.</a:t>
            </a:r>
            <a:r>
              <a:rPr sz="2000" spc="2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Así,</a:t>
            </a:r>
            <a:r>
              <a:rPr sz="2000" spc="22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2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relación</a:t>
            </a:r>
            <a:r>
              <a:rPr sz="2000" spc="2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entre</a:t>
            </a:r>
            <a:r>
              <a:rPr sz="2000" spc="22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2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presión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vapor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229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la </a:t>
            </a:r>
            <a:r>
              <a:rPr sz="2000" dirty="0">
                <a:latin typeface="Calibri"/>
                <a:cs typeface="Calibri"/>
              </a:rPr>
              <a:t>disolución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presión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vapor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del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disolvente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puro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depende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concentración </a:t>
            </a:r>
            <a:r>
              <a:rPr sz="2000" dirty="0">
                <a:latin typeface="Calibri"/>
                <a:cs typeface="Calibri"/>
              </a:rPr>
              <a:t>del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soluto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disolución.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3792" y="492709"/>
            <a:ext cx="562419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10.1</a:t>
            </a:r>
            <a:r>
              <a:rPr sz="2000" spc="-55" dirty="0"/>
              <a:t> </a:t>
            </a:r>
            <a:r>
              <a:rPr sz="2000" dirty="0"/>
              <a:t>Disminución</a:t>
            </a:r>
            <a:r>
              <a:rPr sz="2000" spc="-55" dirty="0"/>
              <a:t> </a:t>
            </a:r>
            <a:r>
              <a:rPr sz="2000" dirty="0"/>
              <a:t>de</a:t>
            </a:r>
            <a:r>
              <a:rPr sz="2000" spc="-25" dirty="0"/>
              <a:t> </a:t>
            </a:r>
            <a:r>
              <a:rPr sz="2000" dirty="0"/>
              <a:t>la</a:t>
            </a:r>
            <a:r>
              <a:rPr sz="2000" spc="-35" dirty="0"/>
              <a:t> </a:t>
            </a:r>
            <a:r>
              <a:rPr sz="2000" dirty="0"/>
              <a:t>presión</a:t>
            </a:r>
            <a:r>
              <a:rPr sz="2000" spc="-20" dirty="0"/>
              <a:t> </a:t>
            </a:r>
            <a:r>
              <a:rPr sz="2000" dirty="0"/>
              <a:t>de</a:t>
            </a:r>
            <a:r>
              <a:rPr sz="2000" spc="-40" dirty="0"/>
              <a:t> </a:t>
            </a:r>
            <a:r>
              <a:rPr sz="2000" dirty="0"/>
              <a:t>vapor</a:t>
            </a:r>
            <a:r>
              <a:rPr sz="2000" spc="-30" dirty="0"/>
              <a:t> </a:t>
            </a:r>
            <a:r>
              <a:rPr sz="2000" spc="-10" dirty="0"/>
              <a:t>(tonoscopía)</a:t>
            </a:r>
            <a:endParaRPr sz="2000"/>
          </a:p>
        </p:txBody>
      </p:sp>
      <p:sp>
        <p:nvSpPr>
          <p:cNvPr id="4" name="object 4"/>
          <p:cNvSpPr/>
          <p:nvPr/>
        </p:nvSpPr>
        <p:spPr>
          <a:xfrm>
            <a:off x="0" y="854963"/>
            <a:ext cx="7596505" cy="1905"/>
          </a:xfrm>
          <a:custGeom>
            <a:avLst/>
            <a:gdLst/>
            <a:ahLst/>
            <a:cxnLst/>
            <a:rect l="l" t="t" r="r" b="b"/>
            <a:pathLst>
              <a:path w="7596505" h="1905">
                <a:moveTo>
                  <a:pt x="0" y="0"/>
                </a:moveTo>
                <a:lnTo>
                  <a:pt x="7596251" y="1650"/>
                </a:lnTo>
              </a:path>
            </a:pathLst>
          </a:custGeom>
          <a:ln w="9144">
            <a:solidFill>
              <a:srgbClr val="057C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15005" y="2905505"/>
            <a:ext cx="1643380" cy="401320"/>
          </a:xfrm>
          <a:prstGeom prst="rect">
            <a:avLst/>
          </a:prstGeom>
          <a:solidFill>
            <a:srgbClr val="C0504D">
              <a:alpha val="25097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351155">
              <a:lnSpc>
                <a:spcPct val="100000"/>
              </a:lnSpc>
              <a:spcBef>
                <a:spcPts val="229"/>
              </a:spcBef>
            </a:pPr>
            <a:r>
              <a:rPr sz="2000" dirty="0">
                <a:latin typeface="Calibri"/>
                <a:cs typeface="Calibri"/>
              </a:rPr>
              <a:t>P</a:t>
            </a:r>
            <a:r>
              <a:rPr sz="1950" baseline="-21367" dirty="0">
                <a:latin typeface="Calibri"/>
                <a:cs typeface="Calibri"/>
              </a:rPr>
              <a:t>A</a:t>
            </a:r>
            <a:r>
              <a:rPr sz="1950" spc="172" baseline="-21367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1950" baseline="-21367" dirty="0">
                <a:latin typeface="Calibri"/>
                <a:cs typeface="Calibri"/>
              </a:rPr>
              <a:t>A</a:t>
            </a:r>
            <a:r>
              <a:rPr sz="1950" spc="172" baseline="-21367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P</a:t>
            </a:r>
            <a:r>
              <a:rPr sz="1950" spc="-52" baseline="25641" dirty="0">
                <a:latin typeface="Arial MT"/>
                <a:cs typeface="Arial MT"/>
              </a:rPr>
              <a:t>°</a:t>
            </a:r>
            <a:endParaRPr sz="1950" baseline="25641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4642" y="2920364"/>
            <a:ext cx="14185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Ley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Raoult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01011" y="3017520"/>
            <a:ext cx="443230" cy="173990"/>
          </a:xfrm>
          <a:custGeom>
            <a:avLst/>
            <a:gdLst/>
            <a:ahLst/>
            <a:cxnLst/>
            <a:rect l="l" t="t" r="r" b="b"/>
            <a:pathLst>
              <a:path w="443230" h="173989">
                <a:moveTo>
                  <a:pt x="269239" y="0"/>
                </a:moveTo>
                <a:lnTo>
                  <a:pt x="269239" y="173735"/>
                </a:lnTo>
                <a:lnTo>
                  <a:pt x="385063" y="115824"/>
                </a:lnTo>
                <a:lnTo>
                  <a:pt x="298195" y="115824"/>
                </a:lnTo>
                <a:lnTo>
                  <a:pt x="298195" y="57912"/>
                </a:lnTo>
                <a:lnTo>
                  <a:pt x="385064" y="57912"/>
                </a:lnTo>
                <a:lnTo>
                  <a:pt x="269239" y="0"/>
                </a:lnTo>
                <a:close/>
              </a:path>
              <a:path w="443230" h="173989">
                <a:moveTo>
                  <a:pt x="269239" y="57912"/>
                </a:moveTo>
                <a:lnTo>
                  <a:pt x="0" y="57912"/>
                </a:lnTo>
                <a:lnTo>
                  <a:pt x="0" y="115824"/>
                </a:lnTo>
                <a:lnTo>
                  <a:pt x="269239" y="115824"/>
                </a:lnTo>
                <a:lnTo>
                  <a:pt x="269239" y="57912"/>
                </a:lnTo>
                <a:close/>
              </a:path>
              <a:path w="443230" h="173989">
                <a:moveTo>
                  <a:pt x="385064" y="57912"/>
                </a:moveTo>
                <a:lnTo>
                  <a:pt x="298195" y="57912"/>
                </a:lnTo>
                <a:lnTo>
                  <a:pt x="298195" y="115824"/>
                </a:lnTo>
                <a:lnTo>
                  <a:pt x="385063" y="115824"/>
                </a:lnTo>
                <a:lnTo>
                  <a:pt x="442975" y="86867"/>
                </a:lnTo>
                <a:lnTo>
                  <a:pt x="385064" y="57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6542" y="3574160"/>
            <a:ext cx="4643120" cy="2263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Donde:</a:t>
            </a:r>
            <a:endParaRPr sz="1800">
              <a:latin typeface="Calibri"/>
              <a:cs typeface="Calibri"/>
            </a:endParaRPr>
          </a:p>
          <a:p>
            <a:pPr marL="50800" marR="882650">
              <a:lnSpc>
                <a:spcPct val="100000"/>
              </a:lnSpc>
            </a:pPr>
            <a:r>
              <a:rPr sz="1800" spc="-25" dirty="0">
                <a:latin typeface="Calibri"/>
                <a:cs typeface="Calibri"/>
              </a:rPr>
              <a:t>P</a:t>
            </a:r>
            <a:r>
              <a:rPr sz="1800" spc="-37" baseline="-20833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: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Presión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parcial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disolvente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una </a:t>
            </a:r>
            <a:r>
              <a:rPr sz="1800" spc="-10" dirty="0">
                <a:latin typeface="Calibri"/>
                <a:cs typeface="Calibri"/>
              </a:rPr>
              <a:t>disolución</a:t>
            </a:r>
            <a:endParaRPr sz="18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P</a:t>
            </a:r>
            <a:r>
              <a:rPr sz="1800" baseline="25462" dirty="0">
                <a:latin typeface="Times New Roman"/>
                <a:cs typeface="Times New Roman"/>
              </a:rPr>
              <a:t>°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Presión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vapor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disolvente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puro</a:t>
            </a:r>
            <a:endParaRPr sz="18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X</a:t>
            </a:r>
            <a:r>
              <a:rPr sz="1800" baseline="-20833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Fracción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molar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disolvente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disolución</a:t>
            </a:r>
            <a:endParaRPr sz="1800">
              <a:latin typeface="Calibri"/>
              <a:cs typeface="Calibri"/>
            </a:endParaRPr>
          </a:p>
          <a:p>
            <a:pPr marL="302260" marR="819785" indent="-201295">
              <a:lnSpc>
                <a:spcPct val="100000"/>
              </a:lnSpc>
              <a:spcBef>
                <a:spcPts val="2020"/>
              </a:spcBef>
            </a:pPr>
            <a:r>
              <a:rPr sz="2000" b="1" dirty="0">
                <a:latin typeface="Calibri"/>
                <a:cs typeface="Calibri"/>
              </a:rPr>
              <a:t>Si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la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presión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vapor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disminuye,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la </a:t>
            </a:r>
            <a:r>
              <a:rPr sz="2000" b="1" spc="-10" dirty="0">
                <a:latin typeface="Calibri"/>
                <a:cs typeface="Calibri"/>
              </a:rPr>
              <a:t>evaporación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ocurre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lentamente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0505" y="6072378"/>
            <a:ext cx="7145020" cy="401320"/>
          </a:xfrm>
          <a:prstGeom prst="rect">
            <a:avLst/>
          </a:prstGeom>
          <a:solidFill>
            <a:srgbClr val="C0504D">
              <a:alpha val="10195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latin typeface="Calibri"/>
                <a:cs typeface="Calibri"/>
              </a:rPr>
              <a:t>Aplicación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→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determinación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pesos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moleculares.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95900" y="2785872"/>
            <a:ext cx="34290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3014" y="1041907"/>
            <a:ext cx="862965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Es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consecuencia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disminución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presión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vapor y nos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indica que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punto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ebullición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la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disolución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mayor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del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disolvente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puro.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3792" y="492709"/>
            <a:ext cx="556196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10.2</a:t>
            </a:r>
            <a:r>
              <a:rPr sz="2000" spc="-55" dirty="0"/>
              <a:t> </a:t>
            </a:r>
            <a:r>
              <a:rPr sz="2000" dirty="0"/>
              <a:t>Elevación</a:t>
            </a:r>
            <a:r>
              <a:rPr sz="2000" spc="-30" dirty="0"/>
              <a:t> </a:t>
            </a:r>
            <a:r>
              <a:rPr sz="2000" dirty="0"/>
              <a:t>del</a:t>
            </a:r>
            <a:r>
              <a:rPr sz="2000" spc="-35" dirty="0"/>
              <a:t> </a:t>
            </a:r>
            <a:r>
              <a:rPr sz="2000" dirty="0"/>
              <a:t>punto</a:t>
            </a:r>
            <a:r>
              <a:rPr sz="2000" spc="-45" dirty="0"/>
              <a:t> </a:t>
            </a:r>
            <a:r>
              <a:rPr sz="2000" dirty="0"/>
              <a:t>de</a:t>
            </a:r>
            <a:r>
              <a:rPr sz="2000" spc="-35" dirty="0"/>
              <a:t> </a:t>
            </a:r>
            <a:r>
              <a:rPr sz="2000" dirty="0"/>
              <a:t>ebullición</a:t>
            </a:r>
            <a:r>
              <a:rPr sz="2000" spc="-50" dirty="0"/>
              <a:t> </a:t>
            </a:r>
            <a:r>
              <a:rPr sz="2000" spc="-10" dirty="0"/>
              <a:t>(ebulloscopía)</a:t>
            </a:r>
            <a:endParaRPr sz="2000"/>
          </a:p>
        </p:txBody>
      </p:sp>
      <p:sp>
        <p:nvSpPr>
          <p:cNvPr id="4" name="object 4"/>
          <p:cNvSpPr/>
          <p:nvPr/>
        </p:nvSpPr>
        <p:spPr>
          <a:xfrm>
            <a:off x="0" y="854963"/>
            <a:ext cx="7596505" cy="1905"/>
          </a:xfrm>
          <a:custGeom>
            <a:avLst/>
            <a:gdLst/>
            <a:ahLst/>
            <a:cxnLst/>
            <a:rect l="l" t="t" r="r" b="b"/>
            <a:pathLst>
              <a:path w="7596505" h="1905">
                <a:moveTo>
                  <a:pt x="0" y="0"/>
                </a:moveTo>
                <a:lnTo>
                  <a:pt x="7596251" y="1650"/>
                </a:lnTo>
              </a:path>
            </a:pathLst>
          </a:custGeom>
          <a:ln w="9144">
            <a:solidFill>
              <a:srgbClr val="057C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71877" y="2061210"/>
            <a:ext cx="2644140" cy="401320"/>
          </a:xfrm>
          <a:prstGeom prst="rect">
            <a:avLst/>
          </a:prstGeom>
          <a:solidFill>
            <a:srgbClr val="C0504D">
              <a:alpha val="25097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168275">
              <a:lnSpc>
                <a:spcPct val="100000"/>
              </a:lnSpc>
              <a:spcBef>
                <a:spcPts val="229"/>
              </a:spcBef>
            </a:pPr>
            <a:r>
              <a:rPr sz="2000" spc="-20" dirty="0">
                <a:latin typeface="Calibri"/>
                <a:cs typeface="Calibri"/>
              </a:rPr>
              <a:t>∆T</a:t>
            </a:r>
            <a:r>
              <a:rPr sz="1950" spc="-30" baseline="-21367" dirty="0">
                <a:latin typeface="Calibri"/>
                <a:cs typeface="Calibri"/>
              </a:rPr>
              <a:t>eb</a:t>
            </a:r>
            <a:r>
              <a:rPr sz="2000" spc="-20" dirty="0">
                <a:latin typeface="Calibri"/>
                <a:cs typeface="Calibri"/>
              </a:rPr>
              <a:t>=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</a:t>
            </a:r>
            <a:r>
              <a:rPr sz="1950" spc="-15" baseline="-21367" dirty="0">
                <a:latin typeface="Calibri"/>
                <a:cs typeface="Calibri"/>
              </a:rPr>
              <a:t>eb</a:t>
            </a:r>
            <a:r>
              <a:rPr sz="1950" spc="165" baseline="-21367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</a:t>
            </a:r>
            <a:r>
              <a:rPr sz="1950" spc="-30" baseline="-21367" dirty="0">
                <a:latin typeface="Calibri"/>
                <a:cs typeface="Calibri"/>
              </a:rPr>
              <a:t>eb</a:t>
            </a:r>
            <a:r>
              <a:rPr sz="1950" spc="-30" baseline="25641" dirty="0">
                <a:latin typeface="Calibri"/>
                <a:cs typeface="Calibri"/>
              </a:rPr>
              <a:t>*</a:t>
            </a:r>
            <a:r>
              <a:rPr sz="2000" spc="-20" dirty="0">
                <a:latin typeface="Calibri"/>
                <a:cs typeface="Calibri"/>
              </a:rPr>
              <a:t>=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</a:t>
            </a:r>
            <a:r>
              <a:rPr sz="1950" baseline="-21367" dirty="0">
                <a:latin typeface="Calibri"/>
                <a:cs typeface="Calibri"/>
              </a:rPr>
              <a:t>b</a:t>
            </a:r>
            <a:r>
              <a:rPr sz="1950" spc="135" baseline="-21367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50" dirty="0">
                <a:latin typeface="Calibri"/>
                <a:cs typeface="Calibri"/>
              </a:rPr>
              <a:t> 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5645" y="4222241"/>
            <a:ext cx="5428615" cy="707390"/>
          </a:xfrm>
          <a:prstGeom prst="rect">
            <a:avLst/>
          </a:prstGeom>
          <a:solidFill>
            <a:srgbClr val="C0504D">
              <a:alpha val="10195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9"/>
              </a:spcBef>
            </a:pPr>
            <a:r>
              <a:rPr sz="2000" dirty="0">
                <a:latin typeface="Calibri"/>
                <a:cs typeface="Calibri"/>
              </a:rPr>
              <a:t>Aplicación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→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determinación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pesos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moleculares.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6291" y="2589987"/>
            <a:ext cx="521843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Donde:</a:t>
            </a:r>
            <a:endParaRPr sz="18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-37" baseline="-20833" dirty="0">
                <a:latin typeface="Calibri"/>
                <a:cs typeface="Calibri"/>
              </a:rPr>
              <a:t>eb</a:t>
            </a:r>
            <a:r>
              <a:rPr sz="1800" spc="-25" dirty="0">
                <a:latin typeface="Calibri"/>
                <a:cs typeface="Calibri"/>
              </a:rPr>
              <a:t>: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Punto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ebullición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disolución</a:t>
            </a:r>
            <a:endParaRPr sz="18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1800" spc="-50" dirty="0">
                <a:latin typeface="Calibri"/>
                <a:cs typeface="Calibri"/>
              </a:rPr>
              <a:t>T</a:t>
            </a:r>
            <a:r>
              <a:rPr sz="1800" spc="-75" baseline="-20833" dirty="0">
                <a:latin typeface="Calibri"/>
                <a:cs typeface="Calibri"/>
              </a:rPr>
              <a:t>eb</a:t>
            </a:r>
            <a:r>
              <a:rPr sz="1800" spc="-30" baseline="-2083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*: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Punto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ebullición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disolvente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puro</a:t>
            </a:r>
            <a:endParaRPr sz="1800">
              <a:latin typeface="Calibri"/>
              <a:cs typeface="Calibri"/>
            </a:endParaRPr>
          </a:p>
          <a:p>
            <a:pPr marL="38100" marR="3048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K</a:t>
            </a:r>
            <a:r>
              <a:rPr sz="1800" baseline="-20833" dirty="0">
                <a:latin typeface="Calibri"/>
                <a:cs typeface="Calibri"/>
              </a:rPr>
              <a:t>b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Constante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ebulloscópica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(propia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cada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disolvente) </a:t>
            </a:r>
            <a:r>
              <a:rPr sz="1800" dirty="0">
                <a:latin typeface="Calibri"/>
                <a:cs typeface="Calibri"/>
              </a:rPr>
              <a:t>m:</a:t>
            </a:r>
            <a:r>
              <a:rPr sz="1800" spc="-10" dirty="0">
                <a:latin typeface="Calibri"/>
                <a:cs typeface="Calibri"/>
              </a:rPr>
              <a:t> molalidad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3371" y="1842516"/>
            <a:ext cx="3429000" cy="3657600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571500" y="5699759"/>
            <a:ext cx="7722234" cy="1015365"/>
            <a:chOff x="571500" y="5699759"/>
            <a:chExt cx="7722234" cy="1015365"/>
          </a:xfrm>
        </p:grpSpPr>
        <p:sp>
          <p:nvSpPr>
            <p:cNvPr id="10" name="object 10"/>
            <p:cNvSpPr/>
            <p:nvPr/>
          </p:nvSpPr>
          <p:spPr>
            <a:xfrm>
              <a:off x="1261872" y="5739383"/>
              <a:ext cx="7025640" cy="673735"/>
            </a:xfrm>
            <a:custGeom>
              <a:avLst/>
              <a:gdLst/>
              <a:ahLst/>
              <a:cxnLst/>
              <a:rect l="l" t="t" r="r" b="b"/>
              <a:pathLst>
                <a:path w="7025640" h="673735">
                  <a:moveTo>
                    <a:pt x="6913372" y="0"/>
                  </a:moveTo>
                  <a:lnTo>
                    <a:pt x="112268" y="0"/>
                  </a:lnTo>
                  <a:lnTo>
                    <a:pt x="68579" y="8822"/>
                  </a:lnTo>
                  <a:lnTo>
                    <a:pt x="32892" y="32883"/>
                  </a:lnTo>
                  <a:lnTo>
                    <a:pt x="8826" y="68569"/>
                  </a:lnTo>
                  <a:lnTo>
                    <a:pt x="0" y="112267"/>
                  </a:lnTo>
                  <a:lnTo>
                    <a:pt x="0" y="561339"/>
                  </a:lnTo>
                  <a:lnTo>
                    <a:pt x="8826" y="605038"/>
                  </a:lnTo>
                  <a:lnTo>
                    <a:pt x="32892" y="640724"/>
                  </a:lnTo>
                  <a:lnTo>
                    <a:pt x="68579" y="664785"/>
                  </a:lnTo>
                  <a:lnTo>
                    <a:pt x="112268" y="673607"/>
                  </a:lnTo>
                  <a:lnTo>
                    <a:pt x="6913372" y="673607"/>
                  </a:lnTo>
                  <a:lnTo>
                    <a:pt x="6957060" y="664785"/>
                  </a:lnTo>
                  <a:lnTo>
                    <a:pt x="6992747" y="640724"/>
                  </a:lnTo>
                  <a:lnTo>
                    <a:pt x="7016813" y="605038"/>
                  </a:lnTo>
                  <a:lnTo>
                    <a:pt x="7025639" y="561339"/>
                  </a:lnTo>
                  <a:lnTo>
                    <a:pt x="7025639" y="112267"/>
                  </a:lnTo>
                  <a:lnTo>
                    <a:pt x="7016813" y="68569"/>
                  </a:lnTo>
                  <a:lnTo>
                    <a:pt x="6992746" y="32883"/>
                  </a:lnTo>
                  <a:lnTo>
                    <a:pt x="6957059" y="8822"/>
                  </a:lnTo>
                  <a:lnTo>
                    <a:pt x="6913372" y="0"/>
                  </a:lnTo>
                  <a:close/>
                </a:path>
              </a:pathLst>
            </a:custGeom>
            <a:solidFill>
              <a:srgbClr val="CEC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61872" y="5739383"/>
              <a:ext cx="7025640" cy="673735"/>
            </a:xfrm>
            <a:custGeom>
              <a:avLst/>
              <a:gdLst/>
              <a:ahLst/>
              <a:cxnLst/>
              <a:rect l="l" t="t" r="r" b="b"/>
              <a:pathLst>
                <a:path w="7025640" h="673735">
                  <a:moveTo>
                    <a:pt x="0" y="112267"/>
                  </a:moveTo>
                  <a:lnTo>
                    <a:pt x="8826" y="68569"/>
                  </a:lnTo>
                  <a:lnTo>
                    <a:pt x="32892" y="32883"/>
                  </a:lnTo>
                  <a:lnTo>
                    <a:pt x="68579" y="8822"/>
                  </a:lnTo>
                  <a:lnTo>
                    <a:pt x="112268" y="0"/>
                  </a:lnTo>
                  <a:lnTo>
                    <a:pt x="6913372" y="0"/>
                  </a:lnTo>
                  <a:lnTo>
                    <a:pt x="6957059" y="8822"/>
                  </a:lnTo>
                  <a:lnTo>
                    <a:pt x="6992746" y="32883"/>
                  </a:lnTo>
                  <a:lnTo>
                    <a:pt x="7016813" y="68569"/>
                  </a:lnTo>
                  <a:lnTo>
                    <a:pt x="7025639" y="112267"/>
                  </a:lnTo>
                  <a:lnTo>
                    <a:pt x="7025639" y="561339"/>
                  </a:lnTo>
                  <a:lnTo>
                    <a:pt x="7016813" y="605038"/>
                  </a:lnTo>
                  <a:lnTo>
                    <a:pt x="6992747" y="640724"/>
                  </a:lnTo>
                  <a:lnTo>
                    <a:pt x="6957060" y="664785"/>
                  </a:lnTo>
                  <a:lnTo>
                    <a:pt x="6913372" y="673607"/>
                  </a:lnTo>
                  <a:lnTo>
                    <a:pt x="112268" y="673607"/>
                  </a:lnTo>
                  <a:lnTo>
                    <a:pt x="68579" y="664785"/>
                  </a:lnTo>
                  <a:lnTo>
                    <a:pt x="32892" y="640724"/>
                  </a:lnTo>
                  <a:lnTo>
                    <a:pt x="8826" y="605038"/>
                  </a:lnTo>
                  <a:lnTo>
                    <a:pt x="0" y="561339"/>
                  </a:lnTo>
                  <a:lnTo>
                    <a:pt x="0" y="112267"/>
                  </a:lnTo>
                  <a:close/>
                </a:path>
              </a:pathLst>
            </a:custGeom>
            <a:ln w="12192">
              <a:solidFill>
                <a:srgbClr val="9C9CD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500" y="5699759"/>
              <a:ext cx="888491" cy="101498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436369" y="4918964"/>
            <a:ext cx="6701155" cy="1449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4740" marR="3761104" indent="-755015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Es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mas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difícil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evaporar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la </a:t>
            </a:r>
            <a:r>
              <a:rPr sz="2000" b="1" spc="-10" dirty="0">
                <a:latin typeface="Calibri"/>
                <a:cs typeface="Calibri"/>
              </a:rPr>
              <a:t>disolución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605"/>
              </a:spcBef>
            </a:pPr>
            <a:r>
              <a:rPr sz="2000" dirty="0">
                <a:latin typeface="Calibri"/>
                <a:cs typeface="Calibri"/>
              </a:rPr>
              <a:t>El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punto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ebullición</a:t>
            </a:r>
            <a:r>
              <a:rPr sz="2000" spc="1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disolución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temperatura</a:t>
            </a:r>
            <a:r>
              <a:rPr sz="2000" spc="1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la </a:t>
            </a:r>
            <a:r>
              <a:rPr sz="2000" dirty="0">
                <a:latin typeface="Calibri"/>
                <a:cs typeface="Calibri"/>
              </a:rPr>
              <a:t>cual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presión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vapor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iguala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presión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atmosférica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externa.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3014" y="1086103"/>
            <a:ext cx="862965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El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punto</a:t>
            </a:r>
            <a:r>
              <a:rPr sz="2000" b="1" spc="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8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congelación</a:t>
            </a:r>
            <a:r>
              <a:rPr sz="2000" b="1" spc="8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8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una</a:t>
            </a:r>
            <a:r>
              <a:rPr sz="2000" b="1" spc="8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disolución</a:t>
            </a:r>
            <a:r>
              <a:rPr sz="2000" b="1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menor</a:t>
            </a:r>
            <a:r>
              <a:rPr sz="2000" b="1" spc="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punto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congelación </a:t>
            </a:r>
            <a:r>
              <a:rPr sz="2000" dirty="0">
                <a:latin typeface="Calibri"/>
                <a:cs typeface="Calibri"/>
              </a:rPr>
              <a:t>del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disolvente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puro.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Esto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consecuencia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directa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disminución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presión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43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vapor</a:t>
            </a:r>
            <a:r>
              <a:rPr sz="2000" spc="4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del</a:t>
            </a:r>
            <a:r>
              <a:rPr sz="2000" spc="4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disolvente</a:t>
            </a:r>
            <a:r>
              <a:rPr sz="2000" spc="43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por</a:t>
            </a:r>
            <a:r>
              <a:rPr sz="2000" spc="43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</a:t>
            </a:r>
            <a:r>
              <a:rPr sz="2000" spc="4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soluto.</a:t>
            </a:r>
            <a:r>
              <a:rPr sz="2000" spc="4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</a:t>
            </a:r>
            <a:r>
              <a:rPr sz="2000" spc="4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disolvente</a:t>
            </a:r>
            <a:r>
              <a:rPr sz="2000" spc="43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puro</a:t>
            </a:r>
            <a:r>
              <a:rPr sz="2000" spc="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</a:t>
            </a:r>
            <a:r>
              <a:rPr sz="2000" spc="43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separa</a:t>
            </a:r>
            <a:r>
              <a:rPr sz="2000" spc="4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cuando</a:t>
            </a:r>
            <a:r>
              <a:rPr sz="2000" spc="4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la </a:t>
            </a:r>
            <a:r>
              <a:rPr sz="2000" dirty="0">
                <a:latin typeface="Calibri"/>
                <a:cs typeface="Calibri"/>
              </a:rPr>
              <a:t>disolución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congela.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3792" y="492709"/>
            <a:ext cx="58299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10.3</a:t>
            </a:r>
            <a:r>
              <a:rPr sz="2000" spc="-55" dirty="0"/>
              <a:t> </a:t>
            </a:r>
            <a:r>
              <a:rPr sz="2000" dirty="0"/>
              <a:t>Disminución</a:t>
            </a:r>
            <a:r>
              <a:rPr sz="2000" spc="-55" dirty="0"/>
              <a:t> </a:t>
            </a:r>
            <a:r>
              <a:rPr sz="2000" dirty="0"/>
              <a:t>del</a:t>
            </a:r>
            <a:r>
              <a:rPr sz="2000" spc="-35" dirty="0"/>
              <a:t> </a:t>
            </a:r>
            <a:r>
              <a:rPr sz="2000" dirty="0"/>
              <a:t>punto</a:t>
            </a:r>
            <a:r>
              <a:rPr sz="2000" spc="-40" dirty="0"/>
              <a:t> </a:t>
            </a:r>
            <a:r>
              <a:rPr sz="2000" dirty="0"/>
              <a:t>de</a:t>
            </a:r>
            <a:r>
              <a:rPr sz="2000" spc="-20" dirty="0"/>
              <a:t> </a:t>
            </a:r>
            <a:r>
              <a:rPr sz="2000" dirty="0"/>
              <a:t>congelación</a:t>
            </a:r>
            <a:r>
              <a:rPr sz="2000" spc="-40" dirty="0"/>
              <a:t> </a:t>
            </a:r>
            <a:r>
              <a:rPr sz="2000" spc="-10" dirty="0"/>
              <a:t>(crioscopía)</a:t>
            </a:r>
            <a:endParaRPr sz="2000"/>
          </a:p>
        </p:txBody>
      </p:sp>
      <p:sp>
        <p:nvSpPr>
          <p:cNvPr id="4" name="object 4"/>
          <p:cNvSpPr/>
          <p:nvPr/>
        </p:nvSpPr>
        <p:spPr>
          <a:xfrm>
            <a:off x="0" y="854963"/>
            <a:ext cx="7596505" cy="1905"/>
          </a:xfrm>
          <a:custGeom>
            <a:avLst/>
            <a:gdLst/>
            <a:ahLst/>
            <a:cxnLst/>
            <a:rect l="l" t="t" r="r" b="b"/>
            <a:pathLst>
              <a:path w="7596505" h="1905">
                <a:moveTo>
                  <a:pt x="0" y="0"/>
                </a:moveTo>
                <a:lnTo>
                  <a:pt x="7596251" y="1650"/>
                </a:lnTo>
              </a:path>
            </a:pathLst>
          </a:custGeom>
          <a:ln w="9144">
            <a:solidFill>
              <a:srgbClr val="057C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15261" y="2929889"/>
            <a:ext cx="2642870" cy="399415"/>
          </a:xfrm>
          <a:prstGeom prst="rect">
            <a:avLst/>
          </a:prstGeom>
          <a:solidFill>
            <a:srgbClr val="C0504D">
              <a:alpha val="25097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322580">
              <a:lnSpc>
                <a:spcPct val="100000"/>
              </a:lnSpc>
              <a:spcBef>
                <a:spcPts val="229"/>
              </a:spcBef>
            </a:pPr>
            <a:r>
              <a:rPr sz="2000" dirty="0">
                <a:latin typeface="Calibri"/>
                <a:cs typeface="Calibri"/>
              </a:rPr>
              <a:t>∆T</a:t>
            </a:r>
            <a:r>
              <a:rPr sz="1950" baseline="-21367" dirty="0">
                <a:latin typeface="Calibri"/>
                <a:cs typeface="Calibri"/>
              </a:rPr>
              <a:t>f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1950" baseline="-21367" dirty="0">
                <a:latin typeface="Calibri"/>
                <a:cs typeface="Calibri"/>
              </a:rPr>
              <a:t>f</a:t>
            </a:r>
            <a:r>
              <a:rPr sz="1950" baseline="25641" dirty="0">
                <a:latin typeface="Arial MT"/>
                <a:cs typeface="Arial MT"/>
              </a:rPr>
              <a:t>°</a:t>
            </a:r>
            <a:r>
              <a:rPr sz="1950" spc="142" baseline="25641" dirty="0">
                <a:latin typeface="Arial MT"/>
                <a:cs typeface="Arial MT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1950" baseline="-21367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</a:t>
            </a:r>
            <a:r>
              <a:rPr sz="1950" baseline="-21367" dirty="0">
                <a:latin typeface="Calibri"/>
                <a:cs typeface="Calibri"/>
              </a:rPr>
              <a:t>f</a:t>
            </a:r>
            <a:r>
              <a:rPr sz="1950" spc="232" baseline="-21367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7377" y="5715761"/>
            <a:ext cx="8359140" cy="707390"/>
          </a:xfrm>
          <a:prstGeom prst="rect">
            <a:avLst/>
          </a:prstGeom>
          <a:solidFill>
            <a:srgbClr val="C0504D">
              <a:alpha val="10195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35"/>
              </a:spcBef>
            </a:pPr>
            <a:r>
              <a:rPr sz="2000" dirty="0">
                <a:latin typeface="Calibri"/>
                <a:cs typeface="Calibri"/>
              </a:rPr>
              <a:t>Aplicación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→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determinación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pesos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moleculares,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anticongelantes,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añadir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sal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carreteras.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3014" y="3735451"/>
            <a:ext cx="492379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Donde: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Tf: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Punto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congelación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disolución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55"/>
              </a:lnSpc>
              <a:spcBef>
                <a:spcPts val="10"/>
              </a:spcBef>
            </a:pPr>
            <a:r>
              <a:rPr sz="1800" dirty="0">
                <a:latin typeface="Calibri"/>
                <a:cs typeface="Calibri"/>
              </a:rPr>
              <a:t>Tf</a:t>
            </a:r>
            <a:r>
              <a:rPr sz="1800" dirty="0">
                <a:latin typeface="Times New Roman"/>
                <a:cs typeface="Times New Roman"/>
              </a:rPr>
              <a:t>°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Punto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congelación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disolvente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puro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ts val="2160"/>
              </a:lnSpc>
              <a:spcBef>
                <a:spcPts val="65"/>
              </a:spcBef>
            </a:pPr>
            <a:r>
              <a:rPr sz="1800" dirty="0">
                <a:latin typeface="Calibri"/>
                <a:cs typeface="Calibri"/>
              </a:rPr>
              <a:t>Kf: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Constante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crioscópica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(propia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cada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disolvente) </a:t>
            </a:r>
            <a:r>
              <a:rPr sz="1800" dirty="0">
                <a:latin typeface="Calibri"/>
                <a:cs typeface="Calibri"/>
              </a:rPr>
              <a:t>m:</a:t>
            </a:r>
            <a:r>
              <a:rPr sz="1800" spc="-10" dirty="0">
                <a:latin typeface="Calibri"/>
                <a:cs typeface="Calibri"/>
              </a:rPr>
              <a:t> molalidad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1511" y="2572511"/>
            <a:ext cx="2261616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3014" y="1172337"/>
            <a:ext cx="862965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La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presión</a:t>
            </a:r>
            <a:r>
              <a:rPr sz="2000" b="1" spc="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osmótica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define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como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presión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hidrostática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necesaria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detener </a:t>
            </a:r>
            <a:r>
              <a:rPr sz="2000" dirty="0">
                <a:latin typeface="Calibri"/>
                <a:cs typeface="Calibri"/>
              </a:rPr>
              <a:t>el</a:t>
            </a:r>
            <a:r>
              <a:rPr sz="2000" spc="4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flujo</a:t>
            </a:r>
            <a:r>
              <a:rPr sz="2000" spc="4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neto</a:t>
            </a:r>
            <a:r>
              <a:rPr sz="2000" spc="4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4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agua</a:t>
            </a:r>
            <a:r>
              <a:rPr sz="2000" spc="4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4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través</a:t>
            </a:r>
            <a:r>
              <a:rPr sz="2000" spc="4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4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</a:t>
            </a:r>
            <a:r>
              <a:rPr sz="2000" spc="48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membrana</a:t>
            </a:r>
            <a:r>
              <a:rPr sz="2000" spc="2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semipermeable</a:t>
            </a:r>
            <a:r>
              <a:rPr sz="2000" spc="4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</a:t>
            </a:r>
            <a:r>
              <a:rPr sz="2000" spc="4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separa </a:t>
            </a:r>
            <a:r>
              <a:rPr sz="2000" dirty="0">
                <a:latin typeface="Calibri"/>
                <a:cs typeface="Calibri"/>
              </a:rPr>
              <a:t>disoluciones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composición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diferente.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3792" y="565150"/>
            <a:ext cx="270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10.4</a:t>
            </a:r>
            <a:r>
              <a:rPr sz="2000" spc="-35" dirty="0"/>
              <a:t> </a:t>
            </a:r>
            <a:r>
              <a:rPr sz="2000" dirty="0"/>
              <a:t>Presión</a:t>
            </a:r>
            <a:r>
              <a:rPr sz="2000" spc="-15" dirty="0"/>
              <a:t> </a:t>
            </a:r>
            <a:r>
              <a:rPr sz="2000" dirty="0"/>
              <a:t>osmótica</a:t>
            </a:r>
            <a:r>
              <a:rPr sz="2000" spc="-50" dirty="0"/>
              <a:t> </a:t>
            </a:r>
            <a:r>
              <a:rPr sz="2000" spc="-25" dirty="0"/>
              <a:t>(π)</a:t>
            </a:r>
            <a:endParaRPr sz="2000"/>
          </a:p>
        </p:txBody>
      </p:sp>
      <p:sp>
        <p:nvSpPr>
          <p:cNvPr id="4" name="object 4"/>
          <p:cNvSpPr/>
          <p:nvPr/>
        </p:nvSpPr>
        <p:spPr>
          <a:xfrm>
            <a:off x="0" y="926591"/>
            <a:ext cx="4177029" cy="1905"/>
          </a:xfrm>
          <a:custGeom>
            <a:avLst/>
            <a:gdLst/>
            <a:ahLst/>
            <a:cxnLst/>
            <a:rect l="l" t="t" r="r" b="b"/>
            <a:pathLst>
              <a:path w="4177029" h="1905">
                <a:moveTo>
                  <a:pt x="0" y="0"/>
                </a:moveTo>
                <a:lnTo>
                  <a:pt x="4176776" y="1650"/>
                </a:lnTo>
              </a:path>
            </a:pathLst>
          </a:custGeom>
          <a:ln w="9143">
            <a:solidFill>
              <a:srgbClr val="057C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86889" y="2501645"/>
            <a:ext cx="2071370" cy="399415"/>
          </a:xfrm>
          <a:prstGeom prst="rect">
            <a:avLst/>
          </a:prstGeom>
          <a:solidFill>
            <a:srgbClr val="C0504D">
              <a:alpha val="25097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575945">
              <a:lnSpc>
                <a:spcPct val="100000"/>
              </a:lnSpc>
              <a:spcBef>
                <a:spcPts val="225"/>
              </a:spcBef>
            </a:pPr>
            <a:r>
              <a:rPr sz="2000" dirty="0">
                <a:latin typeface="Calibri"/>
                <a:cs typeface="Calibri"/>
              </a:rPr>
              <a:t>π=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 R </a:t>
            </a:r>
            <a:r>
              <a:rPr sz="2000" spc="-50" dirty="0"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7377" y="5715761"/>
            <a:ext cx="8359140" cy="707390"/>
          </a:xfrm>
          <a:prstGeom prst="rect">
            <a:avLst/>
          </a:prstGeom>
          <a:solidFill>
            <a:srgbClr val="C0504D">
              <a:alpha val="10195"/>
            </a:srgbClr>
          </a:solidFill>
          <a:ln w="28955">
            <a:solidFill>
              <a:srgbClr val="057CD9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35"/>
              </a:spcBef>
            </a:pPr>
            <a:r>
              <a:rPr sz="2000" dirty="0">
                <a:latin typeface="Calibri"/>
                <a:cs typeface="Calibri"/>
              </a:rPr>
              <a:t>Aplicación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→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determinación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pesos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moleculares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(moléculas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biológicas),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osmosis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inversa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(desalinización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agua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mar).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1691" y="3092322"/>
            <a:ext cx="423037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Donde:</a:t>
            </a:r>
            <a:endParaRPr sz="1800">
              <a:latin typeface="Calibri"/>
              <a:cs typeface="Calibri"/>
            </a:endParaRPr>
          </a:p>
          <a:p>
            <a:pPr marL="12700" marR="182245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π: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Presión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osmótica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(atm) </a:t>
            </a:r>
            <a:r>
              <a:rPr sz="1800" dirty="0">
                <a:latin typeface="Calibri"/>
                <a:cs typeface="Calibri"/>
              </a:rPr>
              <a:t>M: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molaridad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(mol/L)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R: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constante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gases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(0.082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atm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L/K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mol)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30" dirty="0">
                <a:latin typeface="Calibri"/>
                <a:cs typeface="Calibri"/>
              </a:rPr>
              <a:t>T: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temperatura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(K)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5152" y="2500883"/>
            <a:ext cx="3793224" cy="241698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554979" y="4959222"/>
            <a:ext cx="10236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H</a:t>
            </a:r>
            <a:r>
              <a:rPr sz="1800" baseline="-20833" dirty="0">
                <a:latin typeface="Arial MT"/>
                <a:cs typeface="Arial MT"/>
              </a:rPr>
              <a:t>2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pura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23886" y="4959807"/>
            <a:ext cx="9404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Glucosa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 MT"/>
                <a:cs typeface="Arial MT"/>
              </a:rPr>
              <a:t>(180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g/L)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2802" y="496950"/>
            <a:ext cx="73780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dirty="0">
                <a:latin typeface="Calibri"/>
                <a:cs typeface="Calibri"/>
              </a:rPr>
              <a:t>Clasifica</a:t>
            </a:r>
            <a:r>
              <a:rPr sz="4000" b="0" spc="-85" dirty="0">
                <a:latin typeface="Calibri"/>
                <a:cs typeface="Calibri"/>
              </a:rPr>
              <a:t> </a:t>
            </a:r>
            <a:r>
              <a:rPr sz="4000" b="0" dirty="0">
                <a:latin typeface="Calibri"/>
                <a:cs typeface="Calibri"/>
              </a:rPr>
              <a:t>en</a:t>
            </a:r>
            <a:r>
              <a:rPr sz="4000" b="0" spc="-80" dirty="0">
                <a:latin typeface="Calibri"/>
                <a:cs typeface="Calibri"/>
              </a:rPr>
              <a:t> </a:t>
            </a:r>
            <a:r>
              <a:rPr sz="4000" b="0" dirty="0">
                <a:latin typeface="Calibri"/>
                <a:cs typeface="Calibri"/>
              </a:rPr>
              <a:t>Sustancia</a:t>
            </a:r>
            <a:r>
              <a:rPr sz="4000" b="0" spc="-100" dirty="0">
                <a:latin typeface="Calibri"/>
                <a:cs typeface="Calibri"/>
              </a:rPr>
              <a:t> </a:t>
            </a:r>
            <a:r>
              <a:rPr sz="4000" b="0" dirty="0">
                <a:latin typeface="Calibri"/>
                <a:cs typeface="Calibri"/>
              </a:rPr>
              <a:t>Pura</a:t>
            </a:r>
            <a:r>
              <a:rPr sz="4000" b="0" spc="-85" dirty="0">
                <a:latin typeface="Calibri"/>
                <a:cs typeface="Calibri"/>
              </a:rPr>
              <a:t> </a:t>
            </a:r>
            <a:r>
              <a:rPr sz="4000" b="0" dirty="0">
                <a:latin typeface="Calibri"/>
                <a:cs typeface="Calibri"/>
              </a:rPr>
              <a:t>o</a:t>
            </a:r>
            <a:r>
              <a:rPr sz="4000" b="0" spc="-80" dirty="0">
                <a:latin typeface="Calibri"/>
                <a:cs typeface="Calibri"/>
              </a:rPr>
              <a:t> </a:t>
            </a:r>
            <a:r>
              <a:rPr sz="4000" b="0" spc="-10" dirty="0">
                <a:latin typeface="Calibri"/>
                <a:cs typeface="Calibri"/>
              </a:rPr>
              <a:t>Mezcla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26489"/>
            <a:ext cx="4700270" cy="41421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4406900" algn="l"/>
              </a:tabLst>
            </a:pPr>
            <a:r>
              <a:rPr sz="3000" dirty="0">
                <a:latin typeface="Calibri"/>
                <a:cs typeface="Calibri"/>
              </a:rPr>
              <a:t>Agua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con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aceite</a:t>
            </a:r>
            <a:r>
              <a:rPr sz="3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5600" algn="l"/>
                <a:tab pos="4378325" algn="l"/>
              </a:tabLst>
            </a:pPr>
            <a:r>
              <a:rPr sz="3000" spc="-10" dirty="0">
                <a:latin typeface="Calibri"/>
                <a:cs typeface="Calibri"/>
              </a:rPr>
              <a:t>Bronce</a:t>
            </a:r>
            <a:r>
              <a:rPr sz="3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5600" algn="l"/>
                <a:tab pos="4585970" algn="l"/>
              </a:tabLst>
            </a:pPr>
            <a:r>
              <a:rPr sz="3000" dirty="0">
                <a:latin typeface="Calibri"/>
                <a:cs typeface="Calibri"/>
              </a:rPr>
              <a:t>Dióxido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de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carbono</a:t>
            </a:r>
            <a:r>
              <a:rPr sz="3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5600" algn="l"/>
                <a:tab pos="4594860" algn="l"/>
              </a:tabLst>
            </a:pPr>
            <a:r>
              <a:rPr sz="3000" spc="-10" dirty="0">
                <a:latin typeface="Calibri"/>
                <a:cs typeface="Calibri"/>
              </a:rPr>
              <a:t>Cobre</a:t>
            </a:r>
            <a:r>
              <a:rPr sz="3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5600" algn="l"/>
                <a:tab pos="4610735" algn="l"/>
              </a:tabLst>
            </a:pPr>
            <a:r>
              <a:rPr sz="3000" dirty="0">
                <a:latin typeface="Calibri"/>
                <a:cs typeface="Calibri"/>
              </a:rPr>
              <a:t>Agua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destilada</a:t>
            </a:r>
            <a:r>
              <a:rPr sz="3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5600" algn="l"/>
                <a:tab pos="4488815" algn="l"/>
              </a:tabLst>
            </a:pPr>
            <a:r>
              <a:rPr sz="3000" spc="-20" dirty="0">
                <a:latin typeface="Calibri"/>
                <a:cs typeface="Calibri"/>
              </a:rPr>
              <a:t>Aire</a:t>
            </a:r>
            <a:r>
              <a:rPr sz="3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5600" algn="l"/>
                <a:tab pos="4583430" algn="l"/>
              </a:tabLst>
            </a:pPr>
            <a:r>
              <a:rPr sz="3000" dirty="0">
                <a:latin typeface="Calibri"/>
                <a:cs typeface="Calibri"/>
              </a:rPr>
              <a:t>Agua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potable</a:t>
            </a:r>
            <a:r>
              <a:rPr sz="3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5600" algn="l"/>
                <a:tab pos="4686935" algn="l"/>
              </a:tabLst>
            </a:pPr>
            <a:r>
              <a:rPr sz="3000" dirty="0">
                <a:latin typeface="Calibri"/>
                <a:cs typeface="Calibri"/>
              </a:rPr>
              <a:t>Gas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licuado</a:t>
            </a:r>
            <a:r>
              <a:rPr sz="3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5600" algn="l"/>
                <a:tab pos="4664710" algn="l"/>
              </a:tabLst>
            </a:pPr>
            <a:r>
              <a:rPr sz="3000" spc="-10" dirty="0">
                <a:latin typeface="Calibri"/>
                <a:cs typeface="Calibri"/>
              </a:rPr>
              <a:t>Helio</a:t>
            </a:r>
            <a:r>
              <a:rPr sz="3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7538</TotalTime>
  <Words>4942</Words>
  <Application>Microsoft Office PowerPoint</Application>
  <PresentationFormat>Presentación en pantalla (4:3)</PresentationFormat>
  <Paragraphs>567</Paragraphs>
  <Slides>85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85</vt:i4>
      </vt:variant>
    </vt:vector>
  </HeadingPairs>
  <TitlesOfParts>
    <vt:vector size="94" baseType="lpstr">
      <vt:lpstr>Arial</vt:lpstr>
      <vt:lpstr>Arial MT</vt:lpstr>
      <vt:lpstr>Calibri</vt:lpstr>
      <vt:lpstr>Cambria Math</vt:lpstr>
      <vt:lpstr>Comic Sans MS</vt:lpstr>
      <vt:lpstr>Symbol</vt:lpstr>
      <vt:lpstr>Times New Roman</vt:lpstr>
      <vt:lpstr>Wingdings</vt:lpstr>
      <vt:lpstr>Office Theme</vt:lpstr>
      <vt:lpstr>Presentación de PowerPoint</vt:lpstr>
      <vt:lpstr>Cuadro resumen</vt:lpstr>
      <vt:lpstr>1. Sustancias</vt:lpstr>
      <vt:lpstr>2. Mezclas</vt:lpstr>
      <vt:lpstr>2) Coloide</vt:lpstr>
      <vt:lpstr>Mezcla homogénea de uno o más solutos (sustancia disuelta) distribuidos en un disolvente (sustancia que produce la disolución); este componente se encuentra en mayor proporción y es el que determina el estado de agregación en el que se encuentra la disolución.</vt:lpstr>
      <vt:lpstr>3. Disoluciones</vt:lpstr>
      <vt:lpstr>Clasifica en Elemento o Compuesto</vt:lpstr>
      <vt:lpstr>Clasifica en Sustancia Pura o Mezcla</vt:lpstr>
      <vt:lpstr>Clasifica las siguientes mezclas en homogéneas o heterogéneas</vt:lpstr>
      <vt:lpstr>Presentación de PowerPoint</vt:lpstr>
      <vt:lpstr>Tipos de disoluciones</vt:lpstr>
      <vt:lpstr>Presentación de PowerPoint</vt:lpstr>
      <vt:lpstr>c.Soluciones electrolíticas</vt:lpstr>
      <vt:lpstr>Presentación de PowerPoint</vt:lpstr>
      <vt:lpstr>Presentación de PowerPoint</vt:lpstr>
      <vt:lpstr>Presentación de PowerPoint</vt:lpstr>
      <vt:lpstr>ACTIVIDAD. Clasificar y aplicar.</vt:lpstr>
      <vt:lpstr>Ejemplos de soluciones acuosas</vt:lpstr>
      <vt:lpstr>Presentación de PowerPoint</vt:lpstr>
      <vt:lpstr>Presentación de PowerPoint</vt:lpstr>
      <vt:lpstr>Propiedades del agua.</vt:lpstr>
      <vt:lpstr>Puentes de hidrógeno</vt:lpstr>
      <vt:lpstr>Presentación de PowerPoint</vt:lpstr>
      <vt:lpstr>Propiedades del agua</vt:lpstr>
      <vt:lpstr>Presentación de PowerPoint</vt:lpstr>
      <vt:lpstr>Acción como disolvente</vt:lpstr>
      <vt:lpstr>Presentación de PowerPoint</vt:lpstr>
      <vt:lpstr>Presentación de PowerPoint</vt:lpstr>
      <vt:lpstr>Disociación  electrolítica,  propuesta  por  Svante  Arrhenius,  plantea  que ciertas sustancias en contacto con agua forman iones que conducen la corriente eléctrica.</vt:lpstr>
      <vt:lpstr>Capacidad calórica y efecto moderador</vt:lpstr>
      <vt:lpstr>Presentación de PowerPoint</vt:lpstr>
      <vt:lpstr>Presentación de PowerPoint</vt:lpstr>
      <vt:lpstr>4. Solubilidad</vt:lpstr>
      <vt:lpstr>Presentación de PowerPoint</vt:lpstr>
      <vt:lpstr>Presentación de PowerPoint</vt:lpstr>
      <vt:lpstr>Presentación de PowerPoint</vt:lpstr>
      <vt:lpstr>Presentación de PowerPoint</vt:lpstr>
      <vt:lpstr>IMPORTANTE:</vt:lpstr>
      <vt:lpstr>Presentación de PowerPoint</vt:lpstr>
      <vt:lpstr>1) Naturaleza química</vt:lpstr>
      <vt:lpstr>La solubilidad de los compuestos iónicos en agua (varía de unos compuestos a otros) depende de un equilibrio entre dos fuerzas, ambas de naturaleza eléctrica.</vt:lpstr>
      <vt:lpstr>Presentación de PowerPoint</vt:lpstr>
      <vt:lpstr>¿Porqué el tetracloruro de carbono no se disuelve en agua, en cambio el alcohol si es miscible en ella?</vt:lpstr>
      <vt:lpstr>2) Temperatura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c) Presión</vt:lpstr>
      <vt:lpstr>Presentación de PowerPoint</vt:lpstr>
      <vt:lpstr>Presentación de PowerPoint</vt:lpstr>
      <vt:lpstr> FACTORES QUE AFECTAN LA SOLUBILIDAD</vt:lpstr>
      <vt:lpstr>2.2 Técnicas de separación de mezclas</vt:lpstr>
      <vt:lpstr>Decantación: método mecánico de separación de mezclas heterogéneas, que pueden estar formadas por un líquido y un sólido, o por dos líquidos. Se basa en la diferencia de densidad de los componentes.</vt:lpstr>
      <vt:lpstr>5. Unidades porcentuales de concentración</vt:lpstr>
      <vt:lpstr>masa (g) de soluto</vt:lpstr>
      <vt:lpstr>masa (g) de soluto</vt:lpstr>
      <vt:lpstr>volumen (mL) de soluto</vt:lpstr>
      <vt:lpstr>Disoluciones I: unidades químicas de concentración</vt:lpstr>
      <vt:lpstr>Presentación de PowerPoint</vt:lpstr>
      <vt:lpstr>6.1 Molaridad (M)</vt:lpstr>
      <vt:lpstr>Ejemplo</vt:lpstr>
      <vt:lpstr>Dilución</vt:lpstr>
      <vt:lpstr>Presentación de PowerPoint</vt:lpstr>
      <vt:lpstr>6.2 Molalidad (m)</vt:lpstr>
      <vt:lpstr>Ejemplo</vt:lpstr>
      <vt:lpstr>6.3 Fracción molar (X)</vt:lpstr>
      <vt:lpstr>Ejemplo</vt:lpstr>
      <vt:lpstr>7. Otras unidades de concentración</vt:lpstr>
      <vt:lpstr>Ejemplo</vt:lpstr>
      <vt:lpstr>Presentación de PowerPoint</vt:lpstr>
      <vt:lpstr>Propiedades Coligativas.</vt:lpstr>
      <vt:lpstr>10. Propiedades coligativas</vt:lpstr>
      <vt:lpstr>10.1 Disminución de la presión de vapor (tonoscopía)</vt:lpstr>
      <vt:lpstr>10.2 Elevación del punto de ebullición (ebulloscopía)</vt:lpstr>
      <vt:lpstr>10.3 Disminución del punto de congelación (crioscopía)</vt:lpstr>
      <vt:lpstr>10.4 Presión osmótica (π)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Leandro Díaz</dc:creator>
  <cp:lastModifiedBy>Maria Graciela Cabezas</cp:lastModifiedBy>
  <cp:revision>2</cp:revision>
  <dcterms:created xsi:type="dcterms:W3CDTF">2024-05-06T14:23:58Z</dcterms:created>
  <dcterms:modified xsi:type="dcterms:W3CDTF">2024-05-15T19:36:01Z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2020-03-17T00:00:00Z</vt:filetime>
  </property>
  <property fmtid="{D5CDD505-2E9C-101B-9397-08002B2CF9AE}" pid="3" name="Creator">
    <vt:lpwstr>Microsoft® PowerPoint® para Office 365</vt:lpwstr>
  </property>
  <property fmtid="{D5CDD505-2E9C-101B-9397-08002B2CF9AE}" pid="4" name="LastSaved">
    <vt:filetime>2024-05-06T00:00:00Z</vt:filetime>
  </property>
  <property fmtid="{D5CDD505-2E9C-101B-9397-08002B2CF9AE}" pid="5" name="Producer">
    <vt:lpwstr>Microsoft® PowerPoint® para Office 365</vt:lpwstr>
  </property>
</Properties>
</file>